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1077" r:id="rId3"/>
    <p:sldId id="260" r:id="rId4"/>
    <p:sldId id="261" r:id="rId5"/>
    <p:sldId id="1008" r:id="rId6"/>
    <p:sldId id="1078" r:id="rId7"/>
    <p:sldId id="1079" r:id="rId8"/>
    <p:sldId id="1080" r:id="rId9"/>
    <p:sldId id="1011" r:id="rId10"/>
    <p:sldId id="257" r:id="rId11"/>
    <p:sldId id="945" r:id="rId12"/>
    <p:sldId id="1010" r:id="rId13"/>
    <p:sldId id="277" r:id="rId14"/>
    <p:sldId id="287" r:id="rId15"/>
    <p:sldId id="1007" r:id="rId16"/>
    <p:sldId id="1012" r:id="rId17"/>
    <p:sldId id="1013" r:id="rId18"/>
    <p:sldId id="560" r:id="rId19"/>
    <p:sldId id="562" r:id="rId20"/>
    <p:sldId id="1009" r:id="rId21"/>
    <p:sldId id="563" r:id="rId22"/>
    <p:sldId id="845" r:id="rId23"/>
    <p:sldId id="876" r:id="rId24"/>
    <p:sldId id="1014" r:id="rId25"/>
    <p:sldId id="258" r:id="rId26"/>
    <p:sldId id="1082" r:id="rId27"/>
    <p:sldId id="1083" r:id="rId28"/>
    <p:sldId id="1084" r:id="rId29"/>
    <p:sldId id="1085" r:id="rId30"/>
    <p:sldId id="1081" r:id="rId31"/>
    <p:sldId id="896" r:id="rId32"/>
    <p:sldId id="1028" r:id="rId33"/>
    <p:sldId id="847" r:id="rId34"/>
    <p:sldId id="924" r:id="rId35"/>
    <p:sldId id="920" r:id="rId36"/>
    <p:sldId id="899" r:id="rId37"/>
    <p:sldId id="900" r:id="rId38"/>
    <p:sldId id="901" r:id="rId39"/>
    <p:sldId id="902" r:id="rId40"/>
    <p:sldId id="903" r:id="rId41"/>
    <p:sldId id="904" r:id="rId42"/>
    <p:sldId id="905" r:id="rId43"/>
    <p:sldId id="906" r:id="rId44"/>
    <p:sldId id="848" r:id="rId45"/>
    <p:sldId id="849" r:id="rId46"/>
    <p:sldId id="850" r:id="rId47"/>
    <p:sldId id="851" r:id="rId48"/>
    <p:sldId id="853" r:id="rId49"/>
    <p:sldId id="854" r:id="rId50"/>
    <p:sldId id="1016" r:id="rId51"/>
    <p:sldId id="1017" r:id="rId52"/>
    <p:sldId id="1018" r:id="rId53"/>
    <p:sldId id="1029" r:id="rId54"/>
    <p:sldId id="852" r:id="rId55"/>
    <p:sldId id="855" r:id="rId56"/>
    <p:sldId id="856" r:id="rId57"/>
    <p:sldId id="857" r:id="rId58"/>
    <p:sldId id="858" r:id="rId59"/>
    <p:sldId id="859" r:id="rId60"/>
    <p:sldId id="860" r:id="rId61"/>
    <p:sldId id="1019" r:id="rId62"/>
    <p:sldId id="1020" r:id="rId63"/>
    <p:sldId id="1030" r:id="rId64"/>
    <p:sldId id="1021" r:id="rId65"/>
    <p:sldId id="1024" r:id="rId66"/>
    <p:sldId id="1025" r:id="rId67"/>
    <p:sldId id="1026" r:id="rId68"/>
    <p:sldId id="1022" r:id="rId69"/>
    <p:sldId id="1023" r:id="rId70"/>
    <p:sldId id="1031" r:id="rId71"/>
    <p:sldId id="1032" r:id="rId72"/>
    <p:sldId id="861" r:id="rId73"/>
    <p:sldId id="1033" r:id="rId74"/>
    <p:sldId id="1034" r:id="rId75"/>
    <p:sldId id="1006" r:id="rId76"/>
    <p:sldId id="1035" r:id="rId77"/>
    <p:sldId id="862" r:id="rId78"/>
    <p:sldId id="1069" r:id="rId79"/>
    <p:sldId id="863" r:id="rId80"/>
    <p:sldId id="1044" r:id="rId81"/>
    <p:sldId id="1036" r:id="rId82"/>
    <p:sldId id="1037" r:id="rId83"/>
    <p:sldId id="1038" r:id="rId84"/>
    <p:sldId id="1039" r:id="rId85"/>
    <p:sldId id="1040" r:id="rId86"/>
    <p:sldId id="1041" r:id="rId87"/>
    <p:sldId id="1042" r:id="rId88"/>
    <p:sldId id="1043" r:id="rId89"/>
    <p:sldId id="1045" r:id="rId90"/>
    <p:sldId id="1046" r:id="rId91"/>
    <p:sldId id="870" r:id="rId92"/>
    <p:sldId id="1047" r:id="rId93"/>
    <p:sldId id="869" r:id="rId94"/>
    <p:sldId id="1048" r:id="rId95"/>
    <p:sldId id="871" r:id="rId96"/>
    <p:sldId id="1073" r:id="rId97"/>
    <p:sldId id="1074" r:id="rId98"/>
    <p:sldId id="1075" r:id="rId99"/>
    <p:sldId id="1076" r:id="rId100"/>
    <p:sldId id="1049" r:id="rId101"/>
    <p:sldId id="1050" r:id="rId102"/>
    <p:sldId id="1051" r:id="rId103"/>
    <p:sldId id="1052" r:id="rId104"/>
    <p:sldId id="1053" r:id="rId105"/>
    <p:sldId id="1055" r:id="rId106"/>
    <p:sldId id="873" r:id="rId107"/>
    <p:sldId id="1056" r:id="rId108"/>
    <p:sldId id="874" r:id="rId109"/>
    <p:sldId id="1057" r:id="rId110"/>
    <p:sldId id="1061" r:id="rId111"/>
    <p:sldId id="1062" r:id="rId112"/>
    <p:sldId id="1060" r:id="rId113"/>
    <p:sldId id="1064" r:id="rId114"/>
    <p:sldId id="1065" r:id="rId115"/>
    <p:sldId id="1066" r:id="rId116"/>
    <p:sldId id="1059" r:id="rId117"/>
    <p:sldId id="1058" r:id="rId118"/>
    <p:sldId id="1067" r:id="rId119"/>
    <p:sldId id="1068" r:id="rId120"/>
    <p:sldId id="1072" r:id="rId121"/>
    <p:sldId id="1070" r:id="rId122"/>
    <p:sldId id="1071"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CC"/>
    <a:srgbClr val="FFC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B02BD-AC07-405D-B39F-E536B8239FF9}" v="81" dt="2022-04-02T04:07:30.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249" autoAdjust="0"/>
  </p:normalViewPr>
  <p:slideViewPr>
    <p:cSldViewPr snapToGrid="0">
      <p:cViewPr varScale="1">
        <p:scale>
          <a:sx n="78" d="100"/>
          <a:sy n="78" d="100"/>
        </p:scale>
        <p:origin x="811"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ga Rodrigo" userId="a3170934-3a61-42af-add7-eae42539158e" providerId="ADAL" clId="{FDC58597-55C9-4DFF-BCC3-533CCB7A7C14}"/>
    <pc:docChg chg="addSld delSld modSld">
      <pc:chgData name="Ranga Rodrigo" userId="a3170934-3a61-42af-add7-eae42539158e" providerId="ADAL" clId="{FDC58597-55C9-4DFF-BCC3-533CCB7A7C14}" dt="2022-03-25T10:56:28.610" v="16" actId="20577"/>
      <pc:docMkLst>
        <pc:docMk/>
      </pc:docMkLst>
      <pc:sldChg chg="add setBg">
        <pc:chgData name="Ranga Rodrigo" userId="a3170934-3a61-42af-add7-eae42539158e" providerId="ADAL" clId="{FDC58597-55C9-4DFF-BCC3-533CCB7A7C14}" dt="2022-03-19T03:04:00.691" v="0"/>
        <pc:sldMkLst>
          <pc:docMk/>
          <pc:sldMk cId="3085389278" sldId="260"/>
        </pc:sldMkLst>
      </pc:sldChg>
      <pc:sldChg chg="add setBg">
        <pc:chgData name="Ranga Rodrigo" userId="a3170934-3a61-42af-add7-eae42539158e" providerId="ADAL" clId="{FDC58597-55C9-4DFF-BCC3-533CCB7A7C14}" dt="2022-03-19T03:04:00.691" v="0"/>
        <pc:sldMkLst>
          <pc:docMk/>
          <pc:sldMk cId="1830264565" sldId="261"/>
        </pc:sldMkLst>
      </pc:sldChg>
      <pc:sldChg chg="del">
        <pc:chgData name="Ranga Rodrigo" userId="a3170934-3a61-42af-add7-eae42539158e" providerId="ADAL" clId="{FDC58597-55C9-4DFF-BCC3-533CCB7A7C14}" dt="2022-03-19T03:04:05.393" v="1" actId="47"/>
        <pc:sldMkLst>
          <pc:docMk/>
          <pc:sldMk cId="3847984695" sldId="927"/>
        </pc:sldMkLst>
      </pc:sldChg>
      <pc:sldChg chg="modSp mod">
        <pc:chgData name="Ranga Rodrigo" userId="a3170934-3a61-42af-add7-eae42539158e" providerId="ADAL" clId="{FDC58597-55C9-4DFF-BCC3-533CCB7A7C14}" dt="2022-03-25T10:56:28.610" v="16" actId="20577"/>
        <pc:sldMkLst>
          <pc:docMk/>
          <pc:sldMk cId="4207747533" sldId="1007"/>
        </pc:sldMkLst>
        <pc:spChg chg="mod">
          <ac:chgData name="Ranga Rodrigo" userId="a3170934-3a61-42af-add7-eae42539158e" providerId="ADAL" clId="{FDC58597-55C9-4DFF-BCC3-533CCB7A7C14}" dt="2022-03-25T10:56:28.610" v="16" actId="20577"/>
          <ac:spMkLst>
            <pc:docMk/>
            <pc:sldMk cId="4207747533" sldId="1007"/>
            <ac:spMk id="5" creationId="{7F8233ED-17C6-41E6-A85A-8AE7E963B8B9}"/>
          </ac:spMkLst>
        </pc:spChg>
      </pc:sldChg>
      <pc:sldChg chg="add">
        <pc:chgData name="Ranga Rodrigo" userId="a3170934-3a61-42af-add7-eae42539158e" providerId="ADAL" clId="{FDC58597-55C9-4DFF-BCC3-533CCB7A7C14}" dt="2022-03-19T03:04:00.691" v="0"/>
        <pc:sldMkLst>
          <pc:docMk/>
          <pc:sldMk cId="4230970648" sldId="1008"/>
        </pc:sldMkLst>
      </pc:sldChg>
      <pc:sldChg chg="add">
        <pc:chgData name="Ranga Rodrigo" userId="a3170934-3a61-42af-add7-eae42539158e" providerId="ADAL" clId="{FDC58597-55C9-4DFF-BCC3-533CCB7A7C14}" dt="2022-03-19T03:04:00.691" v="0"/>
        <pc:sldMkLst>
          <pc:docMk/>
          <pc:sldMk cId="675391500" sldId="1011"/>
        </pc:sldMkLst>
      </pc:sldChg>
      <pc:sldChg chg="add">
        <pc:chgData name="Ranga Rodrigo" userId="a3170934-3a61-42af-add7-eae42539158e" providerId="ADAL" clId="{FDC58597-55C9-4DFF-BCC3-533CCB7A7C14}" dt="2022-03-19T03:04:00.691" v="0"/>
        <pc:sldMkLst>
          <pc:docMk/>
          <pc:sldMk cId="1129332745" sldId="1077"/>
        </pc:sldMkLst>
      </pc:sldChg>
      <pc:sldChg chg="add">
        <pc:chgData name="Ranga Rodrigo" userId="a3170934-3a61-42af-add7-eae42539158e" providerId="ADAL" clId="{FDC58597-55C9-4DFF-BCC3-533CCB7A7C14}" dt="2022-03-19T03:04:00.691" v="0"/>
        <pc:sldMkLst>
          <pc:docMk/>
          <pc:sldMk cId="213944718" sldId="1078"/>
        </pc:sldMkLst>
      </pc:sldChg>
      <pc:sldChg chg="add">
        <pc:chgData name="Ranga Rodrigo" userId="a3170934-3a61-42af-add7-eae42539158e" providerId="ADAL" clId="{FDC58597-55C9-4DFF-BCC3-533CCB7A7C14}" dt="2022-03-19T03:04:00.691" v="0"/>
        <pc:sldMkLst>
          <pc:docMk/>
          <pc:sldMk cId="1340768193" sldId="1079"/>
        </pc:sldMkLst>
      </pc:sldChg>
      <pc:sldChg chg="add">
        <pc:chgData name="Ranga Rodrigo" userId="a3170934-3a61-42af-add7-eae42539158e" providerId="ADAL" clId="{FDC58597-55C9-4DFF-BCC3-533CCB7A7C14}" dt="2022-03-19T03:04:00.691" v="0"/>
        <pc:sldMkLst>
          <pc:docMk/>
          <pc:sldMk cId="79300516" sldId="1080"/>
        </pc:sldMkLst>
      </pc:sldChg>
    </pc:docChg>
  </pc:docChgLst>
  <pc:docChgLst>
    <pc:chgData name="Ranga Rodrigo" userId="a3170934-3a61-42af-add7-eae42539158e" providerId="ADAL" clId="{944B02BD-AC07-405D-B39F-E536B8239FF9}"/>
    <pc:docChg chg="custSel addSld modSld sldOrd">
      <pc:chgData name="Ranga Rodrigo" userId="a3170934-3a61-42af-add7-eae42539158e" providerId="ADAL" clId="{944B02BD-AC07-405D-B39F-E536B8239FF9}" dt="2022-04-02T04:07:30.536" v="120"/>
      <pc:docMkLst>
        <pc:docMk/>
      </pc:docMkLst>
      <pc:sldChg chg="add">
        <pc:chgData name="Ranga Rodrigo" userId="a3170934-3a61-42af-add7-eae42539158e" providerId="ADAL" clId="{944B02BD-AC07-405D-B39F-E536B8239FF9}" dt="2022-03-30T18:08:34.939" v="118"/>
        <pc:sldMkLst>
          <pc:docMk/>
          <pc:sldMk cId="1808018497" sldId="258"/>
        </pc:sldMkLst>
      </pc:sldChg>
      <pc:sldChg chg="addSp">
        <pc:chgData name="Ranga Rodrigo" userId="a3170934-3a61-42af-add7-eae42539158e" providerId="ADAL" clId="{944B02BD-AC07-405D-B39F-E536B8239FF9}" dt="2022-04-02T04:07:30.536" v="120"/>
        <pc:sldMkLst>
          <pc:docMk/>
          <pc:sldMk cId="3218558153" sldId="861"/>
        </pc:sldMkLst>
        <pc:inkChg chg="add">
          <ac:chgData name="Ranga Rodrigo" userId="a3170934-3a61-42af-add7-eae42539158e" providerId="ADAL" clId="{944B02BD-AC07-405D-B39F-E536B8239FF9}" dt="2022-04-02T04:07:30.536" v="120"/>
          <ac:inkMkLst>
            <pc:docMk/>
            <pc:sldMk cId="3218558153" sldId="861"/>
            <ac:inkMk id="7" creationId="{DAE48FDF-04EE-41BA-AE36-6503B0DAD78B}"/>
          </ac:inkMkLst>
        </pc:inkChg>
      </pc:sldChg>
      <pc:sldChg chg="addSp delSp modSp add mod ord modAnim">
        <pc:chgData name="Ranga Rodrigo" userId="a3170934-3a61-42af-add7-eae42539158e" providerId="ADAL" clId="{944B02BD-AC07-405D-B39F-E536B8239FF9}" dt="2022-03-30T18:04:20.841" v="117" actId="313"/>
        <pc:sldMkLst>
          <pc:docMk/>
          <pc:sldMk cId="2164388185" sldId="1081"/>
        </pc:sldMkLst>
        <pc:spChg chg="mod">
          <ac:chgData name="Ranga Rodrigo" userId="a3170934-3a61-42af-add7-eae42539158e" providerId="ADAL" clId="{944B02BD-AC07-405D-B39F-E536B8239FF9}" dt="2022-03-30T18:04:20.841" v="117" actId="313"/>
          <ac:spMkLst>
            <pc:docMk/>
            <pc:sldMk cId="2164388185" sldId="1081"/>
            <ac:spMk id="3" creationId="{E036048E-CB5D-4357-B8B5-0078066F49DF}"/>
          </ac:spMkLst>
        </pc:spChg>
        <pc:spChg chg="mod">
          <ac:chgData name="Ranga Rodrigo" userId="a3170934-3a61-42af-add7-eae42539158e" providerId="ADAL" clId="{944B02BD-AC07-405D-B39F-E536B8239FF9}" dt="2022-03-30T18:01:25.873" v="68" actId="20577"/>
          <ac:spMkLst>
            <pc:docMk/>
            <pc:sldMk cId="2164388185" sldId="1081"/>
            <ac:spMk id="4" creationId="{13BE405A-C697-417E-BD18-B45BECB4D692}"/>
          </ac:spMkLst>
        </pc:spChg>
        <pc:spChg chg="del">
          <ac:chgData name="Ranga Rodrigo" userId="a3170934-3a61-42af-add7-eae42539158e" providerId="ADAL" clId="{944B02BD-AC07-405D-B39F-E536B8239FF9}" dt="2022-03-30T17:56:44.563" v="7" actId="478"/>
          <ac:spMkLst>
            <pc:docMk/>
            <pc:sldMk cId="2164388185" sldId="1081"/>
            <ac:spMk id="7" creationId="{9879C9A1-6B46-4803-A3E7-077AE4E76EC5}"/>
          </ac:spMkLst>
        </pc:spChg>
        <pc:spChg chg="mod">
          <ac:chgData name="Ranga Rodrigo" userId="a3170934-3a61-42af-add7-eae42539158e" providerId="ADAL" clId="{944B02BD-AC07-405D-B39F-E536B8239FF9}" dt="2022-03-30T17:57:16.208" v="13" actId="1076"/>
          <ac:spMkLst>
            <pc:docMk/>
            <pc:sldMk cId="2164388185" sldId="1081"/>
            <ac:spMk id="8" creationId="{4A99C1D8-5148-4A1D-8276-3ED79BFE9A08}"/>
          </ac:spMkLst>
        </pc:spChg>
        <pc:spChg chg="mod">
          <ac:chgData name="Ranga Rodrigo" userId="a3170934-3a61-42af-add7-eae42539158e" providerId="ADAL" clId="{944B02BD-AC07-405D-B39F-E536B8239FF9}" dt="2022-03-30T17:57:32.945" v="17" actId="20577"/>
          <ac:spMkLst>
            <pc:docMk/>
            <pc:sldMk cId="2164388185" sldId="1081"/>
            <ac:spMk id="15" creationId="{CC8DAD33-5060-4F48-8C53-7202291C37AB}"/>
          </ac:spMkLst>
        </pc:spChg>
        <pc:spChg chg="del mod">
          <ac:chgData name="Ranga Rodrigo" userId="a3170934-3a61-42af-add7-eae42539158e" providerId="ADAL" clId="{944B02BD-AC07-405D-B39F-E536B8239FF9}" dt="2022-03-30T17:57:02.165" v="10" actId="478"/>
          <ac:spMkLst>
            <pc:docMk/>
            <pc:sldMk cId="2164388185" sldId="1081"/>
            <ac:spMk id="16" creationId="{46877828-5C97-4D83-A127-F062E170587C}"/>
          </ac:spMkLst>
        </pc:spChg>
        <pc:spChg chg="mod">
          <ac:chgData name="Ranga Rodrigo" userId="a3170934-3a61-42af-add7-eae42539158e" providerId="ADAL" clId="{944B02BD-AC07-405D-B39F-E536B8239FF9}" dt="2022-03-30T18:01:08.718" v="67" actId="1076"/>
          <ac:spMkLst>
            <pc:docMk/>
            <pc:sldMk cId="2164388185" sldId="1081"/>
            <ac:spMk id="17" creationId="{8462E63F-AEA7-457D-A02B-A218D0D7DAE9}"/>
          </ac:spMkLst>
        </pc:spChg>
        <pc:spChg chg="mod">
          <ac:chgData name="Ranga Rodrigo" userId="a3170934-3a61-42af-add7-eae42539158e" providerId="ADAL" clId="{944B02BD-AC07-405D-B39F-E536B8239FF9}" dt="2022-03-30T18:00:46.861" v="59" actId="1076"/>
          <ac:spMkLst>
            <pc:docMk/>
            <pc:sldMk cId="2164388185" sldId="1081"/>
            <ac:spMk id="25" creationId="{5B136BF7-B66A-4514-A1E1-C9664CB4322E}"/>
          </ac:spMkLst>
        </pc:spChg>
        <pc:spChg chg="mod">
          <ac:chgData name="Ranga Rodrigo" userId="a3170934-3a61-42af-add7-eae42539158e" providerId="ADAL" clId="{944B02BD-AC07-405D-B39F-E536B8239FF9}" dt="2022-03-30T17:58:31.554" v="36" actId="20577"/>
          <ac:spMkLst>
            <pc:docMk/>
            <pc:sldMk cId="2164388185" sldId="1081"/>
            <ac:spMk id="26" creationId="{1C94E375-784D-4DFB-A0C4-C99FB0C0D052}"/>
          </ac:spMkLst>
        </pc:spChg>
        <pc:spChg chg="mod">
          <ac:chgData name="Ranga Rodrigo" userId="a3170934-3a61-42af-add7-eae42539158e" providerId="ADAL" clId="{944B02BD-AC07-405D-B39F-E536B8239FF9}" dt="2022-03-30T18:00:19.526" v="53" actId="1076"/>
          <ac:spMkLst>
            <pc:docMk/>
            <pc:sldMk cId="2164388185" sldId="1081"/>
            <ac:spMk id="36" creationId="{F1324810-F0AB-4BD1-A6BB-3A4D8450D2BC}"/>
          </ac:spMkLst>
        </pc:spChg>
        <pc:spChg chg="mod">
          <ac:chgData name="Ranga Rodrigo" userId="a3170934-3a61-42af-add7-eae42539158e" providerId="ADAL" clId="{944B02BD-AC07-405D-B39F-E536B8239FF9}" dt="2022-03-30T17:58:36.644" v="38" actId="20577"/>
          <ac:spMkLst>
            <pc:docMk/>
            <pc:sldMk cId="2164388185" sldId="1081"/>
            <ac:spMk id="38" creationId="{EB191E76-0BAC-4B15-8285-8C509E552AE9}"/>
          </ac:spMkLst>
        </pc:spChg>
        <pc:spChg chg="add mod">
          <ac:chgData name="Ranga Rodrigo" userId="a3170934-3a61-42af-add7-eae42539158e" providerId="ADAL" clId="{944B02BD-AC07-405D-B39F-E536B8239FF9}" dt="2022-03-30T17:57:09.667" v="12" actId="571"/>
          <ac:spMkLst>
            <pc:docMk/>
            <pc:sldMk cId="2164388185" sldId="1081"/>
            <ac:spMk id="41" creationId="{5D8EA967-B498-4957-90FF-A508D3DBC8AE}"/>
          </ac:spMkLst>
        </pc:spChg>
        <pc:spChg chg="add mod">
          <ac:chgData name="Ranga Rodrigo" userId="a3170934-3a61-42af-add7-eae42539158e" providerId="ADAL" clId="{944B02BD-AC07-405D-B39F-E536B8239FF9}" dt="2022-03-30T18:01:01.720" v="66" actId="20577"/>
          <ac:spMkLst>
            <pc:docMk/>
            <pc:sldMk cId="2164388185" sldId="1081"/>
            <ac:spMk id="44" creationId="{BE103F2B-F4F0-4753-B56F-D1F9E7A742EE}"/>
          </ac:spMkLst>
        </pc:spChg>
        <pc:spChg chg="del">
          <ac:chgData name="Ranga Rodrigo" userId="a3170934-3a61-42af-add7-eae42539158e" providerId="ADAL" clId="{944B02BD-AC07-405D-B39F-E536B8239FF9}" dt="2022-03-30T17:58:49.285" v="39" actId="478"/>
          <ac:spMkLst>
            <pc:docMk/>
            <pc:sldMk cId="2164388185" sldId="1081"/>
            <ac:spMk id="46" creationId="{4434A251-7C96-49D8-B3FD-06EED872A885}"/>
          </ac:spMkLst>
        </pc:spChg>
        <pc:spChg chg="del">
          <ac:chgData name="Ranga Rodrigo" userId="a3170934-3a61-42af-add7-eae42539158e" providerId="ADAL" clId="{944B02BD-AC07-405D-B39F-E536B8239FF9}" dt="2022-03-30T17:58:49.285" v="39" actId="478"/>
          <ac:spMkLst>
            <pc:docMk/>
            <pc:sldMk cId="2164388185" sldId="1081"/>
            <ac:spMk id="50" creationId="{76AE3D63-3AE7-49CF-8078-43581E1A1842}"/>
          </ac:spMkLst>
        </pc:spChg>
        <pc:spChg chg="del">
          <ac:chgData name="Ranga Rodrigo" userId="a3170934-3a61-42af-add7-eae42539158e" providerId="ADAL" clId="{944B02BD-AC07-405D-B39F-E536B8239FF9}" dt="2022-03-30T17:58:49.285" v="39" actId="478"/>
          <ac:spMkLst>
            <pc:docMk/>
            <pc:sldMk cId="2164388185" sldId="1081"/>
            <ac:spMk id="51" creationId="{5BA638C1-9AEA-44B6-B630-11045988A2C8}"/>
          </ac:spMkLst>
        </pc:spChg>
        <pc:spChg chg="del">
          <ac:chgData name="Ranga Rodrigo" userId="a3170934-3a61-42af-add7-eae42539158e" providerId="ADAL" clId="{944B02BD-AC07-405D-B39F-E536B8239FF9}" dt="2022-03-30T17:58:49.285" v="39" actId="478"/>
          <ac:spMkLst>
            <pc:docMk/>
            <pc:sldMk cId="2164388185" sldId="1081"/>
            <ac:spMk id="59" creationId="{A75E08DF-C7E8-420A-BBB8-E6A7CAE0BE59}"/>
          </ac:spMkLst>
        </pc:spChg>
        <pc:spChg chg="del">
          <ac:chgData name="Ranga Rodrigo" userId="a3170934-3a61-42af-add7-eae42539158e" providerId="ADAL" clId="{944B02BD-AC07-405D-B39F-E536B8239FF9}" dt="2022-03-30T17:58:49.285" v="39" actId="478"/>
          <ac:spMkLst>
            <pc:docMk/>
            <pc:sldMk cId="2164388185" sldId="1081"/>
            <ac:spMk id="66" creationId="{032404E1-66F3-47D6-A391-8757FEBBB9FD}"/>
          </ac:spMkLst>
        </pc:spChg>
        <pc:spChg chg="del">
          <ac:chgData name="Ranga Rodrigo" userId="a3170934-3a61-42af-add7-eae42539158e" providerId="ADAL" clId="{944B02BD-AC07-405D-B39F-E536B8239FF9}" dt="2022-03-30T17:58:49.285" v="39" actId="478"/>
          <ac:spMkLst>
            <pc:docMk/>
            <pc:sldMk cId="2164388185" sldId="1081"/>
            <ac:spMk id="67" creationId="{69606CD7-D083-4E0A-9419-915B49BA7FEB}"/>
          </ac:spMkLst>
        </pc:spChg>
        <pc:spChg chg="mod">
          <ac:chgData name="Ranga Rodrigo" userId="a3170934-3a61-42af-add7-eae42539158e" providerId="ADAL" clId="{944B02BD-AC07-405D-B39F-E536B8239FF9}" dt="2022-03-30T18:00:19.526" v="53" actId="1076"/>
          <ac:spMkLst>
            <pc:docMk/>
            <pc:sldMk cId="2164388185" sldId="1081"/>
            <ac:spMk id="69" creationId="{4A1B91B3-E84F-4CCC-B75D-E63ED2C3B97C}"/>
          </ac:spMkLst>
        </pc:spChg>
        <pc:spChg chg="mod">
          <ac:chgData name="Ranga Rodrigo" userId="a3170934-3a61-42af-add7-eae42539158e" providerId="ADAL" clId="{944B02BD-AC07-405D-B39F-E536B8239FF9}" dt="2022-03-30T18:00:19.526" v="53" actId="1076"/>
          <ac:spMkLst>
            <pc:docMk/>
            <pc:sldMk cId="2164388185" sldId="1081"/>
            <ac:spMk id="70" creationId="{979D9E9B-4913-4D4D-921C-D309E556C7A7}"/>
          </ac:spMkLst>
        </pc:spChg>
        <pc:spChg chg="mod">
          <ac:chgData name="Ranga Rodrigo" userId="a3170934-3a61-42af-add7-eae42539158e" providerId="ADAL" clId="{944B02BD-AC07-405D-B39F-E536B8239FF9}" dt="2022-03-30T18:00:19.526" v="53" actId="1076"/>
          <ac:spMkLst>
            <pc:docMk/>
            <pc:sldMk cId="2164388185" sldId="1081"/>
            <ac:spMk id="83" creationId="{C6D004D9-B9DE-46FB-9164-9C11697D7A67}"/>
          </ac:spMkLst>
        </pc:spChg>
        <pc:spChg chg="mod">
          <ac:chgData name="Ranga Rodrigo" userId="a3170934-3a61-42af-add7-eae42539158e" providerId="ADAL" clId="{944B02BD-AC07-405D-B39F-E536B8239FF9}" dt="2022-03-30T18:00:38.002" v="58" actId="688"/>
          <ac:spMkLst>
            <pc:docMk/>
            <pc:sldMk cId="2164388185" sldId="1081"/>
            <ac:spMk id="84" creationId="{52F86B80-CD72-4B37-B583-6B8849E6E916}"/>
          </ac:spMkLst>
        </pc:spChg>
        <pc:spChg chg="del">
          <ac:chgData name="Ranga Rodrigo" userId="a3170934-3a61-42af-add7-eae42539158e" providerId="ADAL" clId="{944B02BD-AC07-405D-B39F-E536B8239FF9}" dt="2022-03-30T17:58:49.285" v="39" actId="478"/>
          <ac:spMkLst>
            <pc:docMk/>
            <pc:sldMk cId="2164388185" sldId="1081"/>
            <ac:spMk id="86" creationId="{35CAF2FF-ABFF-4E87-99E3-E3D88CD6E5B0}"/>
          </ac:spMkLst>
        </pc:spChg>
        <pc:cxnChg chg="mod">
          <ac:chgData name="Ranga Rodrigo" userId="a3170934-3a61-42af-add7-eae42539158e" providerId="ADAL" clId="{944B02BD-AC07-405D-B39F-E536B8239FF9}" dt="2022-03-30T17:57:21.810" v="14" actId="14100"/>
          <ac:cxnSpMkLst>
            <pc:docMk/>
            <pc:sldMk cId="2164388185" sldId="1081"/>
            <ac:cxnSpMk id="12" creationId="{E21B2D0B-20DD-4BA1-AD0B-A50584B33383}"/>
          </ac:cxnSpMkLst>
        </pc:cxnChg>
        <pc:cxnChg chg="del mod">
          <ac:chgData name="Ranga Rodrigo" userId="a3170934-3a61-42af-add7-eae42539158e" providerId="ADAL" clId="{944B02BD-AC07-405D-B39F-E536B8239FF9}" dt="2022-03-30T17:57:00.082" v="9" actId="478"/>
          <ac:cxnSpMkLst>
            <pc:docMk/>
            <pc:sldMk cId="2164388185" sldId="1081"/>
            <ac:cxnSpMk id="14" creationId="{E5610592-8FAC-497C-92D9-5854EBEA10AD}"/>
          </ac:cxnSpMkLst>
        </pc:cxnChg>
        <pc:cxnChg chg="mod">
          <ac:chgData name="Ranga Rodrigo" userId="a3170934-3a61-42af-add7-eae42539158e" providerId="ADAL" clId="{944B02BD-AC07-405D-B39F-E536B8239FF9}" dt="2022-03-30T17:57:16.208" v="13" actId="1076"/>
          <ac:cxnSpMkLst>
            <pc:docMk/>
            <pc:sldMk cId="2164388185" sldId="1081"/>
            <ac:cxnSpMk id="19" creationId="{54237050-E66F-4ABC-81C3-C363CB913F2A}"/>
          </ac:cxnSpMkLst>
        </pc:cxnChg>
        <pc:cxnChg chg="mod">
          <ac:chgData name="Ranga Rodrigo" userId="a3170934-3a61-42af-add7-eae42539158e" providerId="ADAL" clId="{944B02BD-AC07-405D-B39F-E536B8239FF9}" dt="2022-03-30T18:01:36.210" v="69" actId="14100"/>
          <ac:cxnSpMkLst>
            <pc:docMk/>
            <pc:sldMk cId="2164388185" sldId="1081"/>
            <ac:cxnSpMk id="31" creationId="{7F36BBAD-83D4-4738-90EE-666174C504D2}"/>
          </ac:cxnSpMkLst>
        </pc:cxnChg>
        <pc:cxnChg chg="mod">
          <ac:chgData name="Ranga Rodrigo" userId="a3170934-3a61-42af-add7-eae42539158e" providerId="ADAL" clId="{944B02BD-AC07-405D-B39F-E536B8239FF9}" dt="2022-03-30T18:00:46.861" v="59" actId="1076"/>
          <ac:cxnSpMkLst>
            <pc:docMk/>
            <pc:sldMk cId="2164388185" sldId="1081"/>
            <ac:cxnSpMk id="33" creationId="{93A12CE8-25DB-40DC-B08A-0FC9FAF4E3C9}"/>
          </ac:cxnSpMkLst>
        </pc:cxnChg>
        <pc:cxnChg chg="mod">
          <ac:chgData name="Ranga Rodrigo" userId="a3170934-3a61-42af-add7-eae42539158e" providerId="ADAL" clId="{944B02BD-AC07-405D-B39F-E536B8239FF9}" dt="2022-03-30T18:00:27.214" v="55" actId="14100"/>
          <ac:cxnSpMkLst>
            <pc:docMk/>
            <pc:sldMk cId="2164388185" sldId="1081"/>
            <ac:cxnSpMk id="40" creationId="{468B59CD-3646-4A4B-AEA0-29218ADD2390}"/>
          </ac:cxnSpMkLst>
        </pc:cxnChg>
        <pc:cxnChg chg="mod">
          <ac:chgData name="Ranga Rodrigo" userId="a3170934-3a61-42af-add7-eae42539158e" providerId="ADAL" clId="{944B02BD-AC07-405D-B39F-E536B8239FF9}" dt="2022-03-30T18:00:46.861" v="59" actId="1076"/>
          <ac:cxnSpMkLst>
            <pc:docMk/>
            <pc:sldMk cId="2164388185" sldId="1081"/>
            <ac:cxnSpMk id="42" creationId="{DB5338E9-EC5D-47E9-B034-0E14DBC76755}"/>
          </ac:cxnSpMkLst>
        </pc:cxnChg>
        <pc:cxnChg chg="add mod">
          <ac:chgData name="Ranga Rodrigo" userId="a3170934-3a61-42af-add7-eae42539158e" providerId="ADAL" clId="{944B02BD-AC07-405D-B39F-E536B8239FF9}" dt="2022-03-30T17:57:09.667" v="12" actId="571"/>
          <ac:cxnSpMkLst>
            <pc:docMk/>
            <pc:sldMk cId="2164388185" sldId="1081"/>
            <ac:cxnSpMk id="43" creationId="{8ECB5462-9ECF-4435-AB0F-F51AF2301F10}"/>
          </ac:cxnSpMkLst>
        </pc:cxnChg>
        <pc:cxnChg chg="del mod">
          <ac:chgData name="Ranga Rodrigo" userId="a3170934-3a61-42af-add7-eae42539158e" providerId="ADAL" clId="{944B02BD-AC07-405D-B39F-E536B8239FF9}" dt="2022-03-30T17:58:59.238" v="40" actId="478"/>
          <ac:cxnSpMkLst>
            <pc:docMk/>
            <pc:sldMk cId="2164388185" sldId="1081"/>
            <ac:cxnSpMk id="48" creationId="{2360ECBB-F2A6-495E-BCC1-D5005A37F029}"/>
          </ac:cxnSpMkLst>
        </pc:cxnChg>
        <pc:cxnChg chg="del mod">
          <ac:chgData name="Ranga Rodrigo" userId="a3170934-3a61-42af-add7-eae42539158e" providerId="ADAL" clId="{944B02BD-AC07-405D-B39F-E536B8239FF9}" dt="2022-03-30T17:58:49.285" v="39" actId="478"/>
          <ac:cxnSpMkLst>
            <pc:docMk/>
            <pc:sldMk cId="2164388185" sldId="1081"/>
            <ac:cxnSpMk id="55" creationId="{4F45A096-9865-446C-940A-CA39C0D2E7B6}"/>
          </ac:cxnSpMkLst>
        </pc:cxnChg>
        <pc:cxnChg chg="del mod">
          <ac:chgData name="Ranga Rodrigo" userId="a3170934-3a61-42af-add7-eae42539158e" providerId="ADAL" clId="{944B02BD-AC07-405D-B39F-E536B8239FF9}" dt="2022-03-30T17:58:49.285" v="39" actId="478"/>
          <ac:cxnSpMkLst>
            <pc:docMk/>
            <pc:sldMk cId="2164388185" sldId="1081"/>
            <ac:cxnSpMk id="68" creationId="{0953285E-CD84-4978-B7C5-F7921E73040C}"/>
          </ac:cxnSpMkLst>
        </pc:cxnChg>
        <pc:cxnChg chg="del mod">
          <ac:chgData name="Ranga Rodrigo" userId="a3170934-3a61-42af-add7-eae42539158e" providerId="ADAL" clId="{944B02BD-AC07-405D-B39F-E536B8239FF9}" dt="2022-03-30T17:58:49.285" v="39" actId="478"/>
          <ac:cxnSpMkLst>
            <pc:docMk/>
            <pc:sldMk cId="2164388185" sldId="1081"/>
            <ac:cxnSpMk id="73" creationId="{DC65AF34-34ED-45EE-8B31-7C757729BF23}"/>
          </ac:cxnSpMkLst>
        </pc:cxnChg>
        <pc:cxnChg chg="del mod">
          <ac:chgData name="Ranga Rodrigo" userId="a3170934-3a61-42af-add7-eae42539158e" providerId="ADAL" clId="{944B02BD-AC07-405D-B39F-E536B8239FF9}" dt="2022-03-30T17:58:49.285" v="39" actId="478"/>
          <ac:cxnSpMkLst>
            <pc:docMk/>
            <pc:sldMk cId="2164388185" sldId="1081"/>
            <ac:cxnSpMk id="75" creationId="{C30E249C-1DA3-4DCF-97DB-93C9FE2CA7CE}"/>
          </ac:cxnSpMkLst>
        </pc:cxnChg>
        <pc:cxnChg chg="del mod">
          <ac:chgData name="Ranga Rodrigo" userId="a3170934-3a61-42af-add7-eae42539158e" providerId="ADAL" clId="{944B02BD-AC07-405D-B39F-E536B8239FF9}" dt="2022-03-30T17:58:49.285" v="39" actId="478"/>
          <ac:cxnSpMkLst>
            <pc:docMk/>
            <pc:sldMk cId="2164388185" sldId="1081"/>
            <ac:cxnSpMk id="77" creationId="{E3E72694-AC3E-4C3B-8012-B20C8229CDDA}"/>
          </ac:cxnSpMkLst>
        </pc:cxnChg>
        <pc:cxnChg chg="mod">
          <ac:chgData name="Ranga Rodrigo" userId="a3170934-3a61-42af-add7-eae42539158e" providerId="ADAL" clId="{944B02BD-AC07-405D-B39F-E536B8239FF9}" dt="2022-03-30T18:00:19.526" v="53" actId="1076"/>
          <ac:cxnSpMkLst>
            <pc:docMk/>
            <pc:sldMk cId="2164388185" sldId="1081"/>
            <ac:cxnSpMk id="79" creationId="{BD03CE43-4C7D-4E51-9F5B-594F6514B4EB}"/>
          </ac:cxnSpMkLst>
        </pc:cxnChg>
      </pc:sldChg>
      <pc:sldChg chg="add">
        <pc:chgData name="Ranga Rodrigo" userId="a3170934-3a61-42af-add7-eae42539158e" providerId="ADAL" clId="{944B02BD-AC07-405D-B39F-E536B8239FF9}" dt="2022-03-30T18:08:34.939" v="118"/>
        <pc:sldMkLst>
          <pc:docMk/>
          <pc:sldMk cId="2661156574" sldId="1082"/>
        </pc:sldMkLst>
      </pc:sldChg>
      <pc:sldChg chg="add">
        <pc:chgData name="Ranga Rodrigo" userId="a3170934-3a61-42af-add7-eae42539158e" providerId="ADAL" clId="{944B02BD-AC07-405D-B39F-E536B8239FF9}" dt="2022-03-30T18:08:34.939" v="118"/>
        <pc:sldMkLst>
          <pc:docMk/>
          <pc:sldMk cId="3122274247" sldId="1083"/>
        </pc:sldMkLst>
      </pc:sldChg>
      <pc:sldChg chg="add">
        <pc:chgData name="Ranga Rodrigo" userId="a3170934-3a61-42af-add7-eae42539158e" providerId="ADAL" clId="{944B02BD-AC07-405D-B39F-E536B8239FF9}" dt="2022-03-30T18:10:06.341" v="119"/>
        <pc:sldMkLst>
          <pc:docMk/>
          <pc:sldMk cId="2117131138" sldId="1084"/>
        </pc:sldMkLst>
      </pc:sldChg>
      <pc:sldChg chg="add">
        <pc:chgData name="Ranga Rodrigo" userId="a3170934-3a61-42af-add7-eae42539158e" providerId="ADAL" clId="{944B02BD-AC07-405D-B39F-E536B8239FF9}" dt="2022-03-30T18:10:06.341" v="119"/>
        <pc:sldMkLst>
          <pc:docMk/>
          <pc:sldMk cId="264279552" sldId="108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anga%20Rodrigo\Desktop\Ilsvrc.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ga%20Rodrigo\Desktop\Ilsvr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Top-5 Error on ImageNet</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Top-5 Error</c:v>
                </c:pt>
              </c:strCache>
            </c:strRef>
          </c:tx>
          <c:spPr>
            <a:solidFill>
              <a:schemeClr val="accent1"/>
            </a:solidFill>
            <a:ln>
              <a:noFill/>
            </a:ln>
            <a:effectLst/>
          </c:spPr>
          <c:invertIfNegative val="0"/>
          <c:cat>
            <c:strRef>
              <c:f>(Sheet1!$A$2:$A$10,Sheet1!$D$2:$D$10)</c:f>
              <c:strCache>
                <c:ptCount val="18"/>
                <c:pt idx="0">
                  <c:v>ILSVRC '10</c:v>
                </c:pt>
                <c:pt idx="1">
                  <c:v>ILSVRC '11</c:v>
                </c:pt>
                <c:pt idx="2">
                  <c:v>ILSVRC '12</c:v>
                </c:pt>
                <c:pt idx="3">
                  <c:v>ILSVRC '13</c:v>
                </c:pt>
                <c:pt idx="4">
                  <c:v>ILSVRC '14</c:v>
                </c:pt>
                <c:pt idx="5">
                  <c:v>ILSVRC '14</c:v>
                </c:pt>
                <c:pt idx="6">
                  <c:v>ILSVRC '15</c:v>
                </c:pt>
                <c:pt idx="7">
                  <c:v>ILSVRC '16</c:v>
                </c:pt>
                <c:pt idx="8">
                  <c:v>ILSVRC '17</c:v>
                </c:pt>
                <c:pt idx="11">
                  <c:v>AlexNet</c:v>
                </c:pt>
                <c:pt idx="13">
                  <c:v>VGG</c:v>
                </c:pt>
                <c:pt idx="14">
                  <c:v>GoogLeNet</c:v>
                </c:pt>
                <c:pt idx="15">
                  <c:v>ResNet</c:v>
                </c:pt>
                <c:pt idx="16">
                  <c:v>Ensemble 5</c:v>
                </c:pt>
                <c:pt idx="17">
                  <c:v>Ensemble C</c:v>
                </c:pt>
              </c:strCache>
            </c:strRef>
          </c:cat>
          <c:val>
            <c:numRef>
              <c:f>Sheet1!$B$2:$B$10</c:f>
              <c:numCache>
                <c:formatCode>General</c:formatCode>
                <c:ptCount val="9"/>
                <c:pt idx="0">
                  <c:v>28.2</c:v>
                </c:pt>
                <c:pt idx="1">
                  <c:v>25.8</c:v>
                </c:pt>
                <c:pt idx="2">
                  <c:v>16.399999999999999</c:v>
                </c:pt>
                <c:pt idx="3">
                  <c:v>11.7</c:v>
                </c:pt>
                <c:pt idx="4">
                  <c:v>7.3</c:v>
                </c:pt>
                <c:pt idx="5">
                  <c:v>6.7</c:v>
                </c:pt>
                <c:pt idx="6">
                  <c:v>3.57</c:v>
                </c:pt>
                <c:pt idx="7">
                  <c:v>2.99</c:v>
                </c:pt>
                <c:pt idx="8">
                  <c:v>2.25</c:v>
                </c:pt>
              </c:numCache>
            </c:numRef>
          </c:val>
          <c:extLst>
            <c:ext xmlns:c16="http://schemas.microsoft.com/office/drawing/2014/chart" uri="{C3380CC4-5D6E-409C-BE32-E72D297353CC}">
              <c16:uniqueId val="{00000000-204A-45BD-A010-46430FBDB582}"/>
            </c:ext>
          </c:extLst>
        </c:ser>
        <c:dLbls>
          <c:showLegendKey val="0"/>
          <c:showVal val="0"/>
          <c:showCatName val="0"/>
          <c:showSerName val="0"/>
          <c:showPercent val="0"/>
          <c:showBubbleSize val="0"/>
        </c:dLbls>
        <c:gapWidth val="219"/>
        <c:axId val="2099539968"/>
        <c:axId val="1876277936"/>
      </c:barChart>
      <c:lineChart>
        <c:grouping val="standard"/>
        <c:varyColors val="0"/>
        <c:ser>
          <c:idx val="1"/>
          <c:order val="1"/>
          <c:tx>
            <c:strRef>
              <c:f>Sheet1!$C$1</c:f>
              <c:strCache>
                <c:ptCount val="1"/>
                <c:pt idx="0">
                  <c:v>Layers</c:v>
                </c:pt>
              </c:strCache>
            </c:strRef>
          </c:tx>
          <c:spPr>
            <a:ln w="28575" cap="rnd">
              <a:solidFill>
                <a:schemeClr val="accent2"/>
              </a:solidFill>
              <a:round/>
            </a:ln>
            <a:effectLst/>
          </c:spPr>
          <c:marker>
            <c:symbol val="none"/>
          </c:marker>
          <c:cat>
            <c:strRef>
              <c:f>Sheet1!$A$2:$A$10</c:f>
              <c:strCache>
                <c:ptCount val="9"/>
                <c:pt idx="0">
                  <c:v>ILSVRC '10</c:v>
                </c:pt>
                <c:pt idx="1">
                  <c:v>ILSVRC '11</c:v>
                </c:pt>
                <c:pt idx="2">
                  <c:v>ILSVRC '12</c:v>
                </c:pt>
                <c:pt idx="3">
                  <c:v>ILSVRC '13</c:v>
                </c:pt>
                <c:pt idx="4">
                  <c:v>ILSVRC '14</c:v>
                </c:pt>
                <c:pt idx="5">
                  <c:v>ILSVRC '14</c:v>
                </c:pt>
                <c:pt idx="6">
                  <c:v>ILSVRC '15</c:v>
                </c:pt>
                <c:pt idx="7">
                  <c:v>ILSVRC '16</c:v>
                </c:pt>
                <c:pt idx="8">
                  <c:v>ILSVRC '17</c:v>
                </c:pt>
              </c:strCache>
            </c:strRef>
          </c:cat>
          <c:val>
            <c:numRef>
              <c:f>Sheet1!$C$2:$C$10</c:f>
              <c:numCache>
                <c:formatCode>General</c:formatCode>
                <c:ptCount val="9"/>
                <c:pt idx="0">
                  <c:v>1</c:v>
                </c:pt>
                <c:pt idx="1">
                  <c:v>1</c:v>
                </c:pt>
                <c:pt idx="2">
                  <c:v>8</c:v>
                </c:pt>
                <c:pt idx="3">
                  <c:v>8</c:v>
                </c:pt>
                <c:pt idx="4">
                  <c:v>19</c:v>
                </c:pt>
                <c:pt idx="5">
                  <c:v>22</c:v>
                </c:pt>
                <c:pt idx="6">
                  <c:v>152</c:v>
                </c:pt>
                <c:pt idx="7">
                  <c:v>200</c:v>
                </c:pt>
              </c:numCache>
            </c:numRef>
          </c:val>
          <c:smooth val="0"/>
          <c:extLst>
            <c:ext xmlns:c16="http://schemas.microsoft.com/office/drawing/2014/chart" uri="{C3380CC4-5D6E-409C-BE32-E72D297353CC}">
              <c16:uniqueId val="{00000001-204A-45BD-A010-46430FBDB582}"/>
            </c:ext>
          </c:extLst>
        </c:ser>
        <c:dLbls>
          <c:showLegendKey val="0"/>
          <c:showVal val="0"/>
          <c:showCatName val="0"/>
          <c:showSerName val="0"/>
          <c:showPercent val="0"/>
          <c:showBubbleSize val="0"/>
        </c:dLbls>
        <c:marker val="1"/>
        <c:smooth val="0"/>
        <c:axId val="73543488"/>
        <c:axId val="73533696"/>
      </c:lineChart>
      <c:catAx>
        <c:axId val="209953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76277936"/>
        <c:crosses val="autoZero"/>
        <c:auto val="1"/>
        <c:lblAlgn val="ctr"/>
        <c:lblOffset val="100"/>
        <c:noMultiLvlLbl val="0"/>
      </c:catAx>
      <c:valAx>
        <c:axId val="18762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99539968"/>
        <c:crosses val="autoZero"/>
        <c:crossBetween val="between"/>
      </c:valAx>
      <c:valAx>
        <c:axId val="7353369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3543488"/>
        <c:crosses val="max"/>
        <c:crossBetween val="between"/>
      </c:valAx>
      <c:catAx>
        <c:axId val="73543488"/>
        <c:scaling>
          <c:orientation val="minMax"/>
        </c:scaling>
        <c:delete val="1"/>
        <c:axPos val="b"/>
        <c:numFmt formatCode="General" sourceLinked="1"/>
        <c:majorTickMark val="out"/>
        <c:minorTickMark val="none"/>
        <c:tickLblPos val="nextTo"/>
        <c:crossAx val="73533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Top-5 Error on ImageNet</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Top-5 Error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(Sheet1!$A$2:$A$10,Sheet1!$D$2:$D$10)</c:f>
              <c:strCache>
                <c:ptCount val="18"/>
                <c:pt idx="0">
                  <c:v>ILSVRC '10</c:v>
                </c:pt>
                <c:pt idx="1">
                  <c:v>ILSVRC '11</c:v>
                </c:pt>
                <c:pt idx="2">
                  <c:v>ILSVRC '12</c:v>
                </c:pt>
                <c:pt idx="3">
                  <c:v>ILSVRC '13</c:v>
                </c:pt>
                <c:pt idx="4">
                  <c:v>ILSVRC '14</c:v>
                </c:pt>
                <c:pt idx="5">
                  <c:v>ILSVRC '14</c:v>
                </c:pt>
                <c:pt idx="6">
                  <c:v>ILSVRC '15</c:v>
                </c:pt>
                <c:pt idx="7">
                  <c:v>ILSVRC '16</c:v>
                </c:pt>
                <c:pt idx="8">
                  <c:v>ILSVRC '17</c:v>
                </c:pt>
                <c:pt idx="11">
                  <c:v>AlexNet</c:v>
                </c:pt>
                <c:pt idx="13">
                  <c:v>VGG</c:v>
                </c:pt>
                <c:pt idx="14">
                  <c:v>GoogLeNet</c:v>
                </c:pt>
                <c:pt idx="15">
                  <c:v>ResNet</c:v>
                </c:pt>
                <c:pt idx="16">
                  <c:v>Ensemble 5</c:v>
                </c:pt>
                <c:pt idx="17">
                  <c:v>Ensemble C</c:v>
                </c:pt>
              </c:strCache>
            </c:strRef>
          </c:cat>
          <c:val>
            <c:numRef>
              <c:f>Sheet1!$B$2:$B$10</c:f>
              <c:numCache>
                <c:formatCode>General</c:formatCode>
                <c:ptCount val="9"/>
                <c:pt idx="0">
                  <c:v>28.2</c:v>
                </c:pt>
                <c:pt idx="1">
                  <c:v>25.8</c:v>
                </c:pt>
                <c:pt idx="2">
                  <c:v>16.399999999999999</c:v>
                </c:pt>
                <c:pt idx="3">
                  <c:v>11.7</c:v>
                </c:pt>
                <c:pt idx="4">
                  <c:v>7.3</c:v>
                </c:pt>
                <c:pt idx="5">
                  <c:v>6.7</c:v>
                </c:pt>
                <c:pt idx="6">
                  <c:v>3.57</c:v>
                </c:pt>
                <c:pt idx="7">
                  <c:v>2.99</c:v>
                </c:pt>
                <c:pt idx="8">
                  <c:v>2.25</c:v>
                </c:pt>
              </c:numCache>
            </c:numRef>
          </c:val>
          <c:extLst>
            <c:ext xmlns:c16="http://schemas.microsoft.com/office/drawing/2014/chart" uri="{C3380CC4-5D6E-409C-BE32-E72D297353CC}">
              <c16:uniqueId val="{00000000-204A-45BD-A010-46430FBDB582}"/>
            </c:ext>
          </c:extLst>
        </c:ser>
        <c:dLbls>
          <c:showLegendKey val="0"/>
          <c:showVal val="0"/>
          <c:showCatName val="0"/>
          <c:showSerName val="0"/>
          <c:showPercent val="0"/>
          <c:showBubbleSize val="0"/>
        </c:dLbls>
        <c:gapWidth val="219"/>
        <c:axId val="2099539968"/>
        <c:axId val="1876277936"/>
      </c:barChart>
      <c:lineChart>
        <c:grouping val="standard"/>
        <c:varyColors val="0"/>
        <c:ser>
          <c:idx val="1"/>
          <c:order val="1"/>
          <c:tx>
            <c:strRef>
              <c:f>Sheet1!$C$1</c:f>
              <c:strCache>
                <c:ptCount val="1"/>
                <c:pt idx="0">
                  <c:v>Layers</c:v>
                </c:pt>
              </c:strCache>
            </c:strRef>
          </c:tx>
          <c:spPr>
            <a:ln w="28575" cap="rnd">
              <a:solidFill>
                <a:schemeClr val="accent2"/>
              </a:solidFill>
              <a:round/>
            </a:ln>
            <a:effectLst/>
          </c:spPr>
          <c:marker>
            <c:symbol val="none"/>
          </c:marker>
          <c:cat>
            <c:strRef>
              <c:f>Sheet1!$A$2:$A$10</c:f>
              <c:strCache>
                <c:ptCount val="9"/>
                <c:pt idx="0">
                  <c:v>ILSVRC '10</c:v>
                </c:pt>
                <c:pt idx="1">
                  <c:v>ILSVRC '11</c:v>
                </c:pt>
                <c:pt idx="2">
                  <c:v>ILSVRC '12</c:v>
                </c:pt>
                <c:pt idx="3">
                  <c:v>ILSVRC '13</c:v>
                </c:pt>
                <c:pt idx="4">
                  <c:v>ILSVRC '14</c:v>
                </c:pt>
                <c:pt idx="5">
                  <c:v>ILSVRC '14</c:v>
                </c:pt>
                <c:pt idx="6">
                  <c:v>ILSVRC '15</c:v>
                </c:pt>
                <c:pt idx="7">
                  <c:v>ILSVRC '16</c:v>
                </c:pt>
                <c:pt idx="8">
                  <c:v>ILSVRC '17</c:v>
                </c:pt>
              </c:strCache>
            </c:strRef>
          </c:cat>
          <c:val>
            <c:numRef>
              <c:f>Sheet1!$C$2:$C$10</c:f>
              <c:numCache>
                <c:formatCode>General</c:formatCode>
                <c:ptCount val="9"/>
                <c:pt idx="0">
                  <c:v>1</c:v>
                </c:pt>
                <c:pt idx="1">
                  <c:v>1</c:v>
                </c:pt>
                <c:pt idx="2">
                  <c:v>8</c:v>
                </c:pt>
                <c:pt idx="3">
                  <c:v>8</c:v>
                </c:pt>
                <c:pt idx="4">
                  <c:v>19</c:v>
                </c:pt>
                <c:pt idx="5">
                  <c:v>22</c:v>
                </c:pt>
                <c:pt idx="6">
                  <c:v>152</c:v>
                </c:pt>
                <c:pt idx="7">
                  <c:v>200</c:v>
                </c:pt>
              </c:numCache>
            </c:numRef>
          </c:val>
          <c:smooth val="0"/>
          <c:extLst>
            <c:ext xmlns:c16="http://schemas.microsoft.com/office/drawing/2014/chart" uri="{C3380CC4-5D6E-409C-BE32-E72D297353CC}">
              <c16:uniqueId val="{00000001-204A-45BD-A010-46430FBDB582}"/>
            </c:ext>
          </c:extLst>
        </c:ser>
        <c:dLbls>
          <c:showLegendKey val="0"/>
          <c:showVal val="0"/>
          <c:showCatName val="0"/>
          <c:showSerName val="0"/>
          <c:showPercent val="0"/>
          <c:showBubbleSize val="0"/>
        </c:dLbls>
        <c:marker val="1"/>
        <c:smooth val="0"/>
        <c:axId val="73543488"/>
        <c:axId val="73533696"/>
      </c:lineChart>
      <c:catAx>
        <c:axId val="209953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76277936"/>
        <c:crosses val="autoZero"/>
        <c:auto val="1"/>
        <c:lblAlgn val="ctr"/>
        <c:lblOffset val="100"/>
        <c:noMultiLvlLbl val="0"/>
      </c:catAx>
      <c:valAx>
        <c:axId val="18762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99539968"/>
        <c:crosses val="autoZero"/>
        <c:crossBetween val="between"/>
      </c:valAx>
      <c:valAx>
        <c:axId val="7353369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3543488"/>
        <c:crosses val="max"/>
        <c:crossBetween val="between"/>
      </c:valAx>
      <c:catAx>
        <c:axId val="73543488"/>
        <c:scaling>
          <c:orientation val="minMax"/>
        </c:scaling>
        <c:delete val="1"/>
        <c:axPos val="b"/>
        <c:numFmt formatCode="General" sourceLinked="1"/>
        <c:majorTickMark val="out"/>
        <c:minorTickMark val="none"/>
        <c:tickLblPos val="nextTo"/>
        <c:crossAx val="73533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Memory (KB)</c:v>
                </c:pt>
              </c:strCache>
            </c:strRef>
          </c:tx>
          <c:spPr>
            <a:solidFill>
              <a:schemeClr val="accent1">
                <a:alpha val="70000"/>
              </a:schemeClr>
            </a:solidFill>
            <a:ln>
              <a:noFill/>
            </a:ln>
            <a:effectLst/>
          </c:spPr>
          <c:invertIfNegative val="0"/>
          <c:cat>
            <c:strRef>
              <c:f>Sheet1!$A$2:$A$9</c:f>
              <c:strCache>
                <c:ptCount val="8"/>
                <c:pt idx="0">
                  <c:v>conv1</c:v>
                </c:pt>
                <c:pt idx="1">
                  <c:v>conv2</c:v>
                </c:pt>
                <c:pt idx="2">
                  <c:v>conv3</c:v>
                </c:pt>
                <c:pt idx="3">
                  <c:v>conv4</c:v>
                </c:pt>
                <c:pt idx="4">
                  <c:v>conv5</c:v>
                </c:pt>
                <c:pt idx="5">
                  <c:v>fc6</c:v>
                </c:pt>
                <c:pt idx="6">
                  <c:v>fc7</c:v>
                </c:pt>
                <c:pt idx="7">
                  <c:v>fc8</c:v>
                </c:pt>
              </c:strCache>
            </c:strRef>
          </c:cat>
          <c:val>
            <c:numRef>
              <c:f>Sheet1!$B$2:$B$9</c:f>
              <c:numCache>
                <c:formatCode>General</c:formatCode>
                <c:ptCount val="8"/>
                <c:pt idx="0">
                  <c:v>1134.375</c:v>
                </c:pt>
                <c:pt idx="1">
                  <c:v>729</c:v>
                </c:pt>
                <c:pt idx="2">
                  <c:v>253.5</c:v>
                </c:pt>
                <c:pt idx="3">
                  <c:v>253.5</c:v>
                </c:pt>
                <c:pt idx="4">
                  <c:v>169</c:v>
                </c:pt>
                <c:pt idx="5">
                  <c:v>16</c:v>
                </c:pt>
                <c:pt idx="6">
                  <c:v>16</c:v>
                </c:pt>
                <c:pt idx="7">
                  <c:v>3.90625</c:v>
                </c:pt>
              </c:numCache>
            </c:numRef>
          </c:val>
          <c:extLst>
            <c:ext xmlns:c16="http://schemas.microsoft.com/office/drawing/2014/chart" uri="{C3380CC4-5D6E-409C-BE32-E72D297353CC}">
              <c16:uniqueId val="{00000000-6A7D-476F-ABD4-9BFD0B6E37C3}"/>
            </c:ext>
          </c:extLst>
        </c:ser>
        <c:dLbls>
          <c:showLegendKey val="0"/>
          <c:showVal val="0"/>
          <c:showCatName val="0"/>
          <c:showSerName val="0"/>
          <c:showPercent val="0"/>
          <c:showBubbleSize val="0"/>
        </c:dLbls>
        <c:gapWidth val="80"/>
        <c:overlap val="25"/>
        <c:axId val="272429423"/>
        <c:axId val="115896847"/>
      </c:barChart>
      <c:catAx>
        <c:axId val="27242942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5400000" spcFirstLastPara="1" vertOverflow="ellipsis"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15896847"/>
        <c:crosses val="autoZero"/>
        <c:auto val="1"/>
        <c:lblAlgn val="ctr"/>
        <c:lblOffset val="100"/>
        <c:noMultiLvlLbl val="0"/>
      </c:catAx>
      <c:valAx>
        <c:axId val="11589684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72429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Params. (k)</c:v>
                </c:pt>
              </c:strCache>
            </c:strRef>
          </c:tx>
          <c:spPr>
            <a:solidFill>
              <a:schemeClr val="accent1">
                <a:alpha val="70000"/>
              </a:schemeClr>
            </a:solidFill>
            <a:ln>
              <a:noFill/>
            </a:ln>
            <a:effectLst/>
          </c:spPr>
          <c:invertIfNegative val="0"/>
          <c:cat>
            <c:strRef>
              <c:f>Sheet1!$A$2:$A$9</c:f>
              <c:strCache>
                <c:ptCount val="8"/>
                <c:pt idx="0">
                  <c:v>conv1</c:v>
                </c:pt>
                <c:pt idx="1">
                  <c:v>conv2</c:v>
                </c:pt>
                <c:pt idx="2">
                  <c:v>conv3</c:v>
                </c:pt>
                <c:pt idx="3">
                  <c:v>conv4</c:v>
                </c:pt>
                <c:pt idx="4">
                  <c:v>conv5</c:v>
                </c:pt>
                <c:pt idx="5">
                  <c:v>fc6</c:v>
                </c:pt>
                <c:pt idx="6">
                  <c:v>fc7</c:v>
                </c:pt>
                <c:pt idx="7">
                  <c:v>fc8</c:v>
                </c:pt>
              </c:strCache>
            </c:strRef>
          </c:cat>
          <c:val>
            <c:numRef>
              <c:f>Sheet1!$B$2:$B$9</c:f>
              <c:numCache>
                <c:formatCode>_(* #,##0.00000_);_(* \(#,##0.00000\);_(* "-"??_);_(@_)</c:formatCode>
                <c:ptCount val="8"/>
                <c:pt idx="0">
                  <c:v>34.944000000000003</c:v>
                </c:pt>
                <c:pt idx="1">
                  <c:v>614.65599999999995</c:v>
                </c:pt>
                <c:pt idx="2">
                  <c:v>885.12</c:v>
                </c:pt>
                <c:pt idx="3">
                  <c:v>1327.4880000000001</c:v>
                </c:pt>
                <c:pt idx="4">
                  <c:v>884.99199999999996</c:v>
                </c:pt>
                <c:pt idx="5" formatCode="_(* #,##0_);_(* \(#,##0\);_(* &quot;-&quot;??_);_(@_)">
                  <c:v>37752.832000000002</c:v>
                </c:pt>
                <c:pt idx="6" formatCode="_(* #,##0_);_(* \(#,##0\);_(* &quot;-&quot;??_);_(@_)">
                  <c:v>16781.312000000002</c:v>
                </c:pt>
                <c:pt idx="7" formatCode="_(* #,##0_);_(* \(#,##0\);_(* &quot;-&quot;??_);_(@_)">
                  <c:v>4096</c:v>
                </c:pt>
              </c:numCache>
            </c:numRef>
          </c:val>
          <c:extLst>
            <c:ext xmlns:c16="http://schemas.microsoft.com/office/drawing/2014/chart" uri="{C3380CC4-5D6E-409C-BE32-E72D297353CC}">
              <c16:uniqueId val="{00000000-6A7D-476F-ABD4-9BFD0B6E37C3}"/>
            </c:ext>
          </c:extLst>
        </c:ser>
        <c:dLbls>
          <c:showLegendKey val="0"/>
          <c:showVal val="0"/>
          <c:showCatName val="0"/>
          <c:showSerName val="0"/>
          <c:showPercent val="0"/>
          <c:showBubbleSize val="0"/>
        </c:dLbls>
        <c:gapWidth val="80"/>
        <c:overlap val="25"/>
        <c:axId val="272429423"/>
        <c:axId val="115896847"/>
      </c:barChart>
      <c:catAx>
        <c:axId val="27242942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5400000" spcFirstLastPara="1" vertOverflow="ellipsis"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15896847"/>
        <c:crosses val="autoZero"/>
        <c:auto val="1"/>
        <c:lblAlgn val="ctr"/>
        <c:lblOffset val="100"/>
        <c:noMultiLvlLbl val="0"/>
      </c:catAx>
      <c:valAx>
        <c:axId val="115896847"/>
        <c:scaling>
          <c:orientation val="minMax"/>
        </c:scaling>
        <c:delete val="0"/>
        <c:axPos val="l"/>
        <c:majorGridlines>
          <c:spPr>
            <a:ln w="9525" cap="flat" cmpd="sng" algn="ctr">
              <a:solidFill>
                <a:schemeClr val="tx1">
                  <a:lumMod val="5000"/>
                  <a:lumOff val="95000"/>
                </a:schemeClr>
              </a:solidFill>
              <a:round/>
            </a:ln>
            <a:effectLst/>
          </c:spPr>
        </c:majorGridlines>
        <c:numFmt formatCode="_(* #,##0.00000_);_(* \(#,##0.00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72429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MFLOP</c:v>
                </c:pt>
              </c:strCache>
            </c:strRef>
          </c:tx>
          <c:spPr>
            <a:solidFill>
              <a:schemeClr val="accent1">
                <a:alpha val="70000"/>
              </a:schemeClr>
            </a:solidFill>
            <a:ln>
              <a:noFill/>
            </a:ln>
            <a:effectLst/>
          </c:spPr>
          <c:invertIfNegative val="0"/>
          <c:cat>
            <c:strRef>
              <c:f>Sheet1!$A$2:$A$9</c:f>
              <c:strCache>
                <c:ptCount val="8"/>
                <c:pt idx="0">
                  <c:v>conv1</c:v>
                </c:pt>
                <c:pt idx="1">
                  <c:v>conv2</c:v>
                </c:pt>
                <c:pt idx="2">
                  <c:v>conv3</c:v>
                </c:pt>
                <c:pt idx="3">
                  <c:v>conv4</c:v>
                </c:pt>
                <c:pt idx="4">
                  <c:v>conv5</c:v>
                </c:pt>
                <c:pt idx="5">
                  <c:v>fc6</c:v>
                </c:pt>
                <c:pt idx="6">
                  <c:v>fc7</c:v>
                </c:pt>
                <c:pt idx="7">
                  <c:v>fc8</c:v>
                </c:pt>
              </c:strCache>
            </c:strRef>
          </c:cat>
          <c:val>
            <c:numRef>
              <c:f>Sheet1!$B$2:$B$9</c:f>
              <c:numCache>
                <c:formatCode>General</c:formatCode>
                <c:ptCount val="8"/>
                <c:pt idx="0">
                  <c:v>105.4152</c:v>
                </c:pt>
                <c:pt idx="1">
                  <c:v>447.89760000000001</c:v>
                </c:pt>
                <c:pt idx="2">
                  <c:v>149.52038400000001</c:v>
                </c:pt>
                <c:pt idx="3">
                  <c:v>224.280576</c:v>
                </c:pt>
                <c:pt idx="4">
                  <c:v>149.52038400000001</c:v>
                </c:pt>
                <c:pt idx="5">
                  <c:v>37.748736000000001</c:v>
                </c:pt>
                <c:pt idx="6">
                  <c:v>16.777215999999999</c:v>
                </c:pt>
                <c:pt idx="7">
                  <c:v>4.0960000000000001</c:v>
                </c:pt>
              </c:numCache>
            </c:numRef>
          </c:val>
          <c:extLst>
            <c:ext xmlns:c16="http://schemas.microsoft.com/office/drawing/2014/chart" uri="{C3380CC4-5D6E-409C-BE32-E72D297353CC}">
              <c16:uniqueId val="{00000000-6A7D-476F-ABD4-9BFD0B6E37C3}"/>
            </c:ext>
          </c:extLst>
        </c:ser>
        <c:dLbls>
          <c:showLegendKey val="0"/>
          <c:showVal val="0"/>
          <c:showCatName val="0"/>
          <c:showSerName val="0"/>
          <c:showPercent val="0"/>
          <c:showBubbleSize val="0"/>
        </c:dLbls>
        <c:gapWidth val="80"/>
        <c:overlap val="25"/>
        <c:axId val="272429423"/>
        <c:axId val="115896847"/>
      </c:barChart>
      <c:catAx>
        <c:axId val="27242942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5400000" spcFirstLastPara="1" vertOverflow="ellipsis"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15896847"/>
        <c:crosses val="autoZero"/>
        <c:auto val="1"/>
        <c:lblAlgn val="ctr"/>
        <c:lblOffset val="100"/>
        <c:noMultiLvlLbl val="0"/>
      </c:catAx>
      <c:valAx>
        <c:axId val="11589684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72429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20144-EDB6-46FD-8676-699FC805CEB5}"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2740F417-F923-4EF9-A6B4-F892212B6CE0}">
      <dgm:prSet phldrT="[Text]"/>
      <dgm:spPr/>
      <dgm:t>
        <a:bodyPr/>
        <a:lstStyle/>
        <a:p>
          <a:r>
            <a:rPr lang="en-US" dirty="0"/>
            <a:t>AL</a:t>
          </a:r>
        </a:p>
      </dgm:t>
    </dgm:pt>
    <dgm:pt modelId="{3B158F5B-6325-4B0E-B590-3246272FE6EB}" type="parTrans" cxnId="{CEDC6C97-3ACF-4545-8934-2A42F99DC797}">
      <dgm:prSet/>
      <dgm:spPr/>
      <dgm:t>
        <a:bodyPr/>
        <a:lstStyle/>
        <a:p>
          <a:endParaRPr lang="en-US"/>
        </a:p>
      </dgm:t>
    </dgm:pt>
    <dgm:pt modelId="{3910D787-FAE3-41BE-ABAB-88583310C496}" type="sibTrans" cxnId="{CEDC6C97-3ACF-4545-8934-2A42F99DC797}">
      <dgm:prSet/>
      <dgm:spPr/>
      <dgm:t>
        <a:bodyPr/>
        <a:lstStyle/>
        <a:p>
          <a:endParaRPr lang="en-US"/>
        </a:p>
      </dgm:t>
    </dgm:pt>
    <dgm:pt modelId="{D17CD4F4-875A-4636-B899-1E0875185904}">
      <dgm:prSet phldrT="[Text]"/>
      <dgm:spPr/>
      <dgm:t>
        <a:bodyPr/>
        <a:lstStyle/>
        <a:p>
          <a:r>
            <a:rPr lang="en-US" dirty="0"/>
            <a:t>ML</a:t>
          </a:r>
        </a:p>
      </dgm:t>
    </dgm:pt>
    <dgm:pt modelId="{99F39CB3-AEED-4459-99B4-2D73F548C4E0}" type="parTrans" cxnId="{CA128FFF-DF51-42DF-A617-F604ECA06FB5}">
      <dgm:prSet/>
      <dgm:spPr/>
      <dgm:t>
        <a:bodyPr/>
        <a:lstStyle/>
        <a:p>
          <a:endParaRPr lang="en-US"/>
        </a:p>
      </dgm:t>
    </dgm:pt>
    <dgm:pt modelId="{9C1821F7-D2A9-4599-A139-2FD7B9447F10}" type="sibTrans" cxnId="{CA128FFF-DF51-42DF-A617-F604ECA06FB5}">
      <dgm:prSet/>
      <dgm:spPr/>
      <dgm:t>
        <a:bodyPr/>
        <a:lstStyle/>
        <a:p>
          <a:endParaRPr lang="en-US"/>
        </a:p>
      </dgm:t>
    </dgm:pt>
    <dgm:pt modelId="{A571A5DD-2845-4451-A1BA-AF52504C524A}">
      <dgm:prSet phldrT="[Text]"/>
      <dgm:spPr/>
      <dgm:t>
        <a:bodyPr/>
        <a:lstStyle/>
        <a:p>
          <a:r>
            <a:rPr lang="en-US" dirty="0"/>
            <a:t>NN</a:t>
          </a:r>
        </a:p>
      </dgm:t>
    </dgm:pt>
    <dgm:pt modelId="{6E18EEF3-6571-42B2-B169-CD2E9130B9E1}" type="parTrans" cxnId="{7E1F8D53-8B4F-4A4F-9712-9A802F376978}">
      <dgm:prSet/>
      <dgm:spPr/>
      <dgm:t>
        <a:bodyPr/>
        <a:lstStyle/>
        <a:p>
          <a:endParaRPr lang="en-US"/>
        </a:p>
      </dgm:t>
    </dgm:pt>
    <dgm:pt modelId="{5A8B454B-A500-48E4-A3A6-F5DCCC1F9E9A}" type="sibTrans" cxnId="{7E1F8D53-8B4F-4A4F-9712-9A802F376978}">
      <dgm:prSet/>
      <dgm:spPr/>
      <dgm:t>
        <a:bodyPr/>
        <a:lstStyle/>
        <a:p>
          <a:endParaRPr lang="en-US"/>
        </a:p>
      </dgm:t>
    </dgm:pt>
    <dgm:pt modelId="{D6B09A1B-B1BD-46FD-A3D4-4208EBF9BC15}">
      <dgm:prSet phldrT="[Text]"/>
      <dgm:spPr/>
      <dgm:t>
        <a:bodyPr/>
        <a:lstStyle/>
        <a:p>
          <a:r>
            <a:rPr lang="en-US" dirty="0" err="1"/>
            <a:t>DNN</a:t>
          </a:r>
          <a:endParaRPr lang="en-US" dirty="0"/>
        </a:p>
      </dgm:t>
    </dgm:pt>
    <dgm:pt modelId="{1717E641-042C-48DF-BEDF-8F195AF028D7}" type="parTrans" cxnId="{6EFAAB54-F41F-4CE6-8CD7-96A1CA264AA2}">
      <dgm:prSet/>
      <dgm:spPr/>
      <dgm:t>
        <a:bodyPr/>
        <a:lstStyle/>
        <a:p>
          <a:endParaRPr lang="en-US"/>
        </a:p>
      </dgm:t>
    </dgm:pt>
    <dgm:pt modelId="{CFF1BEB0-7137-4741-AD50-71C3973B513C}" type="sibTrans" cxnId="{6EFAAB54-F41F-4CE6-8CD7-96A1CA264AA2}">
      <dgm:prSet/>
      <dgm:spPr/>
      <dgm:t>
        <a:bodyPr/>
        <a:lstStyle/>
        <a:p>
          <a:endParaRPr lang="en-US"/>
        </a:p>
      </dgm:t>
    </dgm:pt>
    <dgm:pt modelId="{7B4E34BB-1EA0-4FD4-8FE8-8695FEDB68F8}" type="pres">
      <dgm:prSet presAssocID="{91320144-EDB6-46FD-8676-699FC805CEB5}" presName="Name0" presStyleCnt="0">
        <dgm:presLayoutVars>
          <dgm:chMax val="7"/>
          <dgm:resizeHandles val="exact"/>
        </dgm:presLayoutVars>
      </dgm:prSet>
      <dgm:spPr/>
    </dgm:pt>
    <dgm:pt modelId="{248538C1-F55D-4ACC-8E18-8E65B517B02A}" type="pres">
      <dgm:prSet presAssocID="{91320144-EDB6-46FD-8676-699FC805CEB5}" presName="comp1" presStyleCnt="0"/>
      <dgm:spPr/>
    </dgm:pt>
    <dgm:pt modelId="{8989AB1D-1CCE-42A9-8F32-B744B429856A}" type="pres">
      <dgm:prSet presAssocID="{91320144-EDB6-46FD-8676-699FC805CEB5}" presName="circle1" presStyleLbl="node1" presStyleIdx="0" presStyleCnt="4"/>
      <dgm:spPr/>
    </dgm:pt>
    <dgm:pt modelId="{E4C92102-3245-4177-8277-9BD901F6EA4E}" type="pres">
      <dgm:prSet presAssocID="{91320144-EDB6-46FD-8676-699FC805CEB5}" presName="c1text" presStyleLbl="node1" presStyleIdx="0" presStyleCnt="4">
        <dgm:presLayoutVars>
          <dgm:bulletEnabled val="1"/>
        </dgm:presLayoutVars>
      </dgm:prSet>
      <dgm:spPr/>
    </dgm:pt>
    <dgm:pt modelId="{8A89A144-A3AF-4303-912A-26840B2655BF}" type="pres">
      <dgm:prSet presAssocID="{91320144-EDB6-46FD-8676-699FC805CEB5}" presName="comp2" presStyleCnt="0"/>
      <dgm:spPr/>
    </dgm:pt>
    <dgm:pt modelId="{114261E1-5885-4F36-BBA5-088A2AE6830A}" type="pres">
      <dgm:prSet presAssocID="{91320144-EDB6-46FD-8676-699FC805CEB5}" presName="circle2" presStyleLbl="node1" presStyleIdx="1" presStyleCnt="4"/>
      <dgm:spPr/>
    </dgm:pt>
    <dgm:pt modelId="{F3CF78FA-A8AD-4EE0-953F-01F42AC1543B}" type="pres">
      <dgm:prSet presAssocID="{91320144-EDB6-46FD-8676-699FC805CEB5}" presName="c2text" presStyleLbl="node1" presStyleIdx="1" presStyleCnt="4">
        <dgm:presLayoutVars>
          <dgm:bulletEnabled val="1"/>
        </dgm:presLayoutVars>
      </dgm:prSet>
      <dgm:spPr/>
    </dgm:pt>
    <dgm:pt modelId="{8E79FE5D-185B-442D-9739-000A644BEA02}" type="pres">
      <dgm:prSet presAssocID="{91320144-EDB6-46FD-8676-699FC805CEB5}" presName="comp3" presStyleCnt="0"/>
      <dgm:spPr/>
    </dgm:pt>
    <dgm:pt modelId="{51497C77-4D5B-4481-9A83-D2381C32C406}" type="pres">
      <dgm:prSet presAssocID="{91320144-EDB6-46FD-8676-699FC805CEB5}" presName="circle3" presStyleLbl="node1" presStyleIdx="2" presStyleCnt="4"/>
      <dgm:spPr/>
    </dgm:pt>
    <dgm:pt modelId="{3CE0ED8A-5B36-4F7D-89EC-10C05F4920E8}" type="pres">
      <dgm:prSet presAssocID="{91320144-EDB6-46FD-8676-699FC805CEB5}" presName="c3text" presStyleLbl="node1" presStyleIdx="2" presStyleCnt="4">
        <dgm:presLayoutVars>
          <dgm:bulletEnabled val="1"/>
        </dgm:presLayoutVars>
      </dgm:prSet>
      <dgm:spPr/>
    </dgm:pt>
    <dgm:pt modelId="{09346965-E058-42E3-80F7-0D300C736F21}" type="pres">
      <dgm:prSet presAssocID="{91320144-EDB6-46FD-8676-699FC805CEB5}" presName="comp4" presStyleCnt="0"/>
      <dgm:spPr/>
    </dgm:pt>
    <dgm:pt modelId="{12819637-1138-4DAD-A142-ED929F4F0F8B}" type="pres">
      <dgm:prSet presAssocID="{91320144-EDB6-46FD-8676-699FC805CEB5}" presName="circle4" presStyleLbl="node1" presStyleIdx="3" presStyleCnt="4"/>
      <dgm:spPr/>
    </dgm:pt>
    <dgm:pt modelId="{82A44E91-81B5-4C3D-9A80-F62B05BCCA78}" type="pres">
      <dgm:prSet presAssocID="{91320144-EDB6-46FD-8676-699FC805CEB5}" presName="c4text" presStyleLbl="node1" presStyleIdx="3" presStyleCnt="4">
        <dgm:presLayoutVars>
          <dgm:bulletEnabled val="1"/>
        </dgm:presLayoutVars>
      </dgm:prSet>
      <dgm:spPr/>
    </dgm:pt>
  </dgm:ptLst>
  <dgm:cxnLst>
    <dgm:cxn modelId="{68DB4713-945F-4637-BBEC-74EDA14D8C86}" type="presOf" srcId="{D17CD4F4-875A-4636-B899-1E0875185904}" destId="{114261E1-5885-4F36-BBA5-088A2AE6830A}" srcOrd="0" destOrd="0" presId="urn:microsoft.com/office/officeart/2005/8/layout/venn2"/>
    <dgm:cxn modelId="{DD7F641D-215C-41B2-818E-D7C4E6645D5A}" type="presOf" srcId="{A571A5DD-2845-4451-A1BA-AF52504C524A}" destId="{3CE0ED8A-5B36-4F7D-89EC-10C05F4920E8}" srcOrd="1" destOrd="0" presId="urn:microsoft.com/office/officeart/2005/8/layout/venn2"/>
    <dgm:cxn modelId="{7DE35736-210B-4376-96BD-7ABFCC9A1565}" type="presOf" srcId="{A571A5DD-2845-4451-A1BA-AF52504C524A}" destId="{51497C77-4D5B-4481-9A83-D2381C32C406}" srcOrd="0" destOrd="0" presId="urn:microsoft.com/office/officeart/2005/8/layout/venn2"/>
    <dgm:cxn modelId="{956BB837-9990-4CC0-8C8D-88425ECC7238}" type="presOf" srcId="{91320144-EDB6-46FD-8676-699FC805CEB5}" destId="{7B4E34BB-1EA0-4FD4-8FE8-8695FEDB68F8}" srcOrd="0" destOrd="0" presId="urn:microsoft.com/office/officeart/2005/8/layout/venn2"/>
    <dgm:cxn modelId="{8E802743-A2E4-494F-BA88-A3689C56D4CB}" type="presOf" srcId="{D17CD4F4-875A-4636-B899-1E0875185904}" destId="{F3CF78FA-A8AD-4EE0-953F-01F42AC1543B}" srcOrd="1" destOrd="0" presId="urn:microsoft.com/office/officeart/2005/8/layout/venn2"/>
    <dgm:cxn modelId="{7E1F8D53-8B4F-4A4F-9712-9A802F376978}" srcId="{91320144-EDB6-46FD-8676-699FC805CEB5}" destId="{A571A5DD-2845-4451-A1BA-AF52504C524A}" srcOrd="2" destOrd="0" parTransId="{6E18EEF3-6571-42B2-B169-CD2E9130B9E1}" sibTransId="{5A8B454B-A500-48E4-A3A6-F5DCCC1F9E9A}"/>
    <dgm:cxn modelId="{6EFAAB54-F41F-4CE6-8CD7-96A1CA264AA2}" srcId="{91320144-EDB6-46FD-8676-699FC805CEB5}" destId="{D6B09A1B-B1BD-46FD-A3D4-4208EBF9BC15}" srcOrd="3" destOrd="0" parTransId="{1717E641-042C-48DF-BEDF-8F195AF028D7}" sibTransId="{CFF1BEB0-7137-4741-AD50-71C3973B513C}"/>
    <dgm:cxn modelId="{925BC284-F4FA-44E5-83A6-0F35765715A3}" type="presOf" srcId="{2740F417-F923-4EF9-A6B4-F892212B6CE0}" destId="{E4C92102-3245-4177-8277-9BD901F6EA4E}" srcOrd="1" destOrd="0" presId="urn:microsoft.com/office/officeart/2005/8/layout/venn2"/>
    <dgm:cxn modelId="{D24A7287-FB63-4E46-BFFA-F7970FCAEEA0}" type="presOf" srcId="{D6B09A1B-B1BD-46FD-A3D4-4208EBF9BC15}" destId="{12819637-1138-4DAD-A142-ED929F4F0F8B}" srcOrd="0" destOrd="0" presId="urn:microsoft.com/office/officeart/2005/8/layout/venn2"/>
    <dgm:cxn modelId="{CEDC6C97-3ACF-4545-8934-2A42F99DC797}" srcId="{91320144-EDB6-46FD-8676-699FC805CEB5}" destId="{2740F417-F923-4EF9-A6B4-F892212B6CE0}" srcOrd="0" destOrd="0" parTransId="{3B158F5B-6325-4B0E-B590-3246272FE6EB}" sibTransId="{3910D787-FAE3-41BE-ABAB-88583310C496}"/>
    <dgm:cxn modelId="{0118C4A6-7E96-49AC-8301-3D0EB8B9212B}" type="presOf" srcId="{2740F417-F923-4EF9-A6B4-F892212B6CE0}" destId="{8989AB1D-1CCE-42A9-8F32-B744B429856A}" srcOrd="0" destOrd="0" presId="urn:microsoft.com/office/officeart/2005/8/layout/venn2"/>
    <dgm:cxn modelId="{A4AEA7E2-E84A-4D33-AB1E-7ADC63F6AE43}" type="presOf" srcId="{D6B09A1B-B1BD-46FD-A3D4-4208EBF9BC15}" destId="{82A44E91-81B5-4C3D-9A80-F62B05BCCA78}" srcOrd="1" destOrd="0" presId="urn:microsoft.com/office/officeart/2005/8/layout/venn2"/>
    <dgm:cxn modelId="{CA128FFF-DF51-42DF-A617-F604ECA06FB5}" srcId="{91320144-EDB6-46FD-8676-699FC805CEB5}" destId="{D17CD4F4-875A-4636-B899-1E0875185904}" srcOrd="1" destOrd="0" parTransId="{99F39CB3-AEED-4459-99B4-2D73F548C4E0}" sibTransId="{9C1821F7-D2A9-4599-A139-2FD7B9447F10}"/>
    <dgm:cxn modelId="{5A4C0CD1-6245-493A-9FEA-09E7B7B35DAC}" type="presParOf" srcId="{7B4E34BB-1EA0-4FD4-8FE8-8695FEDB68F8}" destId="{248538C1-F55D-4ACC-8E18-8E65B517B02A}" srcOrd="0" destOrd="0" presId="urn:microsoft.com/office/officeart/2005/8/layout/venn2"/>
    <dgm:cxn modelId="{E7BA45DA-AD58-4DF6-B700-B0D8D26F6901}" type="presParOf" srcId="{248538C1-F55D-4ACC-8E18-8E65B517B02A}" destId="{8989AB1D-1CCE-42A9-8F32-B744B429856A}" srcOrd="0" destOrd="0" presId="urn:microsoft.com/office/officeart/2005/8/layout/venn2"/>
    <dgm:cxn modelId="{651DE08A-1733-4348-B829-BB9E72DA3BBE}" type="presParOf" srcId="{248538C1-F55D-4ACC-8E18-8E65B517B02A}" destId="{E4C92102-3245-4177-8277-9BD901F6EA4E}" srcOrd="1" destOrd="0" presId="urn:microsoft.com/office/officeart/2005/8/layout/venn2"/>
    <dgm:cxn modelId="{C2B3A10C-3F8C-461A-9C7F-B7634C9AE73F}" type="presParOf" srcId="{7B4E34BB-1EA0-4FD4-8FE8-8695FEDB68F8}" destId="{8A89A144-A3AF-4303-912A-26840B2655BF}" srcOrd="1" destOrd="0" presId="urn:microsoft.com/office/officeart/2005/8/layout/venn2"/>
    <dgm:cxn modelId="{9AF80E22-A5CE-4244-9018-78916201331D}" type="presParOf" srcId="{8A89A144-A3AF-4303-912A-26840B2655BF}" destId="{114261E1-5885-4F36-BBA5-088A2AE6830A}" srcOrd="0" destOrd="0" presId="urn:microsoft.com/office/officeart/2005/8/layout/venn2"/>
    <dgm:cxn modelId="{C74E809B-4B3E-41B2-A2BF-3F6C29DF179A}" type="presParOf" srcId="{8A89A144-A3AF-4303-912A-26840B2655BF}" destId="{F3CF78FA-A8AD-4EE0-953F-01F42AC1543B}" srcOrd="1" destOrd="0" presId="urn:microsoft.com/office/officeart/2005/8/layout/venn2"/>
    <dgm:cxn modelId="{857617E5-9257-4981-B4A6-3F2FFC9E63DF}" type="presParOf" srcId="{7B4E34BB-1EA0-4FD4-8FE8-8695FEDB68F8}" destId="{8E79FE5D-185B-442D-9739-000A644BEA02}" srcOrd="2" destOrd="0" presId="urn:microsoft.com/office/officeart/2005/8/layout/venn2"/>
    <dgm:cxn modelId="{7B4B39E3-B18D-45F5-839D-405B59D71B6F}" type="presParOf" srcId="{8E79FE5D-185B-442D-9739-000A644BEA02}" destId="{51497C77-4D5B-4481-9A83-D2381C32C406}" srcOrd="0" destOrd="0" presId="urn:microsoft.com/office/officeart/2005/8/layout/venn2"/>
    <dgm:cxn modelId="{C66F2BE8-06A7-4204-B9AC-2922A773E558}" type="presParOf" srcId="{8E79FE5D-185B-442D-9739-000A644BEA02}" destId="{3CE0ED8A-5B36-4F7D-89EC-10C05F4920E8}" srcOrd="1" destOrd="0" presId="urn:microsoft.com/office/officeart/2005/8/layout/venn2"/>
    <dgm:cxn modelId="{54187926-497F-43DB-AF0E-16F3DAF1FE96}" type="presParOf" srcId="{7B4E34BB-1EA0-4FD4-8FE8-8695FEDB68F8}" destId="{09346965-E058-42E3-80F7-0D300C736F21}" srcOrd="3" destOrd="0" presId="urn:microsoft.com/office/officeart/2005/8/layout/venn2"/>
    <dgm:cxn modelId="{3CC77D9E-6CF6-4911-AD3C-1BBA6CA6198A}" type="presParOf" srcId="{09346965-E058-42E3-80F7-0D300C736F21}" destId="{12819637-1138-4DAD-A142-ED929F4F0F8B}" srcOrd="0" destOrd="0" presId="urn:microsoft.com/office/officeart/2005/8/layout/venn2"/>
    <dgm:cxn modelId="{08C0968A-0893-4F44-9032-809F1FBC7870}" type="presParOf" srcId="{09346965-E058-42E3-80F7-0D300C736F21}" destId="{82A44E91-81B5-4C3D-9A80-F62B05BCCA78}"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9AB1D-1CCE-42A9-8F32-B744B429856A}">
      <dsp:nvSpPr>
        <dsp:cNvPr id="0" name=""/>
        <dsp:cNvSpPr/>
      </dsp:nvSpPr>
      <dsp:spPr>
        <a:xfrm>
          <a:off x="122205" y="0"/>
          <a:ext cx="1889432" cy="188943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AL</a:t>
          </a:r>
        </a:p>
      </dsp:txBody>
      <dsp:txXfrm>
        <a:off x="802778" y="94471"/>
        <a:ext cx="528285" cy="283414"/>
      </dsp:txXfrm>
    </dsp:sp>
    <dsp:sp modelId="{114261E1-5885-4F36-BBA5-088A2AE6830A}">
      <dsp:nvSpPr>
        <dsp:cNvPr id="0" name=""/>
        <dsp:cNvSpPr/>
      </dsp:nvSpPr>
      <dsp:spPr>
        <a:xfrm>
          <a:off x="311148" y="377886"/>
          <a:ext cx="1511545" cy="15115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ML</a:t>
          </a:r>
        </a:p>
      </dsp:txBody>
      <dsp:txXfrm>
        <a:off x="802778" y="468579"/>
        <a:ext cx="528285" cy="272078"/>
      </dsp:txXfrm>
    </dsp:sp>
    <dsp:sp modelId="{51497C77-4D5B-4481-9A83-D2381C32C406}">
      <dsp:nvSpPr>
        <dsp:cNvPr id="0" name=""/>
        <dsp:cNvSpPr/>
      </dsp:nvSpPr>
      <dsp:spPr>
        <a:xfrm>
          <a:off x="500091" y="755772"/>
          <a:ext cx="1133659" cy="11336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NN</a:t>
          </a:r>
        </a:p>
      </dsp:txBody>
      <dsp:txXfrm>
        <a:off x="802778" y="840797"/>
        <a:ext cx="528285" cy="255073"/>
      </dsp:txXfrm>
    </dsp:sp>
    <dsp:sp modelId="{12819637-1138-4DAD-A142-ED929F4F0F8B}">
      <dsp:nvSpPr>
        <dsp:cNvPr id="0" name=""/>
        <dsp:cNvSpPr/>
      </dsp:nvSpPr>
      <dsp:spPr>
        <a:xfrm>
          <a:off x="689035" y="1133659"/>
          <a:ext cx="755772" cy="75577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err="1"/>
            <a:t>DNN</a:t>
          </a:r>
          <a:endParaRPr lang="en-US" sz="900" kern="1200" dirty="0"/>
        </a:p>
      </dsp:txBody>
      <dsp:txXfrm>
        <a:off x="799715" y="1322602"/>
        <a:ext cx="534412" cy="37788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95855" units="1/cm"/>
          <inkml:channelProperty channel="T" name="resolution" value="1" units="1/dev"/>
        </inkml:channelProperties>
      </inkml:inkSource>
      <inkml:timestamp xml:id="ts0" timeString="2022-04-02T04:01:50.7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4163 4674 0,'17'0'140,"1"0"-124,0 0-1,-1 0 1,1 0 15,0 0-31,-1 0 16,19 0 0,-1 0-1,18 0 16,-36 0-15,36 0 0,-17 0 15,-19 0-15,1 0-16,-1 0 15,19 0 1,-1 0-1,-17 0 1,-1 0 0,1 0-1,35 0 1,0 0 15,-36 0-31,19 0 16,34 0 15,-34 0-15,-1 0-1,-18 0 1,19 0 0,17 18-1,-18-18 1,0 0-1,0 0 1,1 0 0,-19 0-16,1 0 15,0 0 1,17 0 0,-17 0 15,17 0-16,-18 0-15,19 0 32,-19 0-17,1 0 1,0 0 15</inkml:trace>
  <inkml:trace contextRef="#ctx0" brushRef="#br0" timeOffset="9656.86">6667 10830 0,'18'0'78,"17"-17"-62,-17 17-1,0 0 1,35 0 15,-18 0-31,0 0 16,18 0-1,71 0 1,-89 0 0,53 0-1,0 0 1,-53 0 0,18 0-1,0 0 1,-17 0-1,-1 0 1,53 0 15,-17 0-31,-18 0 16,35 0 15,-71 0-15,36 0-16,-35 0 31,17 0-31,0 0 16,-17 0 15,53 0-15,-18 0-1,-18 0 1,0 0-1,36 0 1,-54 0 0,54 0-1,-18 17 17,-36-17-32,19 0 15,17 0 16,-36 0-15,1 0-16,52 0 31,-52 0-15,53 0 0,17 0 15,-53 18-16,18-18 1,-35 0 0,-1 0-1,1 18 17,17-18-32,-17 0 15,0 0 16,-1 0-15,1 0-16,-1 0 31,1 0-15,0 0-16,-1 0 62,1 0-46,0 0 15</inkml:trace>
  <inkml:trace contextRef="#ctx0" brushRef="#br0" timeOffset="13193.99">8167 4110 0,'-18'-18'31,"18"1"31,0-1 16,0 0-78,0 1 16,0-1 0,0-17-1,-17 17 1,-1-52 15,0 70-31,18-18 0,0-17 16,-17-1 15,17 1-15,0 17 15,0 1-15,-18-1-1,18-17 1,-18-18-1,18 18 1,0 17-16,0 0 16,-17-17-1,17 0 1,0 17-16,0 1 16,0-54-1,0 36 16,0-18-31,0 35 32,0-17-17,0 17 1,0-17 0,17 0-1,-17 17-15,18-17 16,0 17-1,-18-35 1,17 18 0,1 17-1,17-35 1,-17 0 0,35 18-1,-36 18 1,36-1 15,-17 0-31,16-17 31,1 17-15,-35 18 0,0 0-1,17 0 1,0-17-1,-17 17 1,17-18 0</inkml:trace>
  <inkml:trace contextRef="#ctx0" brushRef="#br0" timeOffset="14736.83">8996 2399 0,'-18'0'125,"1"0"-94,-1 18-16,-17-1 17,-1 1-17,19-18 17,-1 17-17,0 1 16,1 0-15,-1-1 0,1 1-1,17 0 1,-18-1 0,18 1-1,-18 0 1,18-1-1,0 1 1,0-1 0,0 1-1,18 0 17,-18-1-1,35-17-16,-17 0 1,17 18 0,-17 0 15,17-1-31,0-17 47,-17 0 78,0 0-78,17-17-32,-18 17 17,1 0-17,-18-18 48</inkml:trace>
  <inkml:trace contextRef="#ctx0" brushRef="#br0" timeOffset="16315.5">9190 2646 0,'0'17'109,"0"1"-93,0 0 31,0-1-31,17-17-1,-17 18 16,18 0-15,-18-1 15,18-17 63,-1 0-47,1 0-31,0 0 15,-1 0-16,1 0 1,0-17 15,-1-1 1,-17 0 77,0 1-78,0-1 16,-17 0 0,17 1-16,-18 17-15,0-18-1,1 18 17,17-17-17,-18 17 17,0 0-1,1 0-16,-1 0 17,0 0-17,1 0 48,-18 0-48,35 17 1,-18-17 15</inkml:trace>
  <inkml:trace contextRef="#ctx0" brushRef="#br0" timeOffset="18369.95">9419 2611 0,'0'17'125,"0"1"-94,0-1-15,0 1 15,18 0-31,-1-1 47,1-17 78,0-17-125,-1-1 16,1 0 15,0 1-31,-1-1 31,1 1-31,-18-1 94,18 36 78,-18 17-172,0-18 16,0 19-1,0-1 1,0-17-1,17 17 17</inkml:trace>
  <inkml:trace contextRef="#ctx0" brushRef="#br0" timeOffset="19257.66">9719 2346 0,'0'18'110,"0"-1"-95,0 19-15,0 34 32,0-35-17,0 1 1,0-1 15,0-17-31,0-1 16,18 36 15,-18-35-15,0-1-1,17 1 1</inkml:trace>
  <inkml:trace contextRef="#ctx0" brushRef="#br0" timeOffset="20215.99">9613 2469 0,'0'-17'94,"18"-1"-79,17 1 1,-17 17 15,17-18-31,0 18 32,-17 0-17,0-18 1,-1 18 15</inkml:trace>
  <inkml:trace contextRef="#ctx0" brushRef="#br0" timeOffset="22545.26">4198 4568 0,'18'0'93,"-1"0"-61,1 0 30,0 0-62,-1 0 16,71 0-1,-35 0 1,36 0 0,16 0-1,-34 0 1,-1 0-1,-17 0 17,-35 0-32,0 0 0,17 0 31,18 0-15,-35 0-1,17 0 1,0 0-1,0 0 1,18 0 0,-35 0-1,35 0 1,-18 0 0,0 0-1,1 0 1,-1 0-1,0 0 1,-17 0 15,-1 0-15,1 0 15,0 0-15,-1 0-1,1 0 1</inkml:trace>
  <inkml:trace contextRef="#ctx0" brushRef="#br0" timeOffset="24721.03">8978 4286 0,'18'0'187,"-1"0"-171,19 0-16,52 0 31,-53 0-31,18 0 16,-35 0 15,-1 0-31,1 0 16,0 0-1,-1 0 1,19 0-1,-1 0 17,-17 0-32,-1 0 15,18 0 1,-17 0 0,0 0-1,17 0 1,-17 0-1,-1 0 17,1 0-17,0 0 17,-1 0-32,1 0 15,17 0 16,-17 0-15,17 0 15,-17 0-31,-1 0 16,1 0 15,0 0-31,-1 0 16,1 0 15,-1 0-15,1 0 31</inkml:trace>
  <inkml:trace contextRef="#ctx0" brushRef="#br0" timeOffset="25987.68">9049 4374 0,'17'0'47,"19"0"-16,17 0-31,-36 0 0,18 0 16,89 0 15,-71 0-31,0 0 16,0 0-1,-18 0 1,-17 0-1,35 0 17,-1 0-32,-34 0 31,0 0-15,-1 0-1,1 0 1,0 0-1,-1 0 17,1 0-17,0 0 1,-1 0 46</inkml:trace>
  <inkml:trace contextRef="#ctx0" brushRef="#br0" timeOffset="27184.15">6368 2293 0,'-18'0'93,"0"18"-93,18-1 16,0 19 0,-17 17-1,17 17 1,0-35 0,0 1-1,0 34 16,0-52-31,0-1 0,0 1 32,0 0-17,0-1 17,0 1-1</inkml:trace>
  <inkml:trace contextRef="#ctx0" brushRef="#br0" timeOffset="28040.7">6350 2593 0,'0'0'0,"18"0"15,-1-18 1,-17 1 0,36-19-1,-19 19-15,1-1 16,-1-17 15,1 17-15,0 1 15,-1-1-15,1 0-1,0 1 17</inkml:trace>
  <inkml:trace contextRef="#ctx0" brushRef="#br0" timeOffset="29121.62">6332 2611 0,'18'0'94,"0"17"-79,-1 1 17,19-1-17,-1 19 1,-18-36 0,-17 53-1,18-36 1,0-17-16,-1 36 15,-17-19 1,0 1 15</inkml:trace>
  <inkml:trace contextRef="#ctx0" brushRef="#br0" timeOffset="39432.35">6350 3210 0,'18'0'32,"-1"0"-17,1-17 16,0-1-15,-1 18 0,1 0-1,-1 0 1,1 0 0,0 0-1,-1-18 1,1 18 109,0-17-94</inkml:trace>
  <inkml:trace contextRef="#ctx0" brushRef="#br0" timeOffset="40888.76">6350 3157 0,'0'18'0,"0"0"15,0-1 1,0 1 31,0 0-31,0-1 15,0 1-16,0-1 1,-18-17 0,54 0 156,-19 0-141,1 0-16,0 0 17,-1 0-17,1 0 32,-1 0-31,1 0-1,-18 18 1,0 0 15,0-1-15,0 1-16,0 0 47,0-1-32,0 1 17,-18-18-17,1 18 17,-1-1-17,1-17 1,-1 0-16,0 18 31,1-18 0,-1 17-15,0-17 15,1 0-15</inkml:trace>
  <inkml:trace contextRef="#ctx0" brushRef="#br0" timeOffset="42005.59">6667 3263 0,'0'18'78,"36"-18"-62,-19 17-1,-17 1 1,18-18-16,17 35 31,-35-17-31,0 0 16,36 17-1,-19 18 1,-17-36 0,18 1-1,-18 0 95</inkml:trace>
  <inkml:trace contextRef="#ctx0" brushRef="#br0" timeOffset="42802.13">6809 3228 0,'-18'18'78,"0"-1"-46,1 1-17,17-1-15,-18 19 16,18-19-1,-18-17 1,18 18-16,-17 17 16,17-17-1,0 0 17,0-1-17</inkml:trace>
  <inkml:trace contextRef="#ctx0" brushRef="#br0" timeOffset="43966.79">6967 3122 0,'18'0'125,"-18"18"-78,0-1-32,18-17-15,-18 18 16,17 17-1,1-35 1,-18 18 0,18 0-1,-1-1 1,-17 18 15,18-35-15,-1 36-1,1-19 1,-18 1 15,0 0-15,0-1 31,0 1-32,0 0 1,0-1 0,0 1-1,-18-1 1,1 19 0,-1-19-1,1 1 1,17 0-1,-18-18 1,0 0 0,1 0 62</inkml:trace>
  <inkml:trace contextRef="#ctx0" brushRef="#br0" timeOffset="44784.11">6950 3193 0,'0'-53'31,"0"35"-15,35 0-1,-35 1 17,18 17-17,17-18 1,-17 1 0,-1 17-1,1 0-15,-1 0 47,1 0-31,-18-18-1,18 18 17</inkml:trace>
  <inkml:trace contextRef="#ctx0" brushRef="#br0" timeOffset="51104.75">28804 1499 0,'0'-17'15,"18"17"1,0 0-1,-1 0 1,1 0 0,35 0-1,-36 0 1,107-18 0,52 0-1,36 1 1,-36 17-1,-17 0 1,-71 0 0,0 0-1,-35 0 1,0 0 0,-17 0-16,69 0 31,-52 0-31,18 0 15,35 0 1,-53 0 0,-18 0-1,35 17 1,-17 1 0,53 0-1,-53-18 16,-35 0 1,-1 0-17,1 0 17,0 0-1,-1 0-16,1 0 17,17 0-32,-17 0 15,35 0 1,-36 0 0,1 0-1,0 0 95,-18 17-79,0 1-31,0 17 15,0-17 1,0-1 0,0 54-1,0 70 1,0-17 0,0-54-16,0 1 15,0 17 1,0-53-1,0 36 1,0 35 0,0 123 15,0-159-31,0 36 16,0 53 15,0-88-16,0 52 1,0 106 0,0-88-1,0-35 1,0-17 0,0-37-1,0 1 1,0-17 15,0-19-31,0 1 31,0 0 110,-18-18-125,-17 0-16,-18 0 15,-88 0 1,0 0-1,17-18 1,71 18-16,-17-18 16,-54 1-1,-52-1 17,123 0-32,-53 1 15,-35-1 16,70 0-15,-17 1 0,0-1-1,53 18 1,-18 0-16,35 0 16,-88-17-1,18 17 16,-35-18-15,105 0 0,-35 18-16,18 0 15,-71-17 17,53-1-32,0 18 15,0 0 16,0 0-15,-17 0 0,17 0-1,0 0 1,18-18 0,-1 18-1,-16 0 16,34 0-15,0 0 0,1 0 15,-1 0-31,0 0 16,18-35 77,0 0-61,0-1-17,0 1-15,18 0 16,0-89 15,-18 72-31,17 16 16,-17 1-16,18-88 31,0 52-15,-18 18-1,17 35-15,-17-70 16,18 35 15,-18-53-15,17 18-1,19 0 1,-19-53 0,-17 88-1,18-35 1,0 0-1,-1-1 1,-17 37 0,18-19 15,-18 53-31,0-35 16,18 1 15,-18 34-31,17-17 31,1 17-15,-18 0-1,0-17 1,0 17 125</inkml:trace>
  <inkml:trace contextRef="#ctx0" brushRef="#br0" timeOffset="52281.01">29016 1429 0,'0'17'78,"18"1"-62,-18 0-16,17 17 15,-17 0 1,18 18 0,-18-35-1,18 17-15,-1 89 31,1-1-15,-18-17 0,0 17-1,0 18 1,0-17 0,0 35-1,0-106 1,0 70-1,0 0 1,0-87 0,-18 105-1,-52 88 17,52-194-32,18 1 15,-18 34 16,18-34-15,0-1 0,0 0-1,0-17 110,0-54-78</inkml:trace>
  <inkml:trace contextRef="#ctx0" brushRef="#br0" timeOffset="53193.3">29598 1429 0,'0'17'16,"18"19"0,-18-1-16,17 35 15,1-17 1,0 106 0,-18-35-16,17 87 31,-17-140-16,0 88 1,0 35 0,0-124-1,0 54 1,0-1 0,0 1-1,0-36 1,0-18-1,0 1 1,0 52 0,-17-87-1,17 34 1,0-52 15,0 17-31,0 0 16,0-17 15,-18 0-31</inkml:trace>
  <inkml:trace contextRef="#ctx0" brushRef="#br0" timeOffset="54055.72">30233 1411 0,'0'18'32,"0"35"-32,18 35 31,-18 71-31,0-36 15,0 195 1,0-195 0,0 142-1,0 158 1,-36-264 0,-52 88-1,18 17 16,52-193-31,18-54 16,-35 72 0,35-54-1,0 0 1,0-17 0,0 17-1,0-17 16,0-1-15,17-17 78,-17-88-94</inkml:trace>
  <inkml:trace contextRef="#ctx0" brushRef="#br0" timeOffset="55017.66">30639 1605 0,'0'18'46,"0"35"-30,17-18-16,-17 36 16,18 87-1,0 72 1,-18-36 0,0 35-1,0-17 1,0-1-1,0-70 1,0-35 0,0-35-1,0 35 17,0-71-32,0-18 15,0 107 16,0-89-31,0 18 16,0 0 0,0 18-1,0-54 1,0 1 0,0 17-1,0-17 16</inkml:trace>
  <inkml:trace contextRef="#ctx0" brushRef="#br0" timeOffset="56440.73">28628 2417 0,'0'-18'31,"18"0"-15,17 1-1,-18 17 1,36-18 0,18 0-1,35 18 1,0-17-1,141-1 17,-177 18-32,1 0 15,193 0 17,-211 0-32,71 0 15,-19 0 16,37 18-31,-19-1 32,36 1-17,-53-18 1,-1 18 0,19-1-1,-89-17 1,36 18-1,-18-18 17,-36 0-1,1 0-15,0 0 30,-1 0-30,1 0 15,-18 18-31</inkml:trace>
  <inkml:trace contextRef="#ctx0" brushRef="#br0" timeOffset="57424.82">28593 2663 0,'17'0'31,"1"0"-15,0 0-16,-1 0 16,54 0 15,-1 0-16,71 0-15,106 0 32,18 0-17,35 0 1,-71 0 0,-141 0-16,0 0 15,159 0 1,-158 0-1,-54 0 1,0 0-16,71 0 16,0 0-1,-18 0 1,36 0 0,-54 0 15,-17 0-31,-35 0 31</inkml:trace>
  <inkml:trace contextRef="#ctx0" brushRef="#br0" timeOffset="58409.11">28328 3069 0,'18'0'16,"-1"0"-1,1 0 1,17 0-16,89 18 16,87 17 15,72-17-31,16-1 15,37 19 17,-37 17-17,-122-36 1,-54 18 0,-52-35-16,35 0 15,-71 0 1,124 0-1,-106 0 1,-18 0-16,88 0 16,-52 0-1,0 0 1,17 18 15,-71-18-31,36 18 16,-17-18 15,16 0-15</inkml:trace>
  <inkml:trace contextRef="#ctx0" brushRef="#br0" timeOffset="59681.46">28681 1923 0,'17'0'62,"1"0"-62,0 0 16,-1 0-16,213 0 31,-89 0-31,194 0 16,194 0 15,-353 0-15,36 0-1,0 17 1,-159-17 0,-18 0-16,53 0 15,-17 0 1,-36 0-1,-17 0 1,-1 0 47</inkml:trace>
  <inkml:trace contextRef="#ctx0" brushRef="#br0" timeOffset="60587.9">29880 2328 0,'0'18'16,"0"17"0,18-17-1,0 17-15,-1-17 16,18 35 15,-17-36-15,-18 1-1,18 0 1,-1-18-16,-17 17 16,0 1 15,18 0-16,-18-1 110</inkml:trace>
  <inkml:trace contextRef="#ctx0" brushRef="#br0" timeOffset="61857.78">30021 2381 0,'0'18'141,"-17"0"-125,17-1-1,-18 1 1,18-1 0,-18 1-1,1 0-15,-1 17 16,1 0-1,-1-35 1,0 18 15,18 0-15,-17-18 0,-1 17 15,18 1 0,-18-1-15</inkml:trace>
  <inkml:trace contextRef="#ctx0" brushRef="#br1" timeOffset="68840.85">28681 1429 0,'0'17'47,"0"1"-31,0 17-16,0-17 16,-18 52-1,1-34-15,17-19 16,-36 107 15,36-89-15,-17 18-1,-1-35 1,18 17 0,-18 18-1,-17 53 1,35-71-1,-18 18 1,-17 17 0,35-17-1,-17 36 17,17-54-17,0 0-15,0 0 16,-36 159-1,1-70 1,17 17 15,1-35-15,17-36 0,-18 19-1,0 34 1,18-17-1,0 53 1,0 70 0,0-141-1,0 0 1,-17 18 0,-1-18-1,18-17 16,-18 35-15,1-36 0,17 71-1,-18-17 1,1-36 0,-1 53-1,0-88 1,1 53-1,17-35 1,-18 17 0,0 0-1,1 18 1,17-53 0,-36 70 15,36-17-16,0-71-15,0 106 32,0-35-17,0-35 1,0-18 0,0-18-1,0 0 1,0-17-1,0 0 17,-17-124 93</inkml:trace>
  <inkml:trace contextRef="#ctx0" brushRef="#br1" timeOffset="70745.86">28751 1393 0,'71'0'156,"-1"0"-140,19 0-16,211 0 31,-1 0-15,-16 0-1,175 0 1,-228 0-1,-142 0 1,0 0-16,-18 0 16,36 0 15,-53 0-31,0 0 31,18 0-31,17 0 16,71 0 15,-106 0-15,52 0-1,1 0 1,0 18 0,-35 0-1,34-1 1,-34-17-1,17 0 1,-35 18 0,-18-18-1,18 0 1,0 0 0,18 0 15,-54 0-31,19 18 31,52-1-15,-35-17-1,-36 0 1,1 0 0,-18 18 93</inkml:trace>
  <inkml:trace contextRef="#ctx0" brushRef="#br1" timeOffset="73449.58">29774 1376 0,'-17'0'31,"-1"35"63,18-17-79,0-1 1,0 1-16,0 0 15,0 17 1,0 18 0,0-36-16,0 36 15,0-17 1,0-19 0,0 36 15,0-35-16,0 17-15,0 0 32,0 1-17,0-1 1,0 0 0,0-17-1,0 0 1,0 17-1,0-18 1,0 19 0,0 34-1,0-17 1,0-18 0,0-17-1,0 53 1,0-18-1,0 35 17,0-53-17,0 0 1,0 54 0,0-37-1,0 19 1,-17 35-1,17-36 1,0 19 0,0 16-1,-18-34 1,0-18 0,18 17-1,-17 1 1,17 17 15,0-53-31,0 71 31,0-17-15,-18-19 0,18 18-1,-18 36 1,-17 34-1,35-69 1,-18-54 0,1 36-1,17 17 1,-18-18 0,0 18-1,1 18 1,-1 53 15,18-106-31,0 0 16,-17 17-1,-1 54 1,0-36 0,18-35-1,-17 70 1,-1-52-1,18-18 1,-18 18 0,1 34-1,-1-16 1,18-1 0,0 0-1,0-53 1,0-17-1</inkml:trace>
  <inkml:trace contextRef="#ctx0" brushRef="#br1" timeOffset="75768.94">28998 1376 0,'18'0'110,"-18"35"-95,0-17-15,0 158 31,0-123-15,0 35-16,0 0 31,0-70-31,0 17 16,0-17 0,0 88-1,0-53 1,0 35-1,0-18 1,0-17 0,0 0-1,0-35 1,0 53 15,0-54-31,0 54 31,0-36-31,0-17 16,0 52 15,0-52-15,0 17 0,0 36-1,0-36 1,0 0-1,0 36 17,0-1-17,0 1 1,0-36 0,0 53-1,0 53 16,0-35-15,-18-18 0,18 1-1,-17 17 1,-1-18 0,0 18-1,1-18 1,-1 18-1,18-36 1,-18 54 0,1-71-1,-1 70 17,1-35-32,17-17 15,0 17 16,-18-35-31,18 0 32,-18 53-17,1 17 1,-1 18 0,18-106-16,-18 89 15,18-71 1,-17 35-1,-1-35 1,0 70 0,1 36-1,-1 0 1,1-53 0,-1-18-1,18-35 16,0 0-15,0 53 0,-18-1-1,18-52 17</inkml:trace>
  <inkml:trace contextRef="#ctx0" brushRef="#br1" timeOffset="77625.12">28522 1940 0,'35'0'94,"1"0"-94,-19 0 15,71-17 1,-35 17 0,-35 0-1,35-18-15,17 18 16,72 0 15,-72 0-31,36-18 31,-71 18-31,18 0 16,0 0 0,0 0-1,-35 0 1,35 0-1,-1 0 1,19 0 0,-36 0-1,54 0 17,-72 0-32,36 0 15,0 0 16,0 0-15,0 0 0,-36 0-1,36 0 1,18 0 0,17 0-1,36 0 1,-19 0-1,-52 18 1,53 0 0,-71-18-1,71 17 1,0-17 15,-71 0-15,89 0-16,158 36 47,-176-19-32,17 1 1,19-1 0,-1 19-1,0-36 1,-71 0-1,-34 0 1,16 0 0,-34 0-1,17 0 1,1 0 0</inkml:trace>
  <inkml:trace contextRef="#ctx0" brushRef="#br1" timeOffset="79296.46">28487 2346 0,'35'0'125,"18"0"-125,18 0 16,105-18-1,-88 18 1,0 0-16,1 0 16,175 0-1,-158 0 1,0 0-1,-89 0 1,36 0 0,-17 0-1,34 0 1,71 0 15,-70 0-31,17 0 16,18 0 15,-36 0-15,1 0-1,-18 0 1,17 0 0,19 0-1,16 0 1,1 0-1,0 0 1,-18 0 0,36 0-1,-107 0 1,107 0 0,17 0 15,-88 0-16,35 0-15,18 0 16,-18 0 15,-35 0-15,-18 0 0,71 0-1,-35 18 1,-18-18-1,-36 18 1,1-18 0</inkml:trace>
  <inkml:trace contextRef="#ctx0" brushRef="#br1" timeOffset="80722.39">28557 2628 0,'53'0'141,"0"0"-141,35 0 15,18 0 1,124 0 0,16 0-1,54 0 1,-229 18-1,70-1 1,-88-17-16,70 0 16,-105 0-1,158 18 1,-140-18 0,122 0-1,-34 18 1,-18-18-1,0 0 17,-36 0-17,-35 0-15,36 0 32,17 17-17,89 19 1,-125-36-1,72 17 1,88 19 0,-54-19-1,-52 1 1,18-1 0,34 19 15,-87-36-31,17 0 15,-35 17 17,-18-17-17,-17 0 1</inkml:trace>
  <inkml:trace contextRef="#ctx0" brushRef="#br1" timeOffset="82370.61">28610 3157 0,'0'-17'63,"71"-1"-63,17 18 15,300 0 17,-53 0-17,-194 0-15,230 53 32,-213-35-17,-87-1 1,0-17-1,-18 0 1,-1 0 0,-16 0-16,-19 0 15,107 0 17,-71 0-32,35 0 15,0 0 1,18 0-1,0 0 1,53 0 15,-36 18-15,-35-18 0,18 18-1,-18-1 1,36 1-1,-1-1 1,-17 1 0,-18 0-1,-70-18 1,17 0 15,-17 17-31</inkml:trace>
  <inkml:trace contextRef="#ctx0" brushRef="#br1" timeOffset="83577.41">28187 3510 0,'0'0'0,"18"0"0,-1 0 15,18 0 1,1 0 15,34 0-15,36 0 0,71 0-1,34 0 1,36 53-1,35-18 1,-105-17 0,-71 0-16,17-1 15,124 36 1,-71-35 0,-17-1-1,35 19 1,53-1-1,18-17 1,35 35 15,17-18-31,-52 18 32,-71-18-17,-88-17 1,-89-18-1,36 0 1,-35 0 0,17 0-1,-17 0 1,-1 0 0</inkml:trace>
  <inkml:trace contextRef="#ctx0" brushRef="#br1" timeOffset="85707.63">29333 1782 0,'0'17'78,"-17"18"-78,17 18 15,0-17-15,-18 17 16,1-1-16,-1 54 16,-35 35 15,53-105-15,-18 34-1,-17-17 1,17-18-1,1 36 1,-1 0 0,18-19-1,0-34 1,0 17 0,0 1 15,0-19-16,0 19 1,0-19-16,0 54 16,0 17 15,0-53-15,0 1-1,0 16 1,0-34-1,0 35 1,0 70 0,0-87-1,18 34 1,-1-17 0,-17 18-1,0-18 1,18 17-1,-18-52 1,18 35 15,-18-36-15,35 89 0,-17 18-1,-18-89 1,0 18-1,0 17 1,0-52 0,0 35-1,0 53 17,0-36-32,-18 36 15,0-53 16,18 0-15,0 0-16,0-18 31,0-17-15,0 35 0,-53 106-1,18-54 1,-18-16-1,-53 69 1,89-122 0,-1 34-1,18-17 17,0-35-17,18 35-15,-18 0 31,17 35-31,-17-18 16,0 36 15,0-71-15,0-17 46,-17-18-46</inkml:trace>
  <inkml:trace contextRef="#ctx0" brushRef="#br1" timeOffset="87450.74">28822 1782 0,'0'35'63,"0"18"-63,-18 0 16,1 88-1,-1-71 1,0 36-16,18 53 15,0-53 1,0-53 0,18-18-1,0 0 1,-1 18 15,-17 0-31,18 0 16,-18 35-1,18-17 1,-18-36 0,-18 71 15,0-53-31,18-36 31,-17 54-15,17-53-1,0 17 1,0 35 0,0-52-1,0 17 1,-18 18 0,-17 53-1,17-35 1,-70 105-1,53-123 1,-54 106 0,19-36 15,52-70-15,18 35-1,-17 71 1,-1-124-1,0 71 1,18 0 0,0 53-1,0 52 1,0 54 0,0-230-1,0-17 1,0 70 15,-17-17-31,17-54 16,0-87 93</inkml:trace>
  <inkml:trace contextRef="#ctx0" brushRef="#br1" timeOffset="89402.43">28734 1676 0,'0'17'94,"17"-17"-79,36 0-15,53 0 16,35 0 15,-88-17-31,18 17 0,52-18 16,-52 18 15,-36 0-15,0 0-1,18 0 1,0 0-1,0 35 1,35-17 0,-52 0-1,87 17 1,-52-17 0,17-18-1,106 0 16,-124 0-31,19 0 16,34 0 15,-88 0-15,1 0-16,-1 0 16,0 0-1,0 0 1,1 0-1,-1 0 1,0 0 0,18 0-1,35 0 1,18 0 0,18 0 15,-89 0-16,18 0-15,-36 0 32,1 0-32,35 0 15,0 17 32,17 1-31,-52-18-1,123 17 1,36 1 0,-124-18-1,70 0 1,53 0 15,-123 0-31,0 0 0,-17 0 16,52 0 15,-53 0-31</inkml:trace>
  <inkml:trace contextRef="#ctx0" brushRef="#br1" timeOffset="91209.51">28628 2205 0,'18'0'78,"34"0"-62,-16 0-16,70-18 31,70 18-15,-123 0 0,35 0-1,18 0 1,-71 0-1,53 0 1,18 0 0,-88 0-1,52 0 1,1 0 0,-36 0-1,18 0-15,-18 0 16,36 0-1,17 0 1,36 0 0,34 0 15,-87 0-15,35 0-1,17 0 1,-52 0-1,-1 0 1,1 0 15,-18 0-31,-36 0 16,89 0 15,-70 0-31,17 0 16,-1 0 15,-34 0-15,17 0-16,18 0 31,18 0-15,-18 0-1,-18 0 1,36 0-1,52 0 1,-70 18 0,159 17-1,352 71 17,-317-71-17,-124-17 1,-34-18-16,-1 18 31,-70-18-31</inkml:trace>
  <inkml:trace contextRef="#ctx0" brushRef="#br1" timeOffset="92424.55">28063 1746 0,'0'-17'47,"18"17"-16,17-18-31,-17 18 16,0-18-1,17 18 1,35-17-1,-17-1 1,-35 18 0,0 0 15,-1 0-15,1 0 15,0 0-16</inkml:trace>
  <inkml:trace contextRef="#ctx0" brushRef="#br1" timeOffset="93232.84">28610 1446 0,'18'0'32,"17"18"-17,-35 0 32,0-1-31,0 1 31</inkml:trace>
  <inkml:trace contextRef="#ctx0" brushRef="#br1" timeOffset="94522.11">28452 1393 0,'17'0'109,"1"0"-93,-1 0-16,1 18 15,0 0 1,-1-18 0,1 17 15,0 1-15,-18 0-1,0 17 1,0 0-1,0-17-15,0 17 16,0-17-16,0-1 31,0 19-15,-18-36 0,0 17-1,1 1 1,-1 0 15,0-1 0,18 1-15,18-18 218,17 0-234,1 0 16,-19 0 0,1 0-1,0 0 79,-1 0-78,18 0-1</inkml:trace>
  <inkml:trace contextRef="#ctx0" brushRef="#br1" timeOffset="95650.09">32808 1235 0,'0'0'0,"36"0"63,-19 0-63,1 0 16,0 0-1,17-18 1,-18 18-16,1 0 15,35-18 1,35 18 0,-70-17-1,17 17 1</inkml:trace>
  <inkml:trace contextRef="#ctx0" brushRef="#br1" timeOffset="98483.87">33214 1058 0,'18'-17'62,"-1"17"79,-17 17-126,18-17-15,-18 18 16,0 17-16,18 18 31,-18-35 0,0-1-15,0 1-16,0 17 16,0 1-1,0-19 1,0 1 15,-18 0-15,0-1-1,36 1 126,35-1-125,35 1-16,36 0 31,70-1-31,-124 54 250,-211-1-234,-18 1-16,-599 264 31,370-141-16,-688 247 1,-688 194 0,864-388-1,248 35 1,175-70 0,195 0-1,70-54 1,142-87-1,52-18 1,1-35 0,17-1 15,0 1-15,0-1-1,0 19 1,0 34-1,0 1 1,70 141 0,-35-89-1,1-70 1,17 88 0,-36-106-1,1-17 1,53 35 15,-1-36-31,1-17 16,-1 0 15,-17-17-15,18-54-1,-36-52 1,18 17-1,0 18 1,-36 0 0,1-18-1,-18 88 1,53 18 0,-53 18 30,0 17-30,0-17 0,0-1-16,0 1 15,0 17 1,-35 18 0,-18 53 15,17 35-16,19-17 1,17-1 0,0-88-1,0 18 1,0-35 0,0 0 30,17-18 33,1 0 77,106 0-141,70-36-15,-106 54 16,88 70 0,-158-70-1,70 158 17,-70-70-17,-18-53 1,0 0-1,-18 35 1,0-53 0,18-35 62,36 0 0,70 0-62,35-53-1,652-88 16,-652 106-15,1 35 0,-107-18-1</inkml:trace>
  <inkml:trace contextRef="#ctx0" brushRef="#br1" timeOffset="100324">27111 6209 0,'18'0'109,"-1"0"-93,1-18-16,0 18 15,-1 0 17,1-17-32,-1 17 46,1-18-14,0 18-1,-1 0-15,1 0-1</inkml:trace>
  <inkml:trace contextRef="#ctx0" brushRef="#br1" timeOffset="101536.99">27340 6032 0,'0'0'0,"18"0"47,0 0-31,-1 0 0,1 0-1,-1 0 1,1 0 31,17 36-16,-17-1-31,-18-17 0,0 17 16,0 0-16,0 53 31,0-52-16,0-19 1,0 1 0,0 0-1,-18 17 17,18-17-17,-17-18 1,34 0 156,19 0-157,-19 0-15,19 0 16,34 0-16,-35 0 16,107 0-1,-90 0 1,-34 0-1,17 0 1</inkml:trace>
  <inkml:trace contextRef="#ctx0" brushRef="#br1" timeOffset="102704.52">32614 6279 0,'18'0'0,"0"0"31,-1-17-15,1 17-1,-1-18 17,1 18-17,0 0 1,-1 0 0,1 0-16,0-17 15,-1 17 1,1 0-1</inkml:trace>
  <inkml:trace contextRef="#ctx0" brushRef="#br1" timeOffset="104512.64">32967 6085 0,'18'0'47,"-1"0"-32,19 0-15,-1 0 31,-17 18-15,-1 0 15,1-18-31,-18 17 16,17 1 0,1 0-1,-18-1 1,0 19-1,0-19 1,0 36-16,0-35 16,0 35 15,0-36-31,0 19 16,0-19 15,0 1-16,0-1 142,35-17-126,-17 0-31,0 0 16,-1 0-1</inkml:trace>
  <inkml:trace contextRef="#ctx0" brushRef="#br1" timeOffset="110744.27">8802 4551 0,'17'0'266,"1"0"-266,17 0 16,36 0 15,-18 0-31,-36 0 16,19 0-16,70 0 31,-89 0-31,18 0 15,1 0 17,-19 0-17,19 0 1,-19 0 0,1 0-1,53 0 16,-36 0-15,0 0 0,0 0-1,-17 0 1,17 0 0,18 0-1,-35 0 1,17 0-1,0 0 1,1 0 0,-1 0-1,35 0 1,-52 0 0,0 0-1,-1 0 16,1 0-15,0 0 109</inkml:trace>
  <inkml:trace contextRef="#ctx0" brushRef="#br1" timeOffset="112345.82">6279 3616 0,'18'0'157,"17"0"-142,1 0-15,34 18 16,-35-18-1,18 0-15,0 17 16,35 1 15,-35-18-31,-17 0 16,17 0 15,-36 0-15,1 0-1,17 18 1,-17-18 0,17 17-1,-17-17 17,-1 0-17,1 0 32,0 0-47,-1 0 16,1 0 15,0 0-15</inkml:trace>
  <inkml:trace contextRef="#ctx0" brushRef="#br1" timeOffset="123860.16">12030 10813 0,'0'17'141,"17"-17"-63,1 0-62,17 0-16,1 0 15,52 0 1,0 0-1,71 0 1,-106 0 0,70 0-1,18 0 1,-106 18-16,89 0 16,-18-1 15,0-17-31,-18 0 15,-35 18 17,17-18-17,1 17 1,-18 1 0,35-18-1,-18 0 1,1 0 15,-18 0-31,-18 0 16,18 0 15,0 0-31,0 0 16,-35 0 15,17 0-16,0 0 1,-17 0 0,17 0 31</inkml:trace>
  <inkml:trace contextRef="#ctx0" brushRef="#br1" timeOffset="126065.9">12577 11289 0,'17'-18'31,"1"54"-15,-18-19-1,0 36-15,0 0 16,0 106 0,0-89-1,0-17 1,0-18 15,0-17-15,0 0-1,0-54 126,0-16-125,17 34-1,-17-17-15,0-18 16,18 0 0,-18 35 15,0 1-31,0-19 15,0 1 17,0 17-32,0 1 15,0-1 17,35 18 124,-17 18-156,-18-1 15,18 72 1,-1-54-16,-17 18 31,18-36-31,-18 1 32,0 0 14,0-1 64,0-34-48,0-1-62,0 0 16,0-52 0,0 35-16,0 17 15,18-35 1,-1 0-1,1 18 48,-1 17 78,-17 53-95,0 1-46,0 34 0,18 1 16,-18 88 15,0-107-31,0-16 16,0-19 15</inkml:trace>
  <inkml:trace contextRef="#ctx0" brushRef="#br1" timeOffset="127281.85">13106 11589 0,'-36'0'47,"1"0"-47,35 17 15,-70 19 1,-19 69 15,54-69-31,17-1 16,18-17 15,0-1-31,0 1 16,0 0 15,0-1-31,18-17 141,17-35-141,-17-18 15,0 35 1,-1-17-16,1 0 16,0 17 15,-1-17-31,-17 17 31,18-17-15,-1 35 77,1 0-77,17 0 15,-17 0-31,0 53 16,17 0 0,-17-18 15</inkml:trace>
  <inkml:trace contextRef="#ctx0" brushRef="#br1" timeOffset="127776.77">13159 11571 0,'17'-18'16,"1"18"-1,0 0-15,-1 0 16,18 36-1,1-19 1,17 36 0,0-17 15,-53-19 31</inkml:trace>
  <inkml:trace contextRef="#ctx0" brushRef="#br1" timeOffset="128352.78">13423 11518 0,'-17'18'47,"17"17"-31,-18 0-16,0 1 15,-17 52 1,17-71-1,18 1-15,0 17 32,-17 1-17,17-19 1,-18 1 93</inkml:trace>
  <inkml:trace contextRef="#ctx0" brushRef="#br1" timeOffset="128945.14">13794 11606 0,'0'36'47,"17"17"-47,1-18 15,-18 35 1,18-17-16,-18-35 16,0 53-1,0-36 1,0-18-1,17 19 1</inkml:trace>
  <inkml:trace contextRef="#ctx0" brushRef="#br1" timeOffset="129743.24">13864 11571 0,'0'0'0,"18"0"47,-1 0 0,1 0-47,0 18 47,-1-18-47,-17 17 15,0 19 1,18 17 0,-18-18-1,0 0 1,-35 0-1,17 1 1,-17-1 15,35-17-31,-18-18 16,1 0-16,-1 17 31,0-17 32,18-35-63,0 0 15,18 17-15</inkml:trace>
  <inkml:trace contextRef="#ctx0" brushRef="#br1" timeOffset="130719.68">14146 11624 0,'18'0'47,"-18"18"-31,0 35-1,0-18 1,0-18 0,0 19 15,0-19 94,18-17-109,-1 0-16,1 0 15,35-17 1,-36-19-1,36 1 1,-53 18 0,0-1 15,0 0-15,0 1-1,0-1-15,0 0 47,0 1 47,-17 17-63,-1 0-31,0 0 31,1 0-15</inkml:trace>
  <inkml:trace contextRef="#ctx0" brushRef="#br1" timeOffset="131683.17">14623 11589 0,'17'0'31,"-17"17"-15,-17 1-1,-19 17 1,36 1-1,-17-19 1,17 1 0,-18-1-16,18 1 15,0 0 32,18-1-16,-1-17 32,19 0-63,-19-17 16,1 17-1,0-18 1,-1 0-1,1 18 1,-1-17 0,-17-1 15,0 1 63,0-1-47,-17 0-32,-1 18-15,1 0 16,-19-17-1,-17-1 1</inkml:trace>
  <inkml:trace contextRef="#ctx0" brushRef="#br1" timeOffset="132193.04">14817 11201 0,'17'17'31,"-17"1"-15,18 17-1,17 106 1,-35-35 0,18-71-1,-18 18-15,17 18 16,-17-36-1,0-17 1</inkml:trace>
  <inkml:trace contextRef="#ctx0" brushRef="#br1" timeOffset="132786.07">14870 11606 0,'0'0'0,"17"0"15,-17-17 1,18-1 0,-1 18-1,1-18 17</inkml:trace>
  <inkml:trace contextRef="#ctx0" brushRef="#br1" timeOffset="133330.1">14975 11518 0,'18'0'47,"0"0"-47,-18 35 16,17 54 0,1-36 15,-18-36-31,0 1 15,0-1 17</inkml:trace>
  <inkml:trace contextRef="#ctx0" brushRef="#br1" timeOffset="133786.73">15081 11377 0,'0'-18'15,"0"1"32</inkml:trace>
  <inkml:trace contextRef="#ctx0" brushRef="#br1" timeOffset="134956.09">15134 11483 0,'18'53'16,"-1"17"-1,-17-52 1,0 35-16,18-18 16,-18-17 15,0-36 47,18-17-62,17-18-16,-17 53 15,17-35 1,-17 17-1,17 18 79,0 0-78,-17 18 31,17-18 0,-17 0-32,-1 0-15,1-18 16,0-35-1,-1 36 1,-34 52 109,17 0-109,0 18-1,0 159 1,17-89 0,18-52-1,18 35 1,-35-71-1,0 0 1,-1-17 15,1-18-15,-53 17 62</inkml:trace>
  <inkml:trace contextRef="#ctx0" brushRef="#br1" timeOffset="138616.99">13123 5221 0,'0'18'125,"18"-18"-109,0 0-16,17 0 16,18 0-1,0 0 1,-18-18-16,18 18 31,-18 0-31,18 0 16,0 0 15,18 0-15,-1 0-16,18 0 31,-17 0-15,17 0-1,-70 0 1,52 0-1,18 0 1,1 0 0,-54 0-1,0 0 1,-17 0 0,35 0-1,-18 0 16,-17 0-31,-1 0 32,1 0-1</inkml:trace>
  <inkml:trace contextRef="#ctx0" brushRef="#br1" timeOffset="140449.45">10125 4216 0,'-18'0'47,"18"-18"16,0 0-63,35 1 15,36-36 1,-18 18-1,35-18 1,159-53 15,-229 106-15,87-35 0,-69 35-1,-19-18-15,19 18 16,52 0-1,35-18 1,54 18 0,-124 0-1,52 0 1,-34 0 0,52 0-1,-17 0 1,18 0-1,-36 0 17,35 0-17,-34 0 1,-1 0 0,-18 0-1,-17 0 1,71 0-1,-71 0 1,17 0 0,18 36-1,-52-19 1,52 1 0,0 35-1,0-36 1,-17 36 15,17 0-15,-35-35-16,0 17 31,-18-17-15,0 17 15,-17-17-16,0-18-15,17 35 16,0 0 15,-35-17-31,36 35 16,-19-36 0,1 36-1,17 0 1,-17-17 15,-18-19-31,17 18 0,-17 1 31,18-19-31,-18 19 32,18-1-32</inkml:trace>
  <inkml:trace contextRef="#ctx0" brushRef="#br1" timeOffset="141433.23">13441 4621 0,'-18'0'62,"18"18"-62,18 17 16,-1 1 0,1-1-16,0 0 31,-1-17-15,1-18 140,0 0-156,-1 0 15,1 0-15,17-36 16,18-34 15,-35 52-31,-1 1 16,1-1 15,0-17-15</inkml:trace>
  <inkml:trace contextRef="#ctx0" brushRef="#br1" timeOffset="144289.13">11571 3034 0,'0'-18'78,"0"1"-63,18-1 1,-1 18 62,1 0-62,0 18 15,-1-1-15,1-17-1,-18 18 1,0 0-1,0-1 1,0 1 0,0-1-1,0 1 1,-18 0 15,18-1-15,-17 1 46,34-18 235,1 0-281,0 0-1,-1 0 17,1 0-32</inkml:trace>
  <inkml:trace contextRef="#ctx0" brushRef="#br1" timeOffset="145107.91">11818 2981 0,'18'18'110,"-1"-1"-95,1-17-15,-18 18 16,35 0 0,1-1-16,-36 1 15,17-18 17,1 17-32,-1 1 31,1-18 16</inkml:trace>
  <inkml:trace contextRef="#ctx0" brushRef="#br1" timeOffset="145864.91">12030 2963 0,'0'-17'93,"-18"17"-93,0 0 16,1 70 0,-18-17-1,17-18 1,-17 18 0,17-35-1,18 0 16,0-1-15,-18 1-16</inkml:trace>
  <inkml:trace contextRef="#ctx0" brushRef="#br1" timeOffset="147432.66">12118 2946 0,'18'0'0,"-1"-18"47,-17 0-16,18 18-16,-1 0 1,1 0 31,0 0-16,17 0 0,-17 36 1,-18-19-1,0 1-31,0 53 31,0-36-15,0 0-1,-18 0 1,-17 18 0,17-35-1,0 0 1,1-18 15,34 0 188,1 0-219,17 0 31,-17 0-15,0 0-1,-1 0 1,1 0 0,0 0-1,-1 0 1,1 0 0</inkml:trace>
  <inkml:trace contextRef="#ctx0" brushRef="#br1" timeOffset="150409.23">11818 3510 0,'0'18'265,"-18"-1"-234,1 1 1,-1-18-17,18 18 1,-18-1 0,1 1-1,17 0 32,0-1 31,17 1 0,-17 0-46,18-18-1,0 0-16,-1 17 17,-17 1-17,18-1 17,-18 19 61,-18-19-46,1-17 31,-1 0-15</inkml:trace>
  <inkml:trace contextRef="#ctx0" brushRef="#br1" timeOffset="151104.72">11889 3687 0,'17'0'47,"19"-18"-47,-19 18 31,18 0-15,-17-18-1,0 18-15,-1 0 16,19-17-1</inkml:trace>
  <inkml:trace contextRef="#ctx0" brushRef="#br1" timeOffset="151856.94">11994 3704 0,'18'0'172,"35"0"-156,-35 0-1,-1 0 16,1 0-31,0 0 47,-1 0-15</inkml:trace>
  <inkml:trace contextRef="#ctx0" brushRef="#br1" timeOffset="153167.82">12224 3545 0,'0'-17'0,"17"17"16,1 0 31,0 0 0,-1 0-16,1 0 47,0 0-47,-1 0-15,-17 17 15,0 1-15,0 0 0,0-1-1,0 19 1,0-19-1,0 19 1,-35 16 0,17-34-1,18 0 79,36-18 94,16 0-157,-16 0-16,-19 0-15,-17-18 16,18 18 0,0 0-1,-1-18 63</inkml:trace>
  <inkml:trace contextRef="#ctx0" brushRef="#br1" timeOffset="155777.29">16669 11077 0,'17'0'78,"36"-17"-62,18-1-16,-1 0 15,36 1-15,-18-1 16,212-35-1,265-17 1,-389 70 0,36 0-1,-106 0 1,-89 0 0,1 0-1,0 0 48,-18-53-1</inkml:trace>
  <inkml:trace contextRef="#ctx0" brushRef="#br1" timeOffset="158208.64">16087 3528 0,'0'-18'94,"17"0"-78,1 18-1,-18-17-15,18 17 16,-1 0 0,1 0-1,-1 0 1,1 0-1,0-18-15,17 18 16,0-17 0,1 17-1,-1 0 1,0 0-16,-17 0 16,35 0-1,0 0 1,-18 0-1,0 0 1,18 0 0,35 0-1,-17 17 17,-54-17-17,19 0 1,-1 0-1,36 18 1,-18-18 0,-1 17-1,-34-17 1,35 18 0,-35-18 15,-1 0-16,1 0 17</inkml:trace>
  <inkml:trace contextRef="#ctx0" brushRef="#br1" timeOffset="160640.57">14799 2205 0,'-18'35'78,"18"18"-62,0-35-16,0 35 15,0 17 1,-17 18-1,-1-35 1,18-17 15,0-19-15</inkml:trace>
  <inkml:trace contextRef="#ctx0" brushRef="#br1" timeOffset="161809.01">15064 2152 0,'0'35'62,"0"0"-46,-36 71 0,19-35-1,17-53-15,0-1 16,0 18-1,0 1 1,0-19 0,0 1-1,0 0 1,0-1 0,17-17 15,1 0 31,0 0-46,-1 0 0,1-17-1,0 17 1,-1-18-16,-17 0 31,0-17-15,0 17-1,0 1 17,0-1 77,-17 18 0,-1 0-93,0 18-16,1-18 16,-19 35-1,19 0 1,-1-17 15</inkml:trace>
  <inkml:trace contextRef="#ctx0" brushRef="#br1" timeOffset="165441.65">14728 1676 0,'18'0'78,"-18"35"-47,-18-17-31,1-18 16,-1 35-1,1 0 17,-1-17-32,18 17 46,0-17-30,0-1-16,0 19 31,0-1-15,18-35 62,-1 0-62,1 18-1,-1-18 17,1 0-32,0 0 15,-1 0 1,1 0-1</inkml:trace>
  <inkml:trace contextRef="#ctx0" brushRef="#br1" timeOffset="166560.44">14975 1852 0,'0'18'94,"0"-1"-63,0 1-31,0 0 32,0-1-17,0 1-15,18 0 63,0-1-32,-1-17 78,-17-17-93,18-1 15,-18 0-15,18 1-1,-18-1 32,0 0-31,0 1 15,0-1-15,-18 0-1,0 18 157</inkml:trace>
  <inkml:trace contextRef="#ctx0" brushRef="#br1" timeOffset="167641.67">15081 1834 0,'0'0'0,"18"0"15,17 0 1,-17 18-1,-18 0 1,0-1 0,17 19-1,1-19 17,-18 1-1,0 0 0,0-36 94,18 0-125,-1-17 16,-17 17-1,0 1 63,18-1 1,-18 36-64,0-1 1,18 1-16,-1 17 15,19 1 1,-36-19 0,17 1-1,-17-1 126</inkml:trace>
  <inkml:trace contextRef="#ctx0" brushRef="#br1" timeOffset="168185.01">15328 1499 0,'0'36'63,"18"-1"-63,-1 0 15,1 36-15,0-18 16,-1 35 0,-17-35 15,0-36-16,18 1 1</inkml:trace>
  <inkml:trace contextRef="#ctx0" brushRef="#br1" timeOffset="168786.45">15293 1764 0,'-18'-18'62,"54"18"-30,16 0-17,-34 0-15,53-17 32,-54 17-32,19-18 15,-19 18 1,1 0-1</inkml:trace>
  <inkml:trace contextRef="#ctx0" brushRef="#br1" timeOffset="170883.4">13582 2046 0,'-18'0'47,"18"18"-32,0-1-15,0 1 16,0 17-1,0-17 1,18 0 0,0-18-1,-1 52 17,18-16-17,1-1 1,-19-35-1,1 18 1,0-1 0,-1-17-1,-17 18 1,0 0 15,0-1-15,0 1 15,0 0-15,-17-18 46,-1 0 16,0 0-62</inkml:trace>
  <inkml:trace contextRef="#ctx0" brushRef="#br1" timeOffset="171545.59">13635 2046 0,'35'0'125,"18"0"-109,-18 0 0,-17 0-1,0 18 1,17-1 15,-17 1 16</inkml:trace>
  <inkml:trace contextRef="#ctx0" brushRef="#br1" timeOffset="172048.47">13847 2099 0,'35'53'31,"0"-18"-15,18 36-1,35 35 1,-53-71 0,-17-17-16,0-18 15,-18 52 1,17-52-1</inkml:trace>
  <inkml:trace contextRef="#ctx0" brushRef="#br1" timeOffset="172587.84">14146 2134 0,'-53'0'16,"36"36"0,-36 16-1,18 1 1,17 18 0,-17-18-1,35-18 1,-36 0-1,36-17 1,0 0 0</inkml:trace>
  <inkml:trace contextRef="#ctx0" brushRef="#br1" timeOffset="173361.59">14182 2205 0,'0'-18'47,"17"18"-16,1 0-15,0 18 0,17 17-16,-18-17 15,19 17 17,-19-17-17,1 35-15,0-53 31,-1 17 1,-17 1 30,0 0-31,0 17-15,-17-35 31,-1 0 47,0 0-79</inkml:trace>
  <inkml:trace contextRef="#ctx0" brushRef="#br1" timeOffset="173834.01">14252 2187 0,'18'0'0,"-18"-17"16,17-1-1,1 0 1,17 18 0,1 0-1,-1-17 17,-17 17-32,17-18 31,-17 18-16,-1 0 1,36 0 0</inkml:trace>
  <inkml:trace contextRef="#ctx0" brushRef="#br1" timeOffset="175879.76">19403 10848 0,'17'0'32,"54"0"-32,-18 0 15,70 0 1,1 0-16,52 0 31,106 0-15,-140 0-1,16 0 1,1 0 0,-35 0-1,52 0 1,-158 0-1,17 0 1,-18 0 15,1 0-31,0 0 47,-1 0-31</inkml:trace>
  <inkml:trace contextRef="#ctx0" brushRef="#br1" timeOffset="178168.88">20038 4004 0,'17'0'218,"1"0"-218,0 0 16,17 0 0,0-18-16,-17 18 15,52 0 1,-17 0 15,0 0-15,-17 0-16,-19 0 31,18 0-15,1 0-1,-1 0 1,0 0 0,-17 0-1,17 0 1,-17 0-1,-1 0 17,19 0-32,-19 0 15,1 0 17,0 0-32</inkml:trace>
  <inkml:trace contextRef="#ctx0" brushRef="#br1" timeOffset="180223.08">17604 2981 0,'17'-18'31,"1"1"0,0-1 0,-18 0-15,17 18 0,1-17-1,-1-1 1,1 18 46,0 0-30,-1 0-1,-17 18-15,0 52-1,0-34 1,0-1-16,-17-17 31,-19-1 0,36 1-31,-17-18 16,-1 17 0,36-17 187,-18-17-188,17 17 1,1 0-16,17 0 16,1 0-1,-19 0 16,1 0-31,0-18 47</inkml:trace>
  <inkml:trace contextRef="#ctx0" brushRef="#br1" timeOffset="180804.73">17762 2875 0,'0'-18'62,"18"18"-46,0 0-16,35 18 31,-36-18-15,1 18-16,17 17 15,-17-17 1,-1 17 0,1-35-1,0 35 1,-1-35-1,1 18 1,-18 0 0,0-1-1</inkml:trace>
  <inkml:trace contextRef="#ctx0" brushRef="#br1" timeOffset="181392.5">17939 2787 0,'-18'0'31,"0"0"-15,-17 53 0,35-18-1,-35 18-15,35-18 16,0-17-1,-18 17 1,18-17 31,0 0-16,0-1 0,0 1 1</inkml:trace>
  <inkml:trace contextRef="#ctx0" brushRef="#br1" timeOffset="182401.05">18080 2769 0,'17'0'31,"1"0"16,0 0-31,17 0 15,-17 0-15,17 0-1,0 71 1,-17-18 0,-18-18-1,0 18 1,0-18-1,0-17 1,-18-18 0,18 18-1,-17-1 17,34-17 155,54 0-171,-36 0-1,0 0 1,1 0 0,-19 0-1,1 0 16</inkml:trace>
  <inkml:trace contextRef="#ctx0" brushRef="#br1" timeOffset="183472.83">18133 3316 0,'-18'0'141,"18"18"-79,0-1-46,0 1 15,0 0-15,18-1-1,-1-17 1,1 18 15,-18 0 1,35-18-32,-35 17 46,0 1-30,0-1-16,0 19 16,0-19 15,0 1-15,0 17-1,-35-35 16,17 0-15,1 0 0,-1 0-1</inkml:trace>
  <inkml:trace contextRef="#ctx0" brushRef="#br1" timeOffset="184136.93">18256 3510 0,'18'0'47,"35"-18"-47,-36 1 15,1-1 1,70 1-1,-70 17 1,0 0 0,-1 0 15,1 0 16</inkml:trace>
  <inkml:trace contextRef="#ctx0" brushRef="#br1" timeOffset="184788.31">18362 3616 0,'18'0'94,"-1"0"-94,19 0 15,17-18 1,-36 1-16,1 17 16,-1-18-1,36 0 1,-35 18 0,17-17-1</inkml:trace>
  <inkml:trace contextRef="#ctx0" brushRef="#br1" timeOffset="185817.41">18644 3263 0,'0'-17'31,"0"-1"1,18 18-17,0-18 1,-1 18 0,1 0-1,17 0 1,-17 0 78,-1 18-94,-17 35 15,0 0 1,0 0 15,0-18-15,0-17-1,0-1 1,0 1 125,18-18-79,0 0-46,35-18-16,-18 1 15,18 17 1,-36 0-16,54-18 16,-53 18 15,-1 0 0</inkml:trace>
  <inkml:trace contextRef="#ctx0" brushRef="#br1" timeOffset="195664.45">22948 9560 0,'0'18'15,"18"123"1,17 53-1,36 18 1,-1 52 15,-52-193-15,-1 70 0,19 88-1,-19-52 1,1-107-1,-18-17-15,0 106 16,0 0 0,-18 140 15,-17-122-15,0 52-1,17-52 16,18-142-15</inkml:trace>
  <inkml:trace contextRef="#ctx0" brushRef="#br1" timeOffset="196435.82">23177 12435 0,'0'0'0,"0"36"16,0 105 0,0-71-16,0 71 15,0-70 1,0 70 0,0-106 15,0 1-16,36-36 79,-19 0-78,36 0-16,0-53 15,-17 53 1,-1-18-16,0 0 16,18 1 15,-18-1-31,-17 18 16,0 0 15,-1 0-16</inkml:trace>
  <inkml:trace contextRef="#ctx0" brushRef="#br1" timeOffset="197148.13">23530 12859 0,'0'53'31,"0"-18"-31,18-17 16,0 52 0,-18-17-1,0-35 1,0 35-1,0-36 1,0 19 0,0-19 15,17 18-15,-17-17 30</inkml:trace>
  <inkml:trace contextRef="#ctx0" brushRef="#br1" timeOffset="198240.86">23795 12806 0,'0'17'47,"0"19"-32,0-1-15,0 53 16,0-17 15,0-36-31,0-17 16,0 17 15,0-17-31,17-1 16,1 1-1,0-18 1,-1 0 15,1 0 0,17 0-15,54-71 15,-37 36-31,37-36 16,-54 19 15,0 34-31,-35-17 16,18-1-1,-18 19 17,0-1-17,0 0 16,0 1 1,-53-1-1,-18 1-15,1 17-16,-1 0 15,1 0-15,-54-18 31,54 18-31,-1 0 16,53 18 15,-17 17-15,0-18 0,0 19-1</inkml:trace>
  <inkml:trace contextRef="#ctx0" brushRef="#br1" timeOffset="199139.32">24395 12559 0,'0'0'0,"0"35"15,0 0 1,0 1-16,0 34 15,0-17 17,0-18-32,0-17 31,0 17-15,17-35 15,1 18 31,-1-18-30,19-18-1,-1 18-16,-17-17-15,-1-1 16,1 0 0,17-17-1,-35 18 1,36-36 0,-36 35-1,17-17 1,-17-36-1,0 54 1,0-19 0,0 1-1,-17 17 1,-1 18 0,-53-53 15,54 36-31,-54 17 0,-35-18 15,-35 0 17,124 18-17,-19 0 1,1 0 0</inkml:trace>
  <inkml:trace contextRef="#ctx0" brushRef="#br1" timeOffset="203384.44">21202 5115 0,'0'0'0,"18"0"15,-18-17-15,0-54 32,0 53-17,0-52 1,0 17 0,-18 18-1,0-36 1,1 36-1,-19 0-15,19-1 16,-1 1 0,-17 0 15,0 17-31,17 0 16,-17-34 15,-1 52-31,1-18 31,-71-17-15,71 35-16,-36-18 15,-34-17 1,16 35 0,1 0-1,0 0 1,17 0-1,36 0 1,0 17 0,-18 36 15,35-53-31,18 36 16,-35-1-1,17 0 1,18 36-1,0 17 1,0-18 0,0 72 15,0-90-15,53 37-1,-17-36 1,17-1-1,-18 1 1,0-53 0,18 36-1,-18-19 1,1-17 0,16 18 15,-34-18-31,35 18 15,-18-18 17,18 0-17,18-18 1,-36 0 0,18-17-1,18-36 1,-54 54-1,18-1 1,-17-35 0,17 18-1,1-18 1,-36 18 0,0 17 15,0-17-31,17 0 15,-17 17 17,0-17-17,0-1 1,0 1 0,0 0-1,0 17 1,0-17-1,0 17 17,-35 1-17,17-1 17,18 0-1</inkml:trace>
  <inkml:trace contextRef="#ctx0" brushRef="#br1" timeOffset="205023.82">23707 9243 0,'0'-18'16,"35"36"-1,-17-1 1,17 54-16,18 52 15,17 1 17,-34-71-32,-1 0 15,53 70 1,36 89 0,-89-142-1,18 36 1,17 0-1,-52-71 1,17 54 0,18 16-1,18 1 1,-1 35 0,18 0-1,-35 1 1,18 34-1,-18-53 17,17 71-17,36 18 1,-71-71 0,18 18-1,-17 35 1,17-18-1,0 18 1,35 36 15,-53-107-31,-17 1 16,52 17 0,-52-88-1,17 70 1,0 36 15,-17-71-15,17 18-1,-17-53 1,0-18 0,-18 0-1,17 1 1,-17-1-1,18-17 64</inkml:trace>
  <inkml:trace contextRef="#ctx0" brushRef="#br1" timeOffset="206561.57">25700 14570 0,'-18'17'31,"1"89"-16,17-35 1,-18-18 0,0 35 15,18-71-15,0 1-1,0 0 1,0-1-1,0 1 64,18-18-48,0 0-31,34 0 15,-16 0-15,52 0 16,18-35 15,-53 17-15,-18 0 0,-17 18-1,-1 0 1,1 0-1,0 0 1,-1-17 62,-17-1-47</inkml:trace>
  <inkml:trace contextRef="#ctx0" brushRef="#br1" timeOffset="207344.48">26053 14676 0,'-18'17'31,"0"18"-31,1 18 15,17-35-15,-18 0 0,18 17 16,0 35 15,0-34-15,0-1 0,0 71-1,0-88 1,0 17-1,0 0 1,0-17 15,0-1 79</inkml:trace>
  <inkml:trace contextRef="#ctx0" brushRef="#br1" timeOffset="208616.2">26458 14834 0,'0'0'0,"-17"0"16,-1 71 0,0-36-1,1 18 1,17 0 15,0-35-31,0 17 47,17-35-31,1 18 15,0-1-15,-1-17 15,1 0 0,0 0-31,-1 0 16,1 0-1,0 0 1,-1-17 0,1-1 15,17 0-31,-17 1 15,17-19 17,-17 36-17,-18-17 1,0-1 0,0 0-1,17-35 1,-17 36-1,0-18 1,0-1 0,0 1 46,0 17-46,-17 18-1,-1 0 32,0 0-31,1 0 0,-1 0-1,0 0 1,-17 0-1,-18 53 1,36-35 15,-1 0-31,0-18 16,18 17 0</inkml:trace>
  <inkml:trace contextRef="#ctx0" brushRef="#br1" timeOffset="209729.89">27005 14728 0,'18'0'15,"-18"36"-15,0-19 16,0 1-16,0 17 31,0-17-31,0 0 16,0 34 15,0-16 0,17-19-15,1 19 15,0-36 0,-18 17 1,17-17 46,1 0-63,0 0 1,-1 0-16,1-17 16,-18-1 15,0 0 16,0 1-32,0-1 1,0 0-16,0-17 16,0 0-1,0 17 1,0-17 15,0 17 0,0 1-31,-18 17 32,1-36-17,-1 19 1,0 17 0</inkml:trace>
  <inkml:trace contextRef="#ctx0" brushRef="#br1" timeOffset="210288.61">27199 14693 0,'0'0'0,"35"18"16,54 52 15,-54-34-31,0-19 0,71 54 15,-53-36 17,-18 0-17,-17-17-15,-1-18 32,19 18-17,-19-1 1</inkml:trace>
  <inkml:trace contextRef="#ctx0" brushRef="#br1" timeOffset="210904.91">27675 14658 0,'-17'0'15,"-1"0"-15,-17 106 32,17-53-17,1 0 1,-1-1-1,18-16 1,0-19 15,0 1-31,0 0 0,0 17 47,-18-17-47,18-1 16,0 1 46</inkml:trace>
  <inkml:trace contextRef="#ctx0" brushRef="#br1" timeOffset="211464.45">27869 14658 0,'18'18'31,"17"123"-15,-35-71-1,18 1-15,0 52 32,-18-105-32,0 0 15,0-1 1,0 1 31,17-1 0</inkml:trace>
  <inkml:trace contextRef="#ctx0" brushRef="#br1" timeOffset="212529.56">28169 14746 0,'0'0'15,"18"-18"-15,17 18 31,-17-17-31,-1 17 16,19 0 15,-19 0-31,1 0 32,0 17-17,17 1 1,-17 0-1,-18 52 1,0 1 0,0-36-1,0 18 1,0-35 0,0 17-1,-18-17 16,0-1-31,1 1 32,-1 0-1,18-1 156,18-17-187,17 0 16,0 0 0,-17 0-16,0 0 15,-1 0 17,1-17-1,-1 17 0,1 0 0</inkml:trace>
  <inkml:trace contextRef="#ctx0" brushRef="#br1" timeOffset="213904.66">28698 14834 0,'0'18'47,"0"0"-47,0 17 16,0 18-1,0-18 1,0 18 0,0-18-1,18 1 17,-18-19-32,18 1 31,-1-1 16,-17 1 0,18-18-32,0 0 1,-1 0-1,1 0 48,0 0-47,-1 0 15,1-18-31,-1 1 15,-17-18 1,18-1 15,0-17-15,-1 18 0,-17 17-1,0 1 1,0-1 46,0 0-62,0 1 16,0-18 15,-17 17-15,17-17 15,-18 35-31,0-36 16,1 19 15,-1-1 0,1 0-15,-19 18-1,19 0 17,-1 0-32,0-17 15,1 17 17,-1 0 30,0 0-62,1 0 16</inkml:trace>
  <inkml:trace contextRef="#ctx0" brushRef="#br1" timeOffset="214496.85">29087 14993 0,'70'0'31,"-17"18"-31,18-18 16,70 0 15,-88 0-31,-1 0 16,19 0 15,-36 0-15</inkml:trace>
  <inkml:trace contextRef="#ctx0" brushRef="#br1" timeOffset="-214376.01">29333 14817 0,'0'35'16,"0"53"-16,0-35 15,0 71 1,0-19-1,0-16 1,0-19 0,18-52-1</inkml:trace>
  <inkml:trace contextRef="#ctx0" brushRef="#br1" timeOffset="-212950.47">29898 14834 0,'0'18'203,"18"17"-187,-1-35-1,-17 18-15,0-1 16,18 1 0,-18 0 202,0 17-186,0 0-32,0 71 15,0-18 1,17 71 15,1-106-31,-18 0 16,18-18 15,-18-17 47,-18-18-31,18-18-31,0-17-16,0-53 15,0 35 1</inkml:trace>
  <inkml:trace contextRef="#ctx0" brushRef="#br1" timeOffset="-211815.04">30127 14940 0,'18'0'0,"-1"0"16,19 0 62,-19 0-63,1 35 1,-18-17-16,0 17 16,18 18-1,-18 71 1,0-89 0,0 0-1,0 1 16,-18-1-15,0-18 15,18 1-15,36-18 203,17 0-204,-36 0 32,1 0-16,0 0-15,-1 0 31,1 0-16,-1 0 94</inkml:trace>
  <inkml:trace contextRef="#ctx0" brushRef="#br1" timeOffset="-210199.82">30515 15011 0,'0'17'47,"0"1"-31,0 17-16,0 1 15,0 16 17,0-16-32,18-19 15,0 19 1,-18-19 0,17 1-1,-17 0 1,18-1 15,-1 1-15,1-18-1,0 0 48,-1 0-48,1 0 1,0 0 0,-1 0-1,1 0 17,17-18-17,0 1 16,-17 17-15,-18-18 47,18 0-32,-18-17 0,0 17-15,0 1 15,0-1-15,0 0 15,0 1-16,0-1-15,0 1 16,-18-1 0,0 0 31,18 1-32,0-1 1,-17 0 15,-1 1-15,1-1 31,-1 0-1,0 1-30,1 17 15,-19 0-15,19 0 0,-19-18-1,19 18 1,-1 0-1,1 0 64,-1 0-79</inkml:trace>
  <inkml:trace contextRef="#ctx0" brushRef="#br1" timeOffset="-207960.73">25682 9049 0,'0'-18'109,"35"36"-77,-35-1-32,18 1 0,17 17 15,18 53 1,18-17 0,-18 17-1,-18 0 16,0-35-31,36 53 16,-36-53 0,18 18 15,0-18-15,-18-18-16,1 53 15,-19-70 1,36 70-1,-18-35 1,1 0 0,-1-18-1,18 53 17,-18-53-32,36 36 15,-36-18 1,-17-35-1,52 52 17,-35-17-32,1-18 31,17 1-15,-36 17-1,19-18 1,-19-35-1,18 53 1,1 0 0,-19-36-1,1 36 1,17-18 0,-35-17-1,36 35 1,-19 18 15,19-54-15,-19 36-1,18-18 1,-35-17 0,18 0 15</inkml:trace>
  <inkml:trace contextRef="#ctx0" brushRef="#br1" timeOffset="-205871.58">27076 11659 0,'0'18'62,"0"35"-62,17-18 16,-17 89-1,18-89 1,-18 71 0,18-36-1</inkml:trace>
  <inkml:trace contextRef="#ctx0" brushRef="#br1" timeOffset="-204735.26">27199 11730 0,'35'-35'15,"-17"17"1,-18 0 0,18 1-1,-1-1 17,19 0-17,-19 18 16,1 0-15,0 0 0,-1 0-1,1 0 1,-18 18-16,0 0 31,0 17-31,0-17 16,0 17-1,0 18 1,-18-18 0,1-17-1,-19 17 1,36-17-16,-17-18 16,-1 35-1,0-17 1,36-18 187,0 0-187,-1 0-16,1 0 15,0 0 1,-1 0-1,1 0 17,-1 0-17,1 0 32,0 0-16</inkml:trace>
  <inkml:trace contextRef="#ctx0" brushRef="#br1" timeOffset="-203735.45">27534 11606 0,'18'0'16,"0"36"-1,-18 34 16,0-35-31,0 36 16,17 0 0,-17-18 15,18-18-15,-1-18-1,1 1 16,-18 0 16,18-18 0,17 0-47,-17 0 16,-1-18-1,1 0 17,0 18-32,-1 0 0,-17-17 47,18-1-32,-18 1 1,0-1-1,0 0-15,0 1 32,0-36-17,0 35 1,0 0 0,-35-17 15,17 17-16,0 1 1,1 17 0,17-18-1,-53-17 17,35 35-17,0 0 16,1 0 32,-1 0-47</inkml:trace>
  <inkml:trace contextRef="#ctx0" brushRef="#br1" timeOffset="-203180.64">27922 11642 0,'0'0'0,"18"0"0,17 17 16,-17 1-16,17 17 16,0 18-1,-17 0 1,17 0 15,-17-18-15,0 1-1,-1-19 1,-17 1 15,0-1 47</inkml:trace>
  <inkml:trace contextRef="#ctx0" brushRef="#br1" timeOffset="-202567.01">28187 11659 0,'0'18'62,"-18"17"-46,1 0-16,-1-17 16,0 53-1,1-18 1,-1-18 0,0 18-1,1-18 1,17-17 15,0-1-31,-18 1 16</inkml:trace>
  <inkml:trace contextRef="#ctx0" brushRef="#br1" timeOffset="-201093.45">28610 11730 0,'0'-53'16,"-17"18"15,-1 17-15,0 0-1,1 18 63,-1 0-62,0 0 0,-17 0-1,-18 0 1,36 18 0,17 0 15,-18-18-31,18 17 0,0 19 15,0-19 17,0 1-17,0-1 17,0 1-32,0 0 31,35 17-16,-35-17 1,53 17 0,0 18-1,-18-35 17,-17-1-1,-18 1-16,0-1 17,0 1-17,0 0 1,0-1 0,0 1-1,-18 0 1,1-18-1,-1 0 1,0 0 0,1 0-1,-1 0 1,1 0 15,-1 0 0,0-18-15,18 0-16,-17 18 16,17-17 15,0-1-31,0 0 31,0 1 0,0-1-15,17-35 0,36 36-1,18-19 1,-18 36 0,-36-17-16,1-1 15,0 0 1,34 1 15,-34-1-31</inkml:trace>
  <inkml:trace contextRef="#ctx0" brushRef="#br1" timeOffset="-200327.42">28857 11536 0,'0'-18'15,"-17"36"-15,-19 105 16,36-52 0,-35 52 15,17-87-31,1 17 15,-1-18 1,18 53 0,0-70-1,0-1 17,0 1-17,18-36 126,17 1-126,88-1 1,-52 18 0,-18-18-1,-35 18 1,-1 0 0,1 0 46</inkml:trace>
  <inkml:trace contextRef="#ctx0" brushRef="#br1" timeOffset="-199750.99">28769 11800 0,'18'0'62,"-18"18"-30,0 17-32,0 18 15,0 0 1,0 18 0,0-36-16,0-17 15,0-1 1,17 1 15,1 0 0,-18-1 1,0 1 14,0-1-30,0 1 15</inkml:trace>
  <inkml:trace contextRef="#ctx0" brushRef="#br1" timeOffset="-199064.74">29545 11695 0,'0'17'32,"0"54"-32,0-36 15,0 71 1,0-18 0,0 36-1,0-72 1,0 1-1,0-35-15,0 0 94,-35-18-63</inkml:trace>
  <inkml:trace contextRef="#ctx0" brushRef="#br1" timeOffset="-198559.1">29192 12065 0,'0'-18'31,"18"18"-31,17-17 16,18-1-16,-18 18 16,18 0-1,159-35 1,-124 17 0,-17 18-1,-36 0 1,0-17-1,-17 17 17</inkml:trace>
  <inkml:trace contextRef="#ctx0" brushRef="#br1" timeOffset="-197262.66">30180 11889 0,'0'0'15,"0"-18"-15,0-17 16,0 17 0,0-17-1,-18 17 1,18 0-1,-17 18 1,-1-17 15,1 17-15,-1 0 0,-17 0 15,17 0-16,-35 17 1,35 1 0,18 0-1,0-1 1,0 1 0,0 0-1,0 17 1,18 0-1,35 36 1,0-36 15,-35-35-31,17 18 16,-18-1 46,-17 1-30,0 0-17,-17 17 17,17-17-32,-35-1 15,17-17 32,0 0-31,-17 0-1,17 0 1,1 0-16,-19 0 31,36-17-15,-17-1-1,17 0 17,0 1-17,17-1 17,-17 0-17,18 18-15,17-35 31,1 17-31,17 1 0,17 17 16,36 0 31,-88 0-31,-1 0 77</inkml:trace>
  <inkml:trace contextRef="#ctx0" brushRef="#br1" timeOffset="-196535.48">30498 11747 0,'0'18'32,"0"35"-17,0-18 1,-18 124 0,0-53 15,18-71-31,0-17 15,0-1 1,0 1 93,36-18-93,-19 0 0,1 0-16,17 0 15,-17 0 1,-1 0-16,19-18 16,-1 1-1,-17 17 16,-1 0 1</inkml:trace>
  <inkml:trace contextRef="#ctx0" brushRef="#br1" timeOffset="-196084.28">30692 12065 0,'0'35'63,"0"18"-63,0-35 15,17 70 1,-17-17 0,0-36-1,0 0 1,0 0 15,0-17-31,-35-18 78</inkml:trace>
  <inkml:trace contextRef="#ctx0" brushRef="#br1" timeOffset="-194462.25">27287 8661 0,'36'17'62,"-19"36"-46,36 0-16,18 18 16,-18-1-16,35 18 15,-71-52 1,72 34-1,-54-52 1,36 0 0,87 17-1,-52-35 17,-18 0-17,-17 0 1,-18 0-1,0 0 1,35 17 0,-70-17-1,87 18 1,36 0 0,-105-18-1,-1 0 1,18 0-1,17 0 1,107-18 15,-107 0-31,36 1 16,0-18 15,-71 17-15,1 0-1,-19 18 48</inkml:trace>
  <inkml:trace contextRef="#ctx0" brushRef="#br1" timeOffset="-193126.83">24712 5274 0,'35'0'31,"1"0"-15,-1 0-1,35-18 1,-34 18 0,-19 0-1,36-17 17,-53-1-32,18 18 15,0 0 1,34-18-1,-34 1 1,0 17 0,-1 0 15,1 0-15</inkml:trace>
  <inkml:trace contextRef="#ctx0" brushRef="#br1" timeOffset="-191856">24888 5345 0,'36'0'157,"17"-18"-142,0 18-15,35-35 16,71-1 15,-89 36-15,-70-17-1,18 17 1</inkml:trace>
  <inkml:trace contextRef="#ctx0" brushRef="#br1" timeOffset="-186286.92">29810 9137 0,'17'0'31,"1"-18"0,-18 1 1,0-1 15,0 0-32,0 1 1,0-1-1,0 0 32,0 1-15,0-1 14,0 1-46,0-1 16,0 0 0,0-17-1,-18 17 1,18 1 46,-17 17-15,-1 0-15,0 0-1,1 0 0,-1 0-31,1 17 16,-1-17-1,18 18 1,0 0-16,0 17 16,0 0 15,-18 36-16,18-36 1,0 0 0,0 1-1,0 16 1,18-16 0,0-36-1,-1 17 1,1 1-1,-1 0 17,1-18-17,0 17 32,-18 1 16,0 0-48,0-1-15,-18 1 16,0-18 15,1 0-15,-1 0-1,1 0-15,-1 18 16,0-18 93,36-36-46,-18 19-47,18-19-1,17 1-15,0 0 16,-35 17-1,35 0 1,-17-17 0,0 35-1,-1-17 1,-17-19 15,0 19 16,0-1-31</inkml:trace>
  <inkml:trace contextRef="#ctx0" brushRef="#br1" timeOffset="-185551.89">29880 8731 0,'0'36'15,"0"-1"1,0 18 0,0 53-1,0-1 1,0-87-16,0 35 16,0 0-1,0 17 16,0-52-31,0 0 16,18-18 0,0 17-1,-1 1 32,1-18 0,-1 0-31,1 0-1,17 0 1,-17 0 0,0-18-16,17 1 15,-17 17 32</inkml:trace>
  <inkml:trace contextRef="#ctx0" brushRef="#br1" timeOffset="-185006.13">30021 9066 0,'0'36'32,"0"17"-32,0 17 15,0 54 1,18-36-1,-18-35 1,0-36-16,0 1 16,0 17 15,18-17 16</inkml:trace>
  <inkml:trace contextRef="#ctx0" brushRef="#br1" timeOffset="-184517.2">30215 8908 0,'36'-18'31,"17"36"-31,-36 17 16,1-17-16,35 87 15,0-16 1,-36-72-1,1 36 1,17-18 0,-17-17 46</inkml:trace>
  <inkml:trace contextRef="#ctx0" brushRef="#br1" timeOffset="-183954.43">30445 8961 0,'-36'0'31,"36"17"-15,-17 36-1,-18 53 1,-18 88 15,53-176-31,0 17 16,0-17-16,-18 17 31,18-18 0</inkml:trace>
  <inkml:trace contextRef="#ctx0" brushRef="#br1" timeOffset="-183567.5">30568 9084 0,'18'0'31,"-1"53"-15,-17 0-16,0 53 15,0-53 17,0-36-17</inkml:trace>
  <inkml:trace contextRef="#ctx0" brushRef="#br1" timeOffset="-182518.87">30745 9066 0,'0'71'15,"0"-53"1,0 34 0,0 19-1,0-36 1,0 1-1,0-19 1,17 1 15,1-18 94,-1 0-78,1-18-47,0 1 16,-1-1 15,-17 0-15,18 1-1,0-1 1,-18-17 0,0 17 15,0 0-16,0 1 17,0-1-17,-36 1 1,36-1 0,-17 18 15,-19-18-31,19 18 47,-1 0 0,1 0-16,-1 0-31</inkml:trace>
  <inkml:trace contextRef="#ctx0" brushRef="#br1" timeOffset="-181960.08">31080 9172 0,'0'0'0,"17"0"78,1 0-62,0 0-1,17 0-15,18 18 32,-18-18-32,-17 0 15,-1 0 79,1 0-94</inkml:trace>
  <inkml:trace contextRef="#ctx0" brushRef="#br1" timeOffset="-181052.93">31238 9102 0,'0'35'78,"0"-17"-78,0 17 16,0-18-1,0 19 1,0-19 0,0 1-1,0 0 1,0-1-1,0 1 1,0 0 0,0-1-1,0 1 1</inkml:trace>
  <inkml:trace contextRef="#ctx0" brushRef="#br1" timeOffset="-180232.17">31627 9102 0,'0'17'46,"0"1"-30,0 52 0,0-52-1,0 17 1,0-17-16,0 17 16,0-17-1,0 0 1,0-1 15,0 1-15,0 0 15,0-1-31,0 1 31,0-1-15</inkml:trace>
  <inkml:trace contextRef="#ctx0" brushRef="#br1" timeOffset="-178254.8">31856 9260 0,'0'18'78,"0"0"-62,0 17-1,0 18 1,0-18-1,0 0 1,0-17 15,0 0 1,0-1-17,0-34 220,17-1-235,1 18 31,0-18 0,-1 18-15,1-17-16,0-1 15,-1 18 32,1-17 16,0-1-48,-1 0 32,-17 1 0,0-1 16,0 0-1,0 1-46,0-1 31,0 0 15,-17 18 16,-1-17-47,0 17 126,1 0-142,-1 0 1,0 0 31,1 0 0</inkml:trace>
  <inkml:trace contextRef="#ctx0" brushRef="#br1" timeOffset="-168016.09">7161 10989 0,'-17'0'0,"-1"18"0,0 17 32,-17 18-17,35-36 1,-17 1 0,17 0 15,0-1-16,0 19 1,-18-19 0,18 1-16,0 17 15,0-17 17,0 0-32,18-1 31,-1 1-31,1-1 31,-1 1 0,1-18-15,0 0 15,-1 0-15,1 0 15,0 0 16,-1-18-31,1-17 15,-18 18 16,0-1-32,0 0 48,0 1 15,-18-1-47,1 18 0,-1 0-15,-17 0 0,17 0-16,0 0 15,1 0 1,-1 0-16,-35 0 16,18 0-1,-18 0 1,35 18-1,-34-1 1</inkml:trace>
  <inkml:trace contextRef="#ctx0" brushRef="#br1" timeOffset="-167127.49">7391 11095 0,'0'35'31,"0"0"-15,17-17-1,1 0 1,17 17 15,-35-17-31,0-1 16,36 1 15,-19 0-15,-17-1 15,0 1-15,18-1-1</inkml:trace>
  <inkml:trace contextRef="#ctx0" brushRef="#br1" timeOffset="-166567.98">7532 11130 0,'-53'35'32,"35"18"-17,-17 0-15,0 18 32,-1-36-17,36-17-15,0 17 16,0-17-1,-17-18 17</inkml:trace>
  <inkml:trace contextRef="#ctx0" brushRef="#br1" timeOffset="-165976.89">7779 11042 0,'0'35'15,"0"-17"1,0 70 0,-18-17-1,18-36 1,0 0 15,0-17-15</inkml:trace>
  <inkml:trace contextRef="#ctx0" brushRef="#br1" timeOffset="-165421.83">7849 11183 0,'53'35'16,"-35"1"-16,35 17 16,17 17-1,-52-35 1,0-17-1,-1 0 17,-17-1-1</inkml:trace>
  <inkml:trace contextRef="#ctx0" brushRef="#br1" timeOffset="-164783.22">8096 11218 0,'-17'0'15,"-1"0"-15,18 36 16,-53 34 0,18 1-1,-1-18 1,36 0-1,-17-36 1,-1 1 15,18 17-31</inkml:trace>
  <inkml:trace contextRef="#ctx0" brushRef="#br1" timeOffset="-163875.86">8184 11112 0,'18'0'46,"-18"18"-30,0 17 0,0 1-1,18-19-15,17 54 16,-17-53 0,17 17-1,0-18 1,-17 1-1,-1 0 1,1-18 15,-18 17 32,0 1-48,0 0 1,0-1 31,-18-17 0,1 0-47,-1 0 47,1 0-32</inkml:trace>
  <inkml:trace contextRef="#ctx0" brushRef="#br1" timeOffset="-163313.34">8273 11183 0,'0'-18'63,"0"1"-48,17 17 1,1 0 0,0 0-1,-1 0 32</inkml:trace>
  <inkml:trace contextRef="#ctx0" brushRef="#br1" timeOffset="-162789.34">8449 11148 0,'18'17'16,"-1"1"0,19 17-1,-1-17 1,53 70 0,-70-70-1,17 17 1,-17-17-1,-1-1 48</inkml:trace>
  <inkml:trace contextRef="#ctx0" brushRef="#br1" timeOffset="-162167.74">8731 11183 0,'-17'0'47,"-1"18"-31,0 17-16,1-17 15,-19 17 1,36 18 0,-35-36 15,17 19-16,18-19 17</inkml:trace>
  <inkml:trace contextRef="#ctx0" brushRef="#br1" timeOffset="-161161.52">8837 11095 0,'18'17'109,"-18"1"-109,0 0 16,17-1-1,-17 1-15,18 17 31,-18-17-15,18 0-16,-1-1 31,1 1-15,0 0 0,-18-1-1,17 1 1,-17 17-1,0-17 1,18-18 0,-18 17-1,0 1 1,0 0 0,0-1-1,0 1 16,-18 0-15,1-18 78</inkml:trace>
  <inkml:trace contextRef="#ctx0" brushRef="#br1" timeOffset="-160469.89">8890 11165 0,'0'-17'78,"0"-1"-78,18 18 32,-1 0-17,1 0-15,17-18 32,-17 18-32,-1 0 0,19 0 15,-19 0 16</inkml:trace>
  <inkml:trace contextRef="#ctx0" brushRef="#br1" timeOffset="-159816.95">9225 11307 0,'0'0'0,"18"0"46,-1 0-46,54 0 32,0 0-17,-36 0-15,18 0 32,-36 0-32,1 0 15,0 0 16</inkml:trace>
  <inkml:trace contextRef="#ctx0" brushRef="#br1" timeOffset="-159144.06">9525 11165 0,'-18'0'31,"1"18"-31,17 0 15,-18 52 1,18 1 0,-18-18-1,18-18 1,0-17 0,0-1-1,0 1 1,0 0 31,0-1-32,0 1 17</inkml:trace>
  <inkml:trace contextRef="#ctx0" brushRef="#br1" timeOffset="-157432.18">9772 11112 0,'0'18'31,"0"17"-31,-18 54 16,18-19-1,-17 18 17,-1-52-17,18-1 1,0 0 0,0-17-1,0-1-15,0 1 16,18 17 15,-1-35 63,1 0-79,0 0 1,-1 0 0,1-17-16,-1-1 31,1 18-15,0 0-1,-18-18 1,35 1-1,-17 17 1,-18-18 0,17 1-1,1-1 1,-18 0 31,0 1-32,0-19 17,0 19-17,0-1 32,0 0 16,-18 18 46,-35 18-78,53 0-15,-35 17 0,17-35-1,1 18-15,-1-1 31,1-17-15,17 18 31,-18 0-16,18-1 16</inkml:trace>
  <inkml:trace contextRef="#ctx0" brushRef="#br1" timeOffset="-151944.68">16457 11695 0,'0'35'0,"0"-18"16,0 19 0,0 52-1,0-70 1,0 17-1,0 0-15,0-17 16,0 17 0,0 0-1,0-17 1,18 17 31,-18-17-47</inkml:trace>
  <inkml:trace contextRef="#ctx0" brushRef="#br1" timeOffset="-150462">16616 11712 0,'0'0'0,"0"18"31,0 17-15,0 18-16,0-35 0,0 17 15,0 0 16,0 1-31,0-19 16,0 1 15,17 17-15,-17-17 0,18-1-1,0 1 1,-1 0 15,1-18 78,0 0-77,-18-18-1,17 0-15,-17 1 30,0-1-30,0 0 31,0 1-31,0-1 30,-17 18 95,-1 0-110,18 18-31,-18-18 16,1 17 0,-1 1-1,18 0 1,-18-18 15</inkml:trace>
  <inkml:trace contextRef="#ctx0" brushRef="#br1" timeOffset="-149865.7">16792 11889 0,'18'-18'0,"-1"18"31,1 0-15,0 0 0,-1 18-16,1-18 31,17 35-31,-17-17 15,17 17 17,-35 0-1,18-35-15</inkml:trace>
  <inkml:trace contextRef="#ctx0" brushRef="#br1" timeOffset="-149286.2">17004 11800 0,'-35'36'47,"35"-1"-32,-36 18 1,19 17-1,-1-34 1,0-19-16,18 19 16,-17-19-1,-1 1 17</inkml:trace>
  <inkml:trace contextRef="#ctx0" brushRef="#br1" timeOffset="-146216.2">17180 11695 0,'-17'0'16,"17"17"0,0 1 15,0-1-31,17 19 15,1 34 17,-18-52-32,18 0 15,-18 17-15,17 18 32,18-36-17,-35 1 1,18 17-1,0-17 1,-1-18 0,1 0 46,0 0-46,-1 0-1,1 0 17,0 0 15,-18-18-32,0 1 1,0-19-1,0 19 17,0-1-1,-18 1 0,18-1-15,0 0-1,-18 18 1,1 0 93,-19 0-93,19 18 0,17 0-1,-18-18 1,0 17 0</inkml:trace>
  <inkml:trace contextRef="#ctx0" brushRef="#br1" timeOffset="-145598.95">17427 11730 0,'18'0'16,"-1"0"-1,1 17 1,0 19 0,-1-36-16,1 17 15,0 1 16,-1 0-31,1 35 0,0-53 16,-18 35 15,17-17 1</inkml:trace>
  <inkml:trace contextRef="#ctx0" brushRef="#br1" timeOffset="-144821.95">17604 11659 0,'0'36'63,"0"-19"-47,-18 36-1,-17 18 16,35-18-15,0-36 0,0 1-1,-18 0 1,18-1 0,0 1-1,0-1 16,0 1-15,0 0 0,-18-18-1</inkml:trace>
  <inkml:trace contextRef="#ctx0" brushRef="#br1" timeOffset="-143880.74">17833 11712 0,'0'18'31,"0"-1"-15,0 1 15,0 0-15,0-1-1,0 19 1,18-36 0,-1 17-1,1 1 1,-18 17-1,35-17 1,-35 0 0,18-1 15,-1 1-15,-17-1 30,0 1-30,0 0 0,0-1-1,0 1 1,0 17 0,-17-17-1,-1-18 63</inkml:trace>
  <inkml:trace contextRef="#ctx0" brushRef="#br1" timeOffset="-143351.43">17851 11712 0,'0'-17'47,"17"-1"-31,18 0-1,-17 1 1,0-1-1</inkml:trace>
  <inkml:trace contextRef="#ctx0" brushRef="#br1" timeOffset="-142872.45">18062 11642 0,'18'17'16,"17"19"0,18 16 15,-35-34-31,-1 17 0,1-17 15,17 53 17,-17-71-32,0 35 15,-1 0 17</inkml:trace>
  <inkml:trace contextRef="#ctx0" brushRef="#br1" timeOffset="-142319.45">18256 11659 0,'-17'18'31,"17"0"-15,-18 34-16,-17 19 16,35-36 15,0-17-31,0 0 15,-18-1 1,18 1 15</inkml:trace>
  <inkml:trace contextRef="#ctx0" brushRef="#br1" timeOffset="-141525.36">18503 11730 0,'18'0'62,"-18"17"-46,17 1 0,1 17-1,0-17 1,-18 17 0,35 18-1,0 0 16,-35-35-15,18-1-16,0 1 31,-18 0-15,0-1 15,0 1-15,0 0-1,0-1 1,-18 1 0,0 0-1,1-18 48,-1-18-48,18 0-15,-18 1 16,1-19 0</inkml:trace>
  <inkml:trace contextRef="#ctx0" brushRef="#br1" timeOffset="-141039.05">18450 11712 0,'18'-17'31,"0"17"-15,-1-18-1,36 0 1,-35 18 15,-1 0 32,1 0-32,0 0-15</inkml:trace>
  <inkml:trace contextRef="#ctx0" brushRef="#br1" timeOffset="-140390.83">18803 11959 0,'35'0'31,"-17"0"-15,17 0-16,1 0 16,-1 0-1,0 0 1,0-17 15,-17 17 16,0 0 15</inkml:trace>
  <inkml:trace contextRef="#ctx0" brushRef="#br1" timeOffset="-139791.6">18927 11712 0,'0'35'16,"0"18"15,0-35-31,0 17 16,0 1-1,0-1 1,0 0 15,17-17 47</inkml:trace>
  <inkml:trace contextRef="#ctx0" brushRef="#br1" timeOffset="-139087.87">19315 11677 0,'0'18'31,"0"17"-15,0 0-16,0 71 15,17 0 17,1-89-32,-18 36 31,17-17-16,-17-19 1</inkml:trace>
  <inkml:trace contextRef="#ctx0" brushRef="#br1" timeOffset="-137927.17">19544 11659 0,'0'18'31,"0"35"-15,18-36-1,-18 19-15,0 17 0,0 0 16,0 17 15,0-52-15,0 35-1,17-18 1,-17-17 0,18-1-1,-18 1 1,17 0 0,-17-1-1,18 1 16,0-18 1,-1 17-17,1-17 1,0 0-16,-1 0 31,36 0-15,-35 0-1,17-17 1,0-18 0,-17 17-1,-18 0 1,0 1 31,0-1-32,0 0 17,0-17-17,-18 17 17,1 18-17,-1-17 1,0 17-1,1 0 17,-1 0-17,-17 0 1,17 0 0,-35 35-1,36-17 1,-19 17-1,-34 18 17</inkml:trace>
  <inkml:trace contextRef="#ctx0" brushRef="#br1" timeOffset="-136585.05">18927 11889 0,'0'17'32,"0"54"-1,0-36-15,0-17-1,0-1 1,0 1-16,0 0 15,0-1 17,0 1-17,0 0 63,0-1-62</inkml:trace>
  <inkml:trace contextRef="#ctx0" brushRef="#br1" timeOffset="-126142.41">10248 11342 0,'18'0'156,"-1"0"-141,1 0 17,0 0-17,-1 0 1,1 0 15,0 0 0,-1 0 1,1 0-1,-18 17 0</inkml:trace>
  <inkml:trace contextRef="#ctx0" brushRef="#br1" timeOffset="-125040.52">10319 11465 0,'17'0'141,"1"0"-126,0 0 1,-1 0-16,1 0 16,0 0 15,-1 0-16,1 0 17,-1 0-17,1 0 17,0 0 14</inkml:trace>
  <inkml:trace contextRef="#ctx0" brushRef="#br1" timeOffset="-124048.59">10724 11289 0,'0'35'47,"0"0"-31,0 1-16,0 34 16,0-34 15,0-1-16,0-18 1</inkml:trace>
  <inkml:trace contextRef="#ctx0" brushRef="#br1" timeOffset="-123129.11">10848 11342 0,'18'0'94,"-1"0"-94,1 35 15,17 18 1,-17 0 0,17-35-1,-17 17 1,-18-18 0,17 1-1,1 0 1,-18-1 15,18 19-15,-18-19 15,0 1 0,-18 0 16,0-18-31,1 0 62,-1 0-31</inkml:trace>
  <inkml:trace contextRef="#ctx0" brushRef="#br1" timeOffset="-122359.52">10848 11377 0,'0'-18'78,"0"1"-62,18-1 0,-1 18-1,1 0 1,-1 0 0,-17-17-1,18 17 1</inkml:trace>
  <inkml:trace contextRef="#ctx0" brushRef="#br1" timeOffset="-120790.73">11165 11236 0,'0'18'16,"0"70"15,18-53-16,-18 18 1,18-35 0,-18-1-16,0 19 15,17-19 1,-17 36 0,0-18-1,0 1 1,18-1 31,0-35-32,-1 0 126,1 0-141,0-18 16,-18 1 15,17-1-31,-17 0 15,18 18 1,-18-35 0,0 17 15,17 1-15,1-1-1,-18 1 95,-18-1-79,1 18 109,-1 0-108,1 18 61,-1-18-77,0 17 0,18 18 15</inkml:trace>
  <inkml:trace contextRef="#ctx0" brushRef="#br1" timeOffset="-102142.7">19103 16034 0,'18'-18'0,"140"-141"31,54-52-15,-53 34-1,35-34 1,-177 193-1,-17 0 1</inkml:trace>
  <inkml:trace contextRef="#ctx0" brushRef="#br1" timeOffset="-101672.72">19226 16192 0,'18'0'32,"105"-123"-17,36-36 1,0 18-1,-53 53 1,-36 17 0,-52 54-1,-18-19 1</inkml:trace>
  <inkml:trace contextRef="#ctx0" brushRef="#br1" timeOffset="-100584.2">16157 15981 0,'18'0'47,"17"0"-47,-17 0 16,35-18 0,53 1-1,-18-1 1,35 18-1,36-18 1,70 18 15,-176 0-31,0 0 0,-18-17 16,36 17 15,-36 0-15,-17 0 15</inkml:trace>
  <inkml:trace contextRef="#ctx0" brushRef="#br1" timeOffset="-99911.45">16598 16122 0,'18'0'62,"52"-18"-46,1 1-16,70-19 31,-70 1-31,-18 35 0,70-35 31,-88 35-15,1 0 0,-19-18-1,1 18 1,-1-17-1,1 17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F6A3C-9D27-44C9-83CE-D42C58FC4289}" type="datetimeFigureOut">
              <a:rPr lang="en-US" smtClean="0"/>
              <a:t>4/2/2022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CF5A9-C92E-4FCE-9A66-C9F402EF22A0}" type="slidenum">
              <a:rPr lang="en-US" smtClean="0"/>
              <a:t>‹#›</a:t>
            </a:fld>
            <a:endParaRPr lang="en-US"/>
          </a:p>
        </p:txBody>
      </p:sp>
    </p:spTree>
    <p:extLst>
      <p:ext uri="{BB962C8B-B14F-4D97-AF65-F5344CB8AC3E}">
        <p14:creationId xmlns:p14="http://schemas.microsoft.com/office/powerpoint/2010/main" val="1233402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56861-16BD-4C21-A75C-914E273074CC}" type="slidenum">
              <a:rPr lang="en-US" smtClean="0"/>
              <a:t>3</a:t>
            </a:fld>
            <a:endParaRPr lang="en-US"/>
          </a:p>
        </p:txBody>
      </p:sp>
    </p:spTree>
    <p:extLst>
      <p:ext uri="{BB962C8B-B14F-4D97-AF65-F5344CB8AC3E}">
        <p14:creationId xmlns:p14="http://schemas.microsoft.com/office/powerpoint/2010/main" val="3877684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One-layer: only a linear classifier.</a:t>
            </a:r>
          </a:p>
          <a:p>
            <a:r>
              <a:rPr lang="en-US" dirty="0"/>
              <a:t>Two-layer:</a:t>
            </a:r>
            <a:r>
              <a:rPr lang="en-US" baseline="0" dirty="0"/>
              <a:t> Any continuous boundary can be learned, if your network is wide-enough.</a:t>
            </a:r>
          </a:p>
          <a:p>
            <a:r>
              <a:rPr lang="en-US" baseline="0" dirty="0"/>
              <a:t>More than two layers: can model any continuous function. </a:t>
            </a:r>
          </a:p>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19</a:t>
            </a:fld>
            <a:endParaRPr lang="en-US"/>
          </a:p>
        </p:txBody>
      </p:sp>
    </p:spTree>
    <p:extLst>
      <p:ext uri="{BB962C8B-B14F-4D97-AF65-F5344CB8AC3E}">
        <p14:creationId xmlns:p14="http://schemas.microsoft.com/office/powerpoint/2010/main" val="374769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One-layer: only a linear classifier.</a:t>
            </a:r>
          </a:p>
          <a:p>
            <a:r>
              <a:rPr lang="en-US" dirty="0"/>
              <a:t>Two-layer:</a:t>
            </a:r>
            <a:r>
              <a:rPr lang="en-US" baseline="0" dirty="0"/>
              <a:t> Any continuous boundary can be learned, if your network is wide-enough.</a:t>
            </a:r>
          </a:p>
          <a:p>
            <a:r>
              <a:rPr lang="en-US" baseline="0" dirty="0"/>
              <a:t>More than two layers: can model any continuous function. </a:t>
            </a:r>
          </a:p>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20</a:t>
            </a:fld>
            <a:endParaRPr lang="en-US"/>
          </a:p>
        </p:txBody>
      </p:sp>
    </p:spTree>
    <p:extLst>
      <p:ext uri="{BB962C8B-B14F-4D97-AF65-F5344CB8AC3E}">
        <p14:creationId xmlns:p14="http://schemas.microsoft.com/office/powerpoint/2010/main" val="342611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regularization</a:t>
            </a:r>
            <a:r>
              <a:rPr lang="en-US" baseline="0" dirty="0"/>
              <a:t> not there.</a:t>
            </a:r>
          </a:p>
          <a:p>
            <a:r>
              <a:rPr lang="en-US" baseline="0" dirty="0" err="1"/>
              <a:t>Overfittign</a:t>
            </a:r>
            <a:r>
              <a:rPr lang="en-US" baseline="0" dirty="0"/>
              <a:t> problem.</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21</a:t>
            </a:fld>
            <a:endParaRPr lang="en-US"/>
          </a:p>
        </p:txBody>
      </p:sp>
    </p:spTree>
    <p:extLst>
      <p:ext uri="{BB962C8B-B14F-4D97-AF65-F5344CB8AC3E}">
        <p14:creationId xmlns:p14="http://schemas.microsoft.com/office/powerpoint/2010/main" val="1238511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gradient of the loss function must be computable. </a:t>
            </a:r>
          </a:p>
        </p:txBody>
      </p:sp>
      <p:sp>
        <p:nvSpPr>
          <p:cNvPr id="4" name="Slide Number Placeholder 3"/>
          <p:cNvSpPr>
            <a:spLocks noGrp="1"/>
          </p:cNvSpPr>
          <p:nvPr>
            <p:ph type="sldNum" sz="quarter" idx="10"/>
          </p:nvPr>
        </p:nvSpPr>
        <p:spPr/>
        <p:txBody>
          <a:bodyPr/>
          <a:lstStyle/>
          <a:p>
            <a:fld id="{C8401595-98BC-4713-8674-D8BC70F15B39}" type="slidenum">
              <a:rPr lang="en-US" altLang="en-US"/>
              <a:pPr/>
              <a:t>22</a:t>
            </a:fld>
            <a:endParaRPr lang="en-US" altLang="en-US"/>
          </a:p>
        </p:txBody>
      </p:sp>
    </p:spTree>
    <p:extLst>
      <p:ext uri="{BB962C8B-B14F-4D97-AF65-F5344CB8AC3E}">
        <p14:creationId xmlns:p14="http://schemas.microsoft.com/office/powerpoint/2010/main" val="333067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401595-98BC-4713-8674-D8BC70F15B39}" type="slidenum">
              <a:rPr lang="en-US" altLang="en-US"/>
              <a:pPr/>
              <a:t>23</a:t>
            </a:fld>
            <a:endParaRPr lang="en-US" altLang="en-US"/>
          </a:p>
        </p:txBody>
      </p:sp>
    </p:spTree>
    <p:extLst>
      <p:ext uri="{BB962C8B-B14F-4D97-AF65-F5344CB8AC3E}">
        <p14:creationId xmlns:p14="http://schemas.microsoft.com/office/powerpoint/2010/main" val="4284471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31</a:t>
            </a:fld>
            <a:endParaRPr lang="en-US"/>
          </a:p>
        </p:txBody>
      </p:sp>
    </p:spTree>
    <p:extLst>
      <p:ext uri="{BB962C8B-B14F-4D97-AF65-F5344CB8AC3E}">
        <p14:creationId xmlns:p14="http://schemas.microsoft.com/office/powerpoint/2010/main" val="172139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the annular pattern</a:t>
            </a:r>
          </a:p>
          <a:p>
            <a:pPr marL="228600" indent="-228600">
              <a:buAutoNum type="arabicPeriod"/>
            </a:pPr>
            <a:r>
              <a:rPr lang="en-US" dirty="0"/>
              <a:t>Zero hidden layers</a:t>
            </a:r>
            <a:r>
              <a:rPr lang="en-US" baseline="0" dirty="0"/>
              <a:t> (a linear classifies)</a:t>
            </a:r>
          </a:p>
          <a:p>
            <a:pPr marL="228600" indent="-228600">
              <a:buAutoNum type="arabicPeriod"/>
            </a:pPr>
            <a:r>
              <a:rPr lang="en-US" baseline="0" dirty="0"/>
              <a:t>One hidden later with four neurons.  </a:t>
            </a:r>
          </a:p>
          <a:p>
            <a:pPr marL="0" indent="0">
              <a:buNone/>
            </a:pPr>
            <a:endParaRPr lang="en-US" baseline="0" dirty="0"/>
          </a:p>
          <a:p>
            <a:pPr marL="0" indent="0">
              <a:buNone/>
            </a:pPr>
            <a:r>
              <a:rPr lang="en-US" baseline="0" dirty="0"/>
              <a:t>For </a:t>
            </a:r>
            <a:r>
              <a:rPr lang="en-US" baseline="0" dirty="0" err="1"/>
              <a:t>XoR</a:t>
            </a:r>
            <a:endParaRPr lang="en-US" baseline="0" dirty="0"/>
          </a:p>
          <a:p>
            <a:pPr marL="0" indent="0">
              <a:buNone/>
            </a:pPr>
            <a:r>
              <a:rPr lang="en-US" baseline="0" dirty="0"/>
              <a:t>Linear classifiers do not work. However, second order features work.</a:t>
            </a:r>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33</a:t>
            </a:fld>
            <a:endParaRPr lang="en-US"/>
          </a:p>
        </p:txBody>
      </p:sp>
    </p:spTree>
    <p:extLst>
      <p:ext uri="{BB962C8B-B14F-4D97-AF65-F5344CB8AC3E}">
        <p14:creationId xmlns:p14="http://schemas.microsoft.com/office/powerpoint/2010/main" val="568731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Razavian</a:t>
            </a:r>
            <a:endParaRPr lang="en-US" dirty="0"/>
          </a:p>
          <a:p>
            <a:r>
              <a:rPr lang="en-US" dirty="0"/>
              <a:t>Hand-crafted</a:t>
            </a:r>
            <a:r>
              <a:rPr lang="en-US" baseline="0" dirty="0"/>
              <a:t> features vs. CNN features.</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35</a:t>
            </a:fld>
            <a:endParaRPr lang="en-US"/>
          </a:p>
        </p:txBody>
      </p:sp>
    </p:spTree>
    <p:extLst>
      <p:ext uri="{BB962C8B-B14F-4D97-AF65-F5344CB8AC3E}">
        <p14:creationId xmlns:p14="http://schemas.microsoft.com/office/powerpoint/2010/main" val="2150331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7CB49607-71CC-4F14-9925-539B5A75CF37}" type="slidenum">
              <a:rPr lang="en-US" smtClean="0"/>
              <a:pPr>
                <a:defRPr/>
              </a:pPr>
              <a:t>36</a:t>
            </a:fld>
            <a:endParaRPr lang="en-US"/>
          </a:p>
        </p:txBody>
      </p:sp>
      <p:sp>
        <p:nvSpPr>
          <p:cNvPr id="73731"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373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342605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pPr>
              <a:defRPr/>
            </a:pPr>
            <a:fld id="{5268E7C3-E4C1-4572-845E-9A00E84E6491}" type="slidenum">
              <a:rPr lang="en-US" smtClean="0"/>
              <a:pPr>
                <a:defRPr/>
              </a:pPr>
              <a:t>37</a:t>
            </a:fld>
            <a:endParaRPr lang="en-US"/>
          </a:p>
        </p:txBody>
      </p:sp>
      <p:sp>
        <p:nvSpPr>
          <p:cNvPr id="74755"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475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330461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form MVTECH anomaly detection database. Top row show the good pictures. The middle row shows the image-wise classification. The third row shows segmentation of anomalous region. These are now done by training a generative adversarial network on good images, so that when an image with an anomaly is presented, the generated image is without the anomaly. We can detect the anomalous area by finding the difference. </a:t>
            </a:r>
          </a:p>
        </p:txBody>
      </p:sp>
      <p:sp>
        <p:nvSpPr>
          <p:cNvPr id="4" name="Slide Number Placeholder 3"/>
          <p:cNvSpPr>
            <a:spLocks noGrp="1"/>
          </p:cNvSpPr>
          <p:nvPr>
            <p:ph type="sldNum" sz="quarter" idx="5"/>
          </p:nvPr>
        </p:nvSpPr>
        <p:spPr/>
        <p:txBody>
          <a:bodyPr/>
          <a:lstStyle/>
          <a:p>
            <a:fld id="{17356861-16BD-4C21-A75C-914E273074CC}" type="slidenum">
              <a:rPr lang="en-US" smtClean="0"/>
              <a:t>7</a:t>
            </a:fld>
            <a:endParaRPr lang="en-US"/>
          </a:p>
        </p:txBody>
      </p:sp>
    </p:spTree>
    <p:extLst>
      <p:ext uri="{BB962C8B-B14F-4D97-AF65-F5344CB8AC3E}">
        <p14:creationId xmlns:p14="http://schemas.microsoft.com/office/powerpoint/2010/main" val="1244519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a:defRPr/>
            </a:pPr>
            <a:fld id="{5C7AB929-50EF-44CC-A7FA-AE71BFCA725E}" type="slidenum">
              <a:rPr lang="en-US" smtClean="0"/>
              <a:pPr>
                <a:defRPr/>
              </a:pPr>
              <a:t>38</a:t>
            </a:fld>
            <a:endParaRPr lang="en-US"/>
          </a:p>
        </p:txBody>
      </p:sp>
      <p:sp>
        <p:nvSpPr>
          <p:cNvPr id="75779"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578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189966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p>
            <a:pPr>
              <a:defRPr/>
            </a:pPr>
            <a:fld id="{D0C0F4D8-E141-406C-86BE-BA525E52CD85}" type="slidenum">
              <a:rPr lang="en-US" smtClean="0"/>
              <a:pPr>
                <a:defRPr/>
              </a:pPr>
              <a:t>39</a:t>
            </a:fld>
            <a:endParaRPr lang="en-US"/>
          </a:p>
        </p:txBody>
      </p:sp>
      <p:sp>
        <p:nvSpPr>
          <p:cNvPr id="76803"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6804"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325293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A91CE0E0-6529-4219-9EB9-FE7811CF4A70}" type="slidenum">
              <a:rPr lang="en-US" smtClean="0"/>
              <a:pPr>
                <a:defRPr/>
              </a:pPr>
              <a:t>40</a:t>
            </a:fld>
            <a:endParaRPr lang="en-US"/>
          </a:p>
        </p:txBody>
      </p:sp>
      <p:sp>
        <p:nvSpPr>
          <p:cNvPr id="77827"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7828"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21578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CC34152-7A0D-48F3-AA4D-B45726BE91BB}" type="slidenum">
              <a:rPr lang="en-US" smtClean="0"/>
              <a:pPr>
                <a:defRPr/>
              </a:pPr>
              <a:t>41</a:t>
            </a:fld>
            <a:endParaRPr lang="en-US"/>
          </a:p>
        </p:txBody>
      </p:sp>
      <p:sp>
        <p:nvSpPr>
          <p:cNvPr id="78851"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8852"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1867730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9BB3652-4400-43AA-941D-82E4FEE6DB98}" type="slidenum">
              <a:rPr lang="en-US" smtClean="0"/>
              <a:pPr>
                <a:defRPr/>
              </a:pPr>
              <a:t>42</a:t>
            </a:fld>
            <a:endParaRPr lang="en-US"/>
          </a:p>
        </p:txBody>
      </p:sp>
      <p:sp>
        <p:nvSpPr>
          <p:cNvPr id="79875"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79876"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r>
              <a:rPr lang="en-US"/>
              <a:t>ones, divide by 9</a:t>
            </a:r>
          </a:p>
        </p:txBody>
      </p:sp>
    </p:spTree>
    <p:extLst>
      <p:ext uri="{BB962C8B-B14F-4D97-AF65-F5344CB8AC3E}">
        <p14:creationId xmlns:p14="http://schemas.microsoft.com/office/powerpoint/2010/main" val="1277074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p:txBody>
          <a:bodyPr/>
          <a:lstStyle/>
          <a:p>
            <a:pPr>
              <a:defRPr/>
            </a:pPr>
            <a:fld id="{5D717499-72C9-426B-A4B9-F8B49F6D810C}" type="slidenum">
              <a:rPr lang="en-US" smtClean="0"/>
              <a:pPr>
                <a:defRPr/>
              </a:pPr>
              <a:t>43</a:t>
            </a:fld>
            <a:endParaRPr lang="en-US"/>
          </a:p>
        </p:txBody>
      </p:sp>
      <p:sp>
        <p:nvSpPr>
          <p:cNvPr id="80899" name="Rectangle 2"/>
          <p:cNvSpPr>
            <a:spLocks noGrp="1" noRot="1" noChangeAspect="1" noChangeArrowheads="1" noTextEdit="1"/>
          </p:cNvSpPr>
          <p:nvPr>
            <p:ph type="sldImg"/>
          </p:nvPr>
        </p:nvSpPr>
        <p:spPr bwMode="auto">
          <a:xfrm>
            <a:off x="-1411288" y="382588"/>
            <a:ext cx="9686926" cy="5449887"/>
          </a:xfrm>
          <a:noFill/>
          <a:ln>
            <a:solidFill>
              <a:srgbClr val="000000"/>
            </a:solidFill>
            <a:miter lim="800000"/>
            <a:headEnd/>
            <a:tailEnd/>
          </a:ln>
        </p:spPr>
      </p:sp>
      <p:sp>
        <p:nvSpPr>
          <p:cNvPr id="80900" name="Rectangle 3"/>
          <p:cNvSpPr>
            <a:spLocks noGrp="1" noChangeArrowheads="1"/>
          </p:cNvSpPr>
          <p:nvPr>
            <p:ph type="body" idx="1"/>
          </p:nvPr>
        </p:nvSpPr>
        <p:spPr bwMode="auto">
          <a:xfrm>
            <a:off x="828675" y="6062663"/>
            <a:ext cx="5268913" cy="2416175"/>
          </a:xfrm>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73803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44</a:t>
            </a:fld>
            <a:endParaRPr lang="en-US"/>
          </a:p>
        </p:txBody>
      </p:sp>
    </p:spTree>
    <p:extLst>
      <p:ext uri="{BB962C8B-B14F-4D97-AF65-F5344CB8AC3E}">
        <p14:creationId xmlns:p14="http://schemas.microsoft.com/office/powerpoint/2010/main" val="152999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a:t>
            </a:r>
            <a:r>
              <a:rPr lang="en-US" baseline="0" dirty="0"/>
              <a:t> the feature extraction. </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54</a:t>
            </a:fld>
            <a:endParaRPr lang="en-US"/>
          </a:p>
        </p:txBody>
      </p:sp>
    </p:spTree>
    <p:extLst>
      <p:ext uri="{BB962C8B-B14F-4D97-AF65-F5344CB8AC3E}">
        <p14:creationId xmlns:p14="http://schemas.microsoft.com/office/powerpoint/2010/main" val="193063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ReLu</a:t>
            </a:r>
            <a:r>
              <a:rPr lang="en-US" dirty="0"/>
              <a:t> was an important thing</a:t>
            </a:r>
            <a:r>
              <a:rPr lang="en-US" baseline="0" dirty="0"/>
              <a:t> that makes deeper networks work. In the sigmoid, in the flat area there is no gradient. Therefore, the signal that gets back-propagated is low. </a:t>
            </a:r>
          </a:p>
          <a:p>
            <a:r>
              <a:rPr lang="en-US" baseline="0" dirty="0"/>
              <a:t>Stride: step between the windows.</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56</a:t>
            </a:fld>
            <a:endParaRPr lang="en-US"/>
          </a:p>
        </p:txBody>
      </p:sp>
    </p:spTree>
    <p:extLst>
      <p:ext uri="{BB962C8B-B14F-4D97-AF65-F5344CB8AC3E}">
        <p14:creationId xmlns:p14="http://schemas.microsoft.com/office/powerpoint/2010/main" val="1253044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7714B3-73B8-470F-B6CD-433CBAA60211}" type="slidenum">
              <a:rPr lang="en-US" altLang="en-US" smtClean="0"/>
              <a:pPr>
                <a:defRPr/>
              </a:pPr>
              <a:t>60</a:t>
            </a:fld>
            <a:endParaRPr lang="en-US" altLang="en-US"/>
          </a:p>
        </p:txBody>
      </p:sp>
    </p:spTree>
    <p:extLst>
      <p:ext uri="{BB962C8B-B14F-4D97-AF65-F5344CB8AC3E}">
        <p14:creationId xmlns:p14="http://schemas.microsoft.com/office/powerpoint/2010/main" val="1804622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Pix2Pix: </a:t>
            </a:r>
            <a:r>
              <a:rPr lang="en-US" b="0" i="0" dirty="0">
                <a:solidFill>
                  <a:srgbClr val="000000"/>
                </a:solidFill>
                <a:effectLst/>
                <a:latin typeface="HelveticaNeue-Light"/>
              </a:rPr>
              <a:t> conditional adversarial networks as a general-purpose solution to image-to-image translation problems. These networks not only learn the mapping from input image to output image, but also learn a loss function to train this mapping. This makes it possible to apply the same generic approach to problems that traditionally would require very different loss formulations. </a:t>
            </a:r>
          </a:p>
          <a:p>
            <a:endParaRPr lang="en-US" b="0" i="0" dirty="0">
              <a:solidFill>
                <a:srgbClr val="000000"/>
              </a:solidFill>
              <a:effectLst/>
              <a:latin typeface="HelveticaNeue-Light"/>
            </a:endParaRPr>
          </a:p>
          <a:p>
            <a:r>
              <a:rPr lang="en-US" b="0" i="0" dirty="0" err="1">
                <a:solidFill>
                  <a:srgbClr val="000000"/>
                </a:solidFill>
                <a:effectLst/>
                <a:latin typeface="HelveticaNeue-Light"/>
              </a:rPr>
              <a:t>CycleGAN</a:t>
            </a:r>
            <a:r>
              <a:rPr lang="en-US" b="0" i="0" dirty="0">
                <a:solidFill>
                  <a:srgbClr val="000000"/>
                </a:solidFill>
                <a:effectLst/>
                <a:latin typeface="HelveticaNeue-Light"/>
              </a:rPr>
              <a:t>: </a:t>
            </a:r>
            <a:r>
              <a:rPr lang="en-US" b="0" i="0" dirty="0">
                <a:solidFill>
                  <a:srgbClr val="000000"/>
                </a:solidFill>
                <a:effectLst/>
                <a:latin typeface="Georgia" panose="02040502050405020303" pitchFamily="18" charset="0"/>
              </a:rPr>
              <a:t>Image-to-image translation is a class of vision and graphics problems where the goal is to learn the mapping between an input image and an output image using a training set of aligned image pairs. However, for many tasks, paired training data will not be available. We present an approach for learning to translate an image from a source domain X to a target domain Y in the absence of paired examples. </a:t>
            </a:r>
          </a:p>
          <a:p>
            <a:endParaRPr lang="en-US" b="0" i="0" dirty="0">
              <a:solidFill>
                <a:srgbClr val="000000"/>
              </a:solidFill>
              <a:effectLst/>
              <a:latin typeface="Georgia" panose="02040502050405020303" pitchFamily="18" charset="0"/>
            </a:endParaRPr>
          </a:p>
          <a:p>
            <a:r>
              <a:rPr lang="en-US" b="0" i="0" dirty="0" err="1">
                <a:solidFill>
                  <a:srgbClr val="000000"/>
                </a:solidFill>
                <a:effectLst/>
                <a:latin typeface="Georgia" panose="02040502050405020303" pitchFamily="18" charset="0"/>
              </a:rPr>
              <a:t>SinGAN</a:t>
            </a:r>
            <a:r>
              <a:rPr lang="en-US" b="0" i="0" dirty="0">
                <a:solidFill>
                  <a:srgbClr val="000000"/>
                </a:solidFill>
                <a:effectLst/>
                <a:latin typeface="Georgia" panose="02040502050405020303" pitchFamily="18" charset="0"/>
              </a:rPr>
              <a:t>: </a:t>
            </a:r>
            <a:r>
              <a:rPr lang="en-US" b="0" i="0" dirty="0">
                <a:solidFill>
                  <a:srgbClr val="000000"/>
                </a:solidFill>
                <a:effectLst/>
                <a:latin typeface="Lucida Grande"/>
              </a:rPr>
              <a:t>We introduce </a:t>
            </a:r>
            <a:r>
              <a:rPr lang="en-US" b="0" i="0" dirty="0" err="1">
                <a:solidFill>
                  <a:srgbClr val="000000"/>
                </a:solidFill>
                <a:effectLst/>
                <a:latin typeface="Lucida Grande"/>
              </a:rPr>
              <a:t>SinGAN</a:t>
            </a:r>
            <a:r>
              <a:rPr lang="en-US" b="0" i="0" dirty="0">
                <a:solidFill>
                  <a:srgbClr val="000000"/>
                </a:solidFill>
                <a:effectLst/>
                <a:latin typeface="Lucida Grande"/>
              </a:rPr>
              <a:t>, an unconditional generative model that can be learned from a single natural image. Our model is trained to capture the internal distribution of patches within the image, and is then able to generate high quality, diverse samples that carry the same visual content as the image. </a:t>
            </a:r>
            <a:r>
              <a:rPr lang="en-US" b="0" i="0" dirty="0" err="1">
                <a:solidFill>
                  <a:srgbClr val="000000"/>
                </a:solidFill>
                <a:effectLst/>
                <a:latin typeface="Lucida Grande"/>
              </a:rPr>
              <a:t>SinGAN</a:t>
            </a:r>
            <a:r>
              <a:rPr lang="en-US" b="0" i="0" dirty="0">
                <a:solidFill>
                  <a:srgbClr val="000000"/>
                </a:solidFill>
                <a:effectLst/>
                <a:latin typeface="Lucida Grande"/>
              </a:rPr>
              <a:t> contains a pyramid of fully convolutional GANs, each responsible for learning the patch distribution at a different scale of the image. This allows generating new samples of arbitrary size and aspect ratio, that have significant variability, yet maintain both the global structure and the fine textures of the training image. In contrast to previous single image GAN schemes, our approach is not limited to texture images, and is not conditional (i.e. it generates samples from noise). User studies confirm that the generated samples are commonly confused to be real images. We illustrate the utility of </a:t>
            </a:r>
            <a:r>
              <a:rPr lang="en-US" b="0" i="0" dirty="0" err="1">
                <a:solidFill>
                  <a:srgbClr val="000000"/>
                </a:solidFill>
                <a:effectLst/>
                <a:latin typeface="Lucida Grande"/>
              </a:rPr>
              <a:t>SinGAN</a:t>
            </a:r>
            <a:r>
              <a:rPr lang="en-US" b="0" i="0" dirty="0">
                <a:solidFill>
                  <a:srgbClr val="000000"/>
                </a:solidFill>
                <a:effectLst/>
                <a:latin typeface="Lucida Grande"/>
              </a:rPr>
              <a:t> in a wide range of image manipulation tasks.</a:t>
            </a:r>
            <a:endParaRPr lang="en-US" b="0" i="0" dirty="0">
              <a:solidFill>
                <a:srgbClr val="000000"/>
              </a:solidFill>
              <a:effectLst/>
              <a:latin typeface="Georgia" panose="02040502050405020303" pitchFamily="18" charset="0"/>
            </a:endParaRPr>
          </a:p>
          <a:p>
            <a:endParaRPr lang="en-US" b="0" i="0" dirty="0">
              <a:solidFill>
                <a:srgbClr val="000000"/>
              </a:solidFill>
              <a:effectLst/>
              <a:latin typeface="Georgia" panose="02040502050405020303" pitchFamily="18" charset="0"/>
            </a:endParaRPr>
          </a:p>
          <a:p>
            <a:endParaRPr lang="en-US" b="0" i="0" dirty="0">
              <a:solidFill>
                <a:srgbClr val="000000"/>
              </a:solidFill>
              <a:effectLst/>
              <a:latin typeface="Georgia" panose="02040502050405020303" pitchFamily="18" charset="0"/>
            </a:endParaRPr>
          </a:p>
          <a:p>
            <a:r>
              <a:rPr lang="en-US" b="0" i="0" dirty="0" err="1">
                <a:solidFill>
                  <a:srgbClr val="000000"/>
                </a:solidFill>
                <a:effectLst/>
                <a:latin typeface="Georgia" panose="02040502050405020303" pitchFamily="18" charset="0"/>
              </a:rPr>
              <a:t>BIgGAN</a:t>
            </a:r>
            <a:r>
              <a:rPr lang="en-US" b="0" i="0" dirty="0">
                <a:solidFill>
                  <a:srgbClr val="000000"/>
                </a:solidFill>
                <a:effectLst/>
                <a:latin typeface="Georgia" panose="02040502050405020303" pitchFamily="18" charset="0"/>
              </a:rPr>
              <a:t>: </a:t>
            </a:r>
            <a:r>
              <a:rPr lang="en-US" b="0" i="0" dirty="0">
                <a:solidFill>
                  <a:srgbClr val="000000"/>
                </a:solidFill>
                <a:effectLst/>
                <a:latin typeface="Lucida Grande"/>
              </a:rPr>
              <a:t>Despite recent progress in generative image modeling, successfully generating high-resolution, diverse samples from complex datasets such as ImageNet remains an elusive goal. To this end, we train Generative Adversarial Networks at the largest scale yet attempted, and study the instabilities specific to such scale. We find that applying orthogonal regularization to the generator renders it amenable to a simple "truncation trick," allowing fine control over the trade-off between sample fidelity and variety by reducing the variance of the Generator's input. Our modifications lead to models which set the new state of the art in class-conditional image synthesis. When trained on ImageNet at 128x128 resolution, our models (</a:t>
            </a:r>
            <a:r>
              <a:rPr lang="en-US" b="0" i="0" dirty="0" err="1">
                <a:solidFill>
                  <a:srgbClr val="000000"/>
                </a:solidFill>
                <a:effectLst/>
                <a:latin typeface="Lucida Grande"/>
              </a:rPr>
              <a:t>BigGANs</a:t>
            </a:r>
            <a:r>
              <a:rPr lang="en-US" b="0" i="0" dirty="0">
                <a:solidFill>
                  <a:srgbClr val="000000"/>
                </a:solidFill>
                <a:effectLst/>
                <a:latin typeface="Lucida Grande"/>
              </a:rPr>
              <a:t>) achieve an Inception Score (IS) of 166.5 and </a:t>
            </a:r>
            <a:r>
              <a:rPr lang="en-US" b="0" i="0" dirty="0" err="1">
                <a:solidFill>
                  <a:srgbClr val="000000"/>
                </a:solidFill>
                <a:effectLst/>
                <a:latin typeface="Lucida Grande"/>
              </a:rPr>
              <a:t>Frechet</a:t>
            </a:r>
            <a:r>
              <a:rPr lang="en-US" b="0" i="0" dirty="0">
                <a:solidFill>
                  <a:srgbClr val="000000"/>
                </a:solidFill>
                <a:effectLst/>
                <a:latin typeface="Lucida Grande"/>
              </a:rPr>
              <a:t> Inception Distance (FID) of 7.4, improving over the previous best IS of 52.52 and FID of 18.6.</a:t>
            </a:r>
            <a:endParaRPr lang="en-US" dirty="0"/>
          </a:p>
        </p:txBody>
      </p:sp>
      <p:sp>
        <p:nvSpPr>
          <p:cNvPr id="4" name="Slide Number Placeholder 3"/>
          <p:cNvSpPr>
            <a:spLocks noGrp="1"/>
          </p:cNvSpPr>
          <p:nvPr>
            <p:ph type="sldNum" sz="quarter" idx="5"/>
          </p:nvPr>
        </p:nvSpPr>
        <p:spPr/>
        <p:txBody>
          <a:bodyPr/>
          <a:lstStyle/>
          <a:p>
            <a:fld id="{69D95D61-4108-4C37-9521-B18F6B28FF1C}" type="slidenum">
              <a:rPr lang="en-US" smtClean="0"/>
              <a:t>8</a:t>
            </a:fld>
            <a:endParaRPr lang="en-US"/>
          </a:p>
        </p:txBody>
      </p:sp>
    </p:spTree>
    <p:extLst>
      <p:ext uri="{BB962C8B-B14F-4D97-AF65-F5344CB8AC3E}">
        <p14:creationId xmlns:p14="http://schemas.microsoft.com/office/powerpoint/2010/main" val="2944643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64</a:t>
            </a:fld>
            <a:endParaRPr lang="en-US"/>
          </a:p>
        </p:txBody>
      </p:sp>
    </p:spTree>
    <p:extLst>
      <p:ext uri="{BB962C8B-B14F-4D97-AF65-F5344CB8AC3E}">
        <p14:creationId xmlns:p14="http://schemas.microsoft.com/office/powerpoint/2010/main" val="737490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65</a:t>
            </a:fld>
            <a:endParaRPr lang="en-US"/>
          </a:p>
        </p:txBody>
      </p:sp>
    </p:spTree>
    <p:extLst>
      <p:ext uri="{BB962C8B-B14F-4D97-AF65-F5344CB8AC3E}">
        <p14:creationId xmlns:p14="http://schemas.microsoft.com/office/powerpoint/2010/main" val="1354258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Remapping your features to a smaller dimension.</a:t>
            </a:r>
            <a:r>
              <a:rPr lang="en-US" baseline="0" dirty="0"/>
              <a:t> Say 128 to 64.</a:t>
            </a:r>
          </a:p>
          <a:p>
            <a:r>
              <a:rPr lang="en-US" baseline="0" dirty="0"/>
              <a:t>Non linear dimensionality reduction. </a:t>
            </a:r>
          </a:p>
          <a:p>
            <a:r>
              <a:rPr lang="en-US" baseline="0" dirty="0"/>
              <a:t>Why does this work:</a:t>
            </a:r>
          </a:p>
          <a:p>
            <a:r>
              <a:rPr lang="en-US" baseline="0" dirty="0"/>
              <a:t>Many features tend to be completely ineffective. Stuck in a  local minima. </a:t>
            </a:r>
          </a:p>
          <a:p>
            <a:r>
              <a:rPr lang="en-US" baseline="0" dirty="0"/>
              <a:t>Features may be correlated. </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66</a:t>
            </a:fld>
            <a:endParaRPr lang="en-US"/>
          </a:p>
        </p:txBody>
      </p:sp>
    </p:spTree>
    <p:extLst>
      <p:ext uri="{BB962C8B-B14F-4D97-AF65-F5344CB8AC3E}">
        <p14:creationId xmlns:p14="http://schemas.microsoft.com/office/powerpoint/2010/main" val="811574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72</a:t>
            </a:fld>
            <a:endParaRPr lang="en-US"/>
          </a:p>
        </p:txBody>
      </p:sp>
    </p:spTree>
    <p:extLst>
      <p:ext uri="{BB962C8B-B14F-4D97-AF65-F5344CB8AC3E}">
        <p14:creationId xmlns:p14="http://schemas.microsoft.com/office/powerpoint/2010/main" val="2851471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77</a:t>
            </a:fld>
            <a:endParaRPr lang="en-US"/>
          </a:p>
        </p:txBody>
      </p:sp>
    </p:spTree>
    <p:extLst>
      <p:ext uri="{BB962C8B-B14F-4D97-AF65-F5344CB8AC3E}">
        <p14:creationId xmlns:p14="http://schemas.microsoft.com/office/powerpoint/2010/main" val="177158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Two-GPU architecture. Trained in parallel.</a:t>
            </a:r>
          </a:p>
          <a:p>
            <a:r>
              <a:rPr lang="en-US" dirty="0"/>
              <a:t>Took</a:t>
            </a:r>
            <a:r>
              <a:rPr lang="en-US" baseline="0" dirty="0"/>
              <a:t> a week to train. An year with CPUs.</a:t>
            </a:r>
            <a:endParaRPr lang="en-US" dirty="0"/>
          </a:p>
          <a:p>
            <a:r>
              <a:rPr lang="en-US" dirty="0"/>
              <a:t> 7 layers</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79</a:t>
            </a:fld>
            <a:endParaRPr lang="en-US"/>
          </a:p>
        </p:txBody>
      </p:sp>
    </p:spTree>
    <p:extLst>
      <p:ext uri="{BB962C8B-B14F-4D97-AF65-F5344CB8AC3E}">
        <p14:creationId xmlns:p14="http://schemas.microsoft.com/office/powerpoint/2010/main" val="43793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discount the FP operations for pooling layers, as they are so small compared to others. </a:t>
            </a:r>
          </a:p>
          <a:p>
            <a:r>
              <a:rPr lang="en-US" dirty="0"/>
              <a:t>Most of the memory usage and computations in early convolutions layers. Most of the parameters in the latter fc layers. </a:t>
            </a:r>
          </a:p>
        </p:txBody>
      </p:sp>
      <p:sp>
        <p:nvSpPr>
          <p:cNvPr id="4" name="Slide Number Placeholder 3"/>
          <p:cNvSpPr>
            <a:spLocks noGrp="1"/>
          </p:cNvSpPr>
          <p:nvPr>
            <p:ph type="sldNum" sz="quarter" idx="5"/>
          </p:nvPr>
        </p:nvSpPr>
        <p:spPr/>
        <p:txBody>
          <a:bodyPr/>
          <a:lstStyle/>
          <a:p>
            <a:fld id="{5F0CF5A9-C92E-4FCE-9A66-C9F402EF22A0}" type="slidenum">
              <a:rPr lang="en-US" smtClean="0"/>
              <a:t>86</a:t>
            </a:fld>
            <a:endParaRPr lang="en-US"/>
          </a:p>
        </p:txBody>
      </p:sp>
    </p:spTree>
    <p:extLst>
      <p:ext uri="{BB962C8B-B14F-4D97-AF65-F5344CB8AC3E}">
        <p14:creationId xmlns:p14="http://schemas.microsoft.com/office/powerpoint/2010/main" val="445515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AlexNet</a:t>
            </a:r>
            <a:r>
              <a:rPr lang="en-US" dirty="0"/>
              <a:t> and </a:t>
            </a:r>
            <a:r>
              <a:rPr lang="en-US" dirty="0" err="1"/>
              <a:t>ZFNet</a:t>
            </a:r>
            <a:r>
              <a:rPr lang="en-US" dirty="0"/>
              <a:t> were </a:t>
            </a:r>
            <a:r>
              <a:rPr lang="en-US" dirty="0" err="1"/>
              <a:t>adhoc</a:t>
            </a:r>
            <a:r>
              <a:rPr lang="en-US" dirty="0"/>
              <a:t> designed. VGG has design principles. </a:t>
            </a:r>
          </a:p>
        </p:txBody>
      </p:sp>
      <p:sp>
        <p:nvSpPr>
          <p:cNvPr id="4" name="Slide Number Placeholder 3"/>
          <p:cNvSpPr>
            <a:spLocks noGrp="1"/>
          </p:cNvSpPr>
          <p:nvPr>
            <p:ph type="sldNum" sz="quarter" idx="5"/>
          </p:nvPr>
        </p:nvSpPr>
        <p:spPr/>
        <p:txBody>
          <a:bodyPr/>
          <a:lstStyle/>
          <a:p>
            <a:fld id="{5F0CF5A9-C92E-4FCE-9A66-C9F402EF22A0}" type="slidenum">
              <a:rPr lang="en-US" smtClean="0"/>
              <a:t>88</a:t>
            </a:fld>
            <a:endParaRPr lang="en-US"/>
          </a:p>
        </p:txBody>
      </p:sp>
    </p:spTree>
    <p:extLst>
      <p:ext uri="{BB962C8B-B14F-4D97-AF65-F5344CB8AC3E}">
        <p14:creationId xmlns:p14="http://schemas.microsoft.com/office/powerpoint/2010/main" val="415127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Inbetween</a:t>
            </a:r>
            <a:r>
              <a:rPr lang="en-US" dirty="0"/>
              <a:t> 3x3 conv layers </a:t>
            </a:r>
            <a:r>
              <a:rPr lang="en-US" dirty="0" err="1"/>
              <a:t>ReLUs</a:t>
            </a:r>
            <a:r>
              <a:rPr lang="en-US" dirty="0"/>
              <a:t> can be introduces. Provides more depth and more non-</a:t>
            </a:r>
            <a:r>
              <a:rPr lang="en-US" dirty="0" err="1"/>
              <a:t>lienar</a:t>
            </a:r>
            <a:r>
              <a:rPr lang="en-US" dirty="0"/>
              <a:t> computation. </a:t>
            </a:r>
          </a:p>
        </p:txBody>
      </p:sp>
      <p:sp>
        <p:nvSpPr>
          <p:cNvPr id="4" name="Slide Number Placeholder 3"/>
          <p:cNvSpPr>
            <a:spLocks noGrp="1"/>
          </p:cNvSpPr>
          <p:nvPr>
            <p:ph type="sldNum" sz="quarter" idx="5"/>
          </p:nvPr>
        </p:nvSpPr>
        <p:spPr/>
        <p:txBody>
          <a:bodyPr/>
          <a:lstStyle/>
          <a:p>
            <a:fld id="{5F0CF5A9-C92E-4FCE-9A66-C9F402EF22A0}" type="slidenum">
              <a:rPr lang="en-US" smtClean="0"/>
              <a:t>89</a:t>
            </a:fld>
            <a:endParaRPr lang="en-US"/>
          </a:p>
        </p:txBody>
      </p:sp>
    </p:spTree>
    <p:extLst>
      <p:ext uri="{BB962C8B-B14F-4D97-AF65-F5344CB8AC3E}">
        <p14:creationId xmlns:p14="http://schemas.microsoft.com/office/powerpoint/2010/main" val="1773347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conv layer </a:t>
            </a:r>
            <a:r>
              <a:rPr lang="en-US" dirty="0" err="1"/>
              <a:t>consts</a:t>
            </a:r>
            <a:r>
              <a:rPr lang="en-US" dirty="0"/>
              <a:t> the same number of FLOPS. Make size half and double the channels. </a:t>
            </a:r>
          </a:p>
        </p:txBody>
      </p:sp>
      <p:sp>
        <p:nvSpPr>
          <p:cNvPr id="4" name="Slide Number Placeholder 3"/>
          <p:cNvSpPr>
            <a:spLocks noGrp="1"/>
          </p:cNvSpPr>
          <p:nvPr>
            <p:ph type="sldNum" sz="quarter" idx="5"/>
          </p:nvPr>
        </p:nvSpPr>
        <p:spPr/>
        <p:txBody>
          <a:bodyPr/>
          <a:lstStyle/>
          <a:p>
            <a:fld id="{5F0CF5A9-C92E-4FCE-9A66-C9F402EF22A0}" type="slidenum">
              <a:rPr lang="en-US" smtClean="0"/>
              <a:t>90</a:t>
            </a:fld>
            <a:endParaRPr lang="en-US"/>
          </a:p>
        </p:txBody>
      </p:sp>
    </p:spTree>
    <p:extLst>
      <p:ext uri="{BB962C8B-B14F-4D97-AF65-F5344CB8AC3E}">
        <p14:creationId xmlns:p14="http://schemas.microsoft.com/office/powerpoint/2010/main" val="208239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involved typically </a:t>
            </a:r>
            <a:r>
              <a:rPr lang="en-US" dirty="0" err="1"/>
              <a:t>consts</a:t>
            </a:r>
            <a:r>
              <a:rPr lang="en-US" dirty="0"/>
              <a:t> of obtaining images and preparation. After images have been acquired (i.e., prepared) the system must be trained. Then parameters tuning happens in the validation stage. Inference is making decisions on unseen images. </a:t>
            </a:r>
          </a:p>
        </p:txBody>
      </p:sp>
      <p:sp>
        <p:nvSpPr>
          <p:cNvPr id="4" name="Slide Number Placeholder 3"/>
          <p:cNvSpPr>
            <a:spLocks noGrp="1"/>
          </p:cNvSpPr>
          <p:nvPr>
            <p:ph type="sldNum" sz="quarter" idx="5"/>
          </p:nvPr>
        </p:nvSpPr>
        <p:spPr/>
        <p:txBody>
          <a:bodyPr/>
          <a:lstStyle/>
          <a:p>
            <a:fld id="{69D95D61-4108-4C37-9521-B18F6B28FF1C}" type="slidenum">
              <a:rPr lang="en-US" smtClean="0"/>
              <a:t>9</a:t>
            </a:fld>
            <a:endParaRPr lang="en-US"/>
          </a:p>
        </p:txBody>
      </p:sp>
    </p:spTree>
    <p:extLst>
      <p:ext uri="{BB962C8B-B14F-4D97-AF65-F5344CB8AC3E}">
        <p14:creationId xmlns:p14="http://schemas.microsoft.com/office/powerpoint/2010/main" val="1517403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AlexNet</a:t>
            </a:r>
            <a:r>
              <a:rPr lang="en-US" dirty="0"/>
              <a:t> to ZF Net to VGG: increasing accuracy though increasing he size</a:t>
            </a:r>
          </a:p>
          <a:p>
            <a:r>
              <a:rPr lang="en-US" dirty="0" err="1"/>
              <a:t>GoogleNet</a:t>
            </a:r>
            <a:r>
              <a:rPr lang="en-US" dirty="0"/>
              <a:t>: efficiency</a:t>
            </a:r>
          </a:p>
          <a:p>
            <a:r>
              <a:rPr lang="en-US" dirty="0"/>
              <a:t>Inception</a:t>
            </a:r>
            <a:r>
              <a:rPr lang="en-US" baseline="0" dirty="0"/>
              <a:t> modules at different stages.</a:t>
            </a:r>
          </a:p>
          <a:p>
            <a:r>
              <a:rPr lang="en-US" baseline="0" dirty="0"/>
              <a:t>Classifiers at different places. Intermediate classifiers. </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91</a:t>
            </a:fld>
            <a:endParaRPr lang="en-US"/>
          </a:p>
        </p:txBody>
      </p:sp>
    </p:spTree>
    <p:extLst>
      <p:ext uri="{BB962C8B-B14F-4D97-AF65-F5344CB8AC3E}">
        <p14:creationId xmlns:p14="http://schemas.microsoft.com/office/powerpoint/2010/main" val="2254284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Parallel paths. Different</a:t>
            </a:r>
            <a:r>
              <a:rPr lang="en-US" baseline="0" dirty="0"/>
              <a:t> sized filters.</a:t>
            </a:r>
          </a:p>
          <a:p>
            <a:pPr marL="228600" indent="-228600">
              <a:buAutoNum type="arabicPeriod"/>
            </a:pPr>
            <a:r>
              <a:rPr lang="en-US" baseline="0" dirty="0"/>
              <a:t>Bottleneck: </a:t>
            </a:r>
          </a:p>
          <a:p>
            <a:pPr marL="0" indent="0">
              <a:buNone/>
            </a:pPr>
            <a:r>
              <a:rPr lang="en-US" baseline="0" dirty="0"/>
              <a:t>3. Concentrated on efficiency</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93</a:t>
            </a:fld>
            <a:endParaRPr lang="en-US"/>
          </a:p>
        </p:txBody>
      </p:sp>
    </p:spTree>
    <p:extLst>
      <p:ext uri="{BB962C8B-B14F-4D97-AF65-F5344CB8AC3E}">
        <p14:creationId xmlns:p14="http://schemas.microsoft.com/office/powerpoint/2010/main" val="1877948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94</a:t>
            </a:fld>
            <a:endParaRPr lang="en-US"/>
          </a:p>
        </p:txBody>
      </p:sp>
    </p:spTree>
    <p:extLst>
      <p:ext uri="{BB962C8B-B14F-4D97-AF65-F5344CB8AC3E}">
        <p14:creationId xmlns:p14="http://schemas.microsoft.com/office/powerpoint/2010/main" val="2586262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97</a:t>
            </a:fld>
            <a:endParaRPr lang="en-US"/>
          </a:p>
        </p:txBody>
      </p:sp>
    </p:spTree>
    <p:extLst>
      <p:ext uri="{BB962C8B-B14F-4D97-AF65-F5344CB8AC3E}">
        <p14:creationId xmlns:p14="http://schemas.microsoft.com/office/powerpoint/2010/main" val="1772400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AlexNet</a:t>
            </a:r>
            <a:r>
              <a:rPr lang="en-US" dirty="0"/>
              <a:t> and SVM to surpass the conventional stat of the art. With a small number of samples per class, non-</a:t>
            </a:r>
            <a:r>
              <a:rPr lang="en-US" dirty="0" err="1"/>
              <a:t>tivial</a:t>
            </a:r>
            <a:r>
              <a:rPr lang="en-US"/>
              <a:t> performance </a:t>
            </a:r>
            <a:r>
              <a:rPr lang="en-US" dirty="0"/>
              <a:t>was obtained.</a:t>
            </a:r>
          </a:p>
        </p:txBody>
      </p:sp>
      <p:sp>
        <p:nvSpPr>
          <p:cNvPr id="4" name="Slide Number Placeholder 3"/>
          <p:cNvSpPr>
            <a:spLocks noGrp="1"/>
          </p:cNvSpPr>
          <p:nvPr>
            <p:ph type="sldNum" sz="quarter" idx="5"/>
          </p:nvPr>
        </p:nvSpPr>
        <p:spPr/>
        <p:txBody>
          <a:bodyPr/>
          <a:lstStyle/>
          <a:p>
            <a:fld id="{5F0CF5A9-C92E-4FCE-9A66-C9F402EF22A0}" type="slidenum">
              <a:rPr lang="en-US" smtClean="0"/>
              <a:t>98</a:t>
            </a:fld>
            <a:endParaRPr lang="en-US"/>
          </a:p>
        </p:txBody>
      </p:sp>
    </p:spTree>
    <p:extLst>
      <p:ext uri="{BB962C8B-B14F-4D97-AF65-F5344CB8AC3E}">
        <p14:creationId xmlns:p14="http://schemas.microsoft.com/office/powerpoint/2010/main" val="2325864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100</a:t>
            </a:fld>
            <a:endParaRPr lang="en-US"/>
          </a:p>
        </p:txBody>
      </p:sp>
    </p:spTree>
    <p:extLst>
      <p:ext uri="{BB962C8B-B14F-4D97-AF65-F5344CB8AC3E}">
        <p14:creationId xmlns:p14="http://schemas.microsoft.com/office/powerpoint/2010/main" val="2950226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256</a:t>
            </a:r>
            <a:r>
              <a:rPr lang="en-US" baseline="0" dirty="0"/>
              <a:t> to 64 to 256 mapping back. </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106</a:t>
            </a:fld>
            <a:endParaRPr lang="en-US"/>
          </a:p>
        </p:txBody>
      </p:sp>
    </p:spTree>
    <p:extLst>
      <p:ext uri="{BB962C8B-B14F-4D97-AF65-F5344CB8AC3E}">
        <p14:creationId xmlns:p14="http://schemas.microsoft.com/office/powerpoint/2010/main" val="288956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Rosenblatt:</a:t>
            </a:r>
            <a:r>
              <a:rPr lang="en-US" baseline="0" dirty="0"/>
              <a:t> one-layer neural network.</a:t>
            </a:r>
          </a:p>
          <a:p>
            <a:r>
              <a:rPr lang="en-US" baseline="0" dirty="0"/>
              <a:t>Bishop wrote a book.</a:t>
            </a:r>
            <a:endParaRPr lang="en-US" dirty="0"/>
          </a:p>
          <a:p>
            <a:r>
              <a:rPr lang="en-US" dirty="0"/>
              <a:t>Large amounts of data.</a:t>
            </a:r>
          </a:p>
          <a:p>
            <a:endParaRPr lang="en-US" dirty="0"/>
          </a:p>
          <a:p>
            <a:r>
              <a:rPr lang="en-US" dirty="0"/>
              <a:t>After</a:t>
            </a:r>
            <a:r>
              <a:rPr lang="en-US" baseline="0" dirty="0"/>
              <a:t> </a:t>
            </a:r>
            <a:r>
              <a:rPr lang="en-US" baseline="0" dirty="0" err="1"/>
              <a:t>LeCun</a:t>
            </a:r>
            <a:r>
              <a:rPr lang="en-US" baseline="0" dirty="0"/>
              <a:t>: Not so much labeled data was available. </a:t>
            </a:r>
          </a:p>
          <a:p>
            <a:r>
              <a:rPr lang="en-US" baseline="0" dirty="0"/>
              <a:t>2012 Image net challenge.</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10</a:t>
            </a:fld>
            <a:endParaRPr lang="en-US"/>
          </a:p>
        </p:txBody>
      </p:sp>
    </p:spTree>
    <p:extLst>
      <p:ext uri="{BB962C8B-B14F-4D97-AF65-F5344CB8AC3E}">
        <p14:creationId xmlns:p14="http://schemas.microsoft.com/office/powerpoint/2010/main" val="272096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pPr/>
              <a:t>13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dirty="0"/>
              <a:t>Classification means to assign a label per image. This uses the ImageNet, a large-scale labeled image database. Classification task prior to deep learning was  based on </a:t>
            </a:r>
            <a:r>
              <a:rPr lang="en-US" dirty="0" err="1"/>
              <a:t>BoVW</a:t>
            </a:r>
            <a:r>
              <a:rPr lang="en-US" dirty="0"/>
              <a:t>. Features were hand-crafted features like SIFT features. </a:t>
            </a:r>
          </a:p>
        </p:txBody>
      </p:sp>
    </p:spTree>
    <p:extLst>
      <p:ext uri="{BB962C8B-B14F-4D97-AF65-F5344CB8AC3E}">
        <p14:creationId xmlns:p14="http://schemas.microsoft.com/office/powerpoint/2010/main" val="866152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14</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00986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approach will have two major components: a </a:t>
            </a:r>
            <a:r>
              <a:rPr lang="en-US" sz="1200" b="1" i="0" kern="1200" dirty="0">
                <a:solidFill>
                  <a:schemeClr val="tx1"/>
                </a:solidFill>
                <a:effectLst/>
                <a:latin typeface="+mn-lt"/>
                <a:ea typeface="+mn-ea"/>
                <a:cs typeface="+mn-cs"/>
              </a:rPr>
              <a:t>score function</a:t>
            </a:r>
            <a:r>
              <a:rPr lang="en-US" sz="1200" b="0" i="0" kern="1200" dirty="0">
                <a:solidFill>
                  <a:schemeClr val="tx1"/>
                </a:solidFill>
                <a:effectLst/>
                <a:latin typeface="+mn-lt"/>
                <a:ea typeface="+mn-ea"/>
                <a:cs typeface="+mn-cs"/>
              </a:rPr>
              <a:t> that maps the raw data to class scores, and a </a:t>
            </a:r>
            <a:r>
              <a:rPr lang="en-US" sz="1200" b="1" i="0" kern="1200" dirty="0">
                <a:solidFill>
                  <a:schemeClr val="tx1"/>
                </a:solidFill>
                <a:effectLst/>
                <a:latin typeface="+mn-lt"/>
                <a:ea typeface="+mn-ea"/>
                <a:cs typeface="+mn-cs"/>
              </a:rPr>
              <a:t>loss function</a:t>
            </a:r>
            <a:r>
              <a:rPr lang="en-US" sz="1200" b="0" i="0" kern="1200" dirty="0">
                <a:solidFill>
                  <a:schemeClr val="tx1"/>
                </a:solidFill>
                <a:effectLst/>
                <a:latin typeface="+mn-lt"/>
                <a:ea typeface="+mn-ea"/>
                <a:cs typeface="+mn-cs"/>
              </a:rPr>
              <a:t> that quantifies the agreement between the predicted scores and the ground truth labels. The loss function measure the quality of the predictions. Then the loss function is to be minimized with respect to the parameters of the score function.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SVM loss: </a:t>
            </a:r>
            <a:r>
              <a:rPr lang="en-US" sz="1200" b="0" i="0" u="none" strike="noStrike" kern="1200" dirty="0">
                <a:solidFill>
                  <a:schemeClr val="tx1"/>
                </a:solidFill>
                <a:effectLst/>
                <a:latin typeface="+mn-lt"/>
                <a:ea typeface="+mn-ea"/>
                <a:cs typeface="+mn-cs"/>
              </a:rPr>
              <a:t>max(0,−) </a:t>
            </a:r>
            <a:r>
              <a:rPr lang="en-US" sz="1200" b="0" i="0" kern="1200" dirty="0">
                <a:solidFill>
                  <a:schemeClr val="tx1"/>
                </a:solidFill>
                <a:effectLst/>
                <a:latin typeface="+mn-lt"/>
                <a:ea typeface="+mn-ea"/>
                <a:cs typeface="+mn-cs"/>
              </a:rPr>
              <a:t>function is often called the </a:t>
            </a:r>
            <a:r>
              <a:rPr lang="en-US" sz="1200" b="1" i="0" kern="1200" dirty="0">
                <a:solidFill>
                  <a:schemeClr val="tx1"/>
                </a:solidFill>
                <a:effectLst/>
                <a:latin typeface="+mn-lt"/>
                <a:ea typeface="+mn-ea"/>
                <a:cs typeface="+mn-cs"/>
              </a:rPr>
              <a:t>hinge loss. </a:t>
            </a:r>
            <a:r>
              <a:rPr lang="en-US" sz="1200" b="0" i="0" kern="1200" dirty="0">
                <a:solidFill>
                  <a:schemeClr val="tx1"/>
                </a:solidFill>
                <a:effectLst/>
                <a:latin typeface="+mn-lt"/>
                <a:ea typeface="+mn-ea"/>
                <a:cs typeface="+mn-cs"/>
              </a:rPr>
              <a:t>the SVM loss function wants the score of the correct class </a:t>
            </a:r>
            <a:r>
              <a:rPr lang="en-US" sz="1200" b="0" i="0" u="none" strike="noStrike" kern="1200" dirty="0" err="1">
                <a:solidFill>
                  <a:schemeClr val="tx1"/>
                </a:solidFill>
                <a:effectLst/>
                <a:latin typeface="+mn-lt"/>
                <a:ea typeface="+mn-ea"/>
                <a:cs typeface="+mn-cs"/>
              </a:rPr>
              <a:t>yi</a:t>
            </a:r>
            <a:r>
              <a:rPr lang="en-US" sz="1200" b="0" i="0" kern="1200" dirty="0">
                <a:solidFill>
                  <a:schemeClr val="tx1"/>
                </a:solidFill>
                <a:effectLst/>
                <a:latin typeface="+mn-lt"/>
                <a:ea typeface="+mn-ea"/>
                <a:cs typeface="+mn-cs"/>
              </a:rPr>
              <a:t> to be larger than the incorrect class scores by at least by </a:t>
            </a:r>
            <a:r>
              <a:rPr lang="en-US" sz="1200" b="0" i="0" u="none" strike="noStrike" kern="1200" dirty="0">
                <a:solidFill>
                  <a:schemeClr val="tx1"/>
                </a:solidFill>
                <a:effectLst/>
                <a:latin typeface="+mn-lt"/>
                <a:ea typeface="+mn-ea"/>
                <a:cs typeface="+mn-cs"/>
              </a:rPr>
              <a:t>Δ</a:t>
            </a:r>
            <a:r>
              <a:rPr lang="en-US" sz="1200" b="0" i="0" kern="1200" dirty="0">
                <a:solidFill>
                  <a:schemeClr val="tx1"/>
                </a:solidFill>
                <a:effectLst/>
                <a:latin typeface="+mn-lt"/>
                <a:ea typeface="+mn-ea"/>
                <a:cs typeface="+mn-cs"/>
              </a:rPr>
              <a:t> (delta)</a:t>
            </a:r>
            <a:endParaRPr lang="en-US" dirty="0"/>
          </a:p>
        </p:txBody>
      </p:sp>
      <p:sp>
        <p:nvSpPr>
          <p:cNvPr id="4" name="Slide Number Placeholder 3"/>
          <p:cNvSpPr>
            <a:spLocks noGrp="1"/>
          </p:cNvSpPr>
          <p:nvPr>
            <p:ph type="sldNum" sz="quarter" idx="5"/>
          </p:nvPr>
        </p:nvSpPr>
        <p:spPr/>
        <p:txBody>
          <a:bodyPr/>
          <a:lstStyle/>
          <a:p>
            <a:fld id="{5F0CF5A9-C92E-4FCE-9A66-C9F402EF22A0}" type="slidenum">
              <a:rPr lang="en-US" smtClean="0"/>
              <a:t>15</a:t>
            </a:fld>
            <a:endParaRPr lang="en-US"/>
          </a:p>
        </p:txBody>
      </p:sp>
    </p:spTree>
    <p:extLst>
      <p:ext uri="{BB962C8B-B14F-4D97-AF65-F5344CB8AC3E}">
        <p14:creationId xmlns:p14="http://schemas.microsoft.com/office/powerpoint/2010/main" val="23432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 is the weighted</a:t>
            </a:r>
            <a:r>
              <a:rPr lang="en-US" baseline="0" dirty="0"/>
              <a:t> sum of the features.</a:t>
            </a:r>
            <a:endParaRPr lang="en-US" dirty="0"/>
          </a:p>
        </p:txBody>
      </p:sp>
      <p:sp>
        <p:nvSpPr>
          <p:cNvPr id="4" name="Slide Number Placeholder 3"/>
          <p:cNvSpPr>
            <a:spLocks noGrp="1"/>
          </p:cNvSpPr>
          <p:nvPr>
            <p:ph type="sldNum" sz="quarter" idx="10"/>
          </p:nvPr>
        </p:nvSpPr>
        <p:spPr/>
        <p:txBody>
          <a:bodyPr/>
          <a:lstStyle/>
          <a:p>
            <a:fld id="{5F0CF5A9-C92E-4FCE-9A66-C9F402EF22A0}" type="slidenum">
              <a:rPr lang="en-US" smtClean="0"/>
              <a:t>18</a:t>
            </a:fld>
            <a:endParaRPr lang="en-US"/>
          </a:p>
        </p:txBody>
      </p:sp>
    </p:spTree>
    <p:extLst>
      <p:ext uri="{BB962C8B-B14F-4D97-AF65-F5344CB8AC3E}">
        <p14:creationId xmlns:p14="http://schemas.microsoft.com/office/powerpoint/2010/main" val="2514563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FD56-D634-40F9-AC11-B04C7F560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BA252-15E5-421A-A749-3C88D0206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7F2930-9317-4850-B967-43AB73441A52}"/>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C81BE6B-FD19-40CC-BB84-52EEC2D6DD1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7815F59-446D-4074-A21E-E01B357B40F1}"/>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2076387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CBD7-2195-4F15-9023-1BA3510B2D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EBC624-275A-44B6-B15E-3A3ACF716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8640F-6E62-4276-AB7B-61743909665A}"/>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7A34406-CFA3-43A0-8241-F257DB18A13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CA5522-4DFB-4D08-93E5-08BD145A6CFA}"/>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8159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6F240A-C145-43B0-A5F3-B8AC75B29B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5A1B5C-BC47-4EEA-AC2D-2D971BECF8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12DEC-3D23-4245-B428-B510F161FF5B}"/>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242D4C0-C93E-4A90-BF9F-711AB42DDA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4FC5787-6F56-4FDC-93DC-49FBDD47FFF8}"/>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366807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xfrm>
            <a:off x="249381" y="6356350"/>
            <a:ext cx="2743200" cy="365125"/>
          </a:xfrm>
          <a:prstGeom prst="rect">
            <a:avLst/>
          </a:prstGeom>
        </p:spPr>
        <p:txBody>
          <a:bodyPr/>
          <a:lstStyle>
            <a:lvl1pPr>
              <a:defRPr/>
            </a:lvl1pPr>
          </a:lstStyle>
          <a:p>
            <a:pPr>
              <a:defRPr/>
            </a:pPr>
            <a:endParaRPr lang="en-US"/>
          </a:p>
        </p:txBody>
      </p:sp>
      <p:sp>
        <p:nvSpPr>
          <p:cNvPr id="5" name="Rectangle 5"/>
          <p:cNvSpPr>
            <a:spLocks noGrp="1" noChangeArrowheads="1"/>
          </p:cNvSpPr>
          <p:nvPr>
            <p:ph type="sldNum" sz="quarter" idx="11"/>
          </p:nvPr>
        </p:nvSpPr>
        <p:spPr>
          <a:xfrm>
            <a:off x="9227126" y="6356350"/>
            <a:ext cx="2743200" cy="365125"/>
          </a:xfrm>
          <a:prstGeom prst="rect">
            <a:avLst/>
          </a:prstGeom>
        </p:spPr>
        <p:txBody>
          <a:bodyPr/>
          <a:lstStyle>
            <a:lvl1pPr>
              <a:defRPr/>
            </a:lvl1pPr>
          </a:lstStyle>
          <a:p>
            <a:pPr>
              <a:defRPr/>
            </a:pPr>
            <a:fld id="{59FD308E-476E-4721-994F-FF78B4B07E46}" type="slidenum">
              <a:rPr lang="en-US"/>
              <a:pPr>
                <a:defRPr/>
              </a:pPr>
              <a:t>‹#›</a:t>
            </a:fld>
            <a:endParaRPr lang="en-US"/>
          </a:p>
        </p:txBody>
      </p:sp>
    </p:spTree>
    <p:extLst>
      <p:ext uri="{BB962C8B-B14F-4D97-AF65-F5344CB8AC3E}">
        <p14:creationId xmlns:p14="http://schemas.microsoft.com/office/powerpoint/2010/main" val="2881393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CE91-576F-4D8D-8685-2F70CD522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B68B01-9D92-4C43-80CD-BF71BC606B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B399B-6C51-4E09-B701-84F37CEDAA32}"/>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2089109-564C-449F-99A7-3945F2E57F8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916A704-E92F-404E-96FF-10FE626544E6}"/>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243436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489C-B486-40B7-9AA5-EC93D025A3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C15530-6955-4CF2-9637-EB16391FA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B8775B-8388-4B13-B284-E925DE87F2E8}"/>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F130788-3229-4701-90CF-EC269FAD1F1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AD7FB39-B586-433F-AA7A-0C1C0B47B00C}"/>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01382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F0D9-CEDB-405B-9B3A-B413CFF44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44237D-37B4-4CEE-AD56-D9AF75E5DF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36002E-E384-42B5-BF5E-773E8954B6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A75E9B-AD8B-478C-BC01-A84AA74AB556}"/>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A068EF9-1186-4079-AA0C-641FD5452C0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6117F7-600C-494B-A6FE-EE65FF799C1B}"/>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28967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82C3-3E46-4EF2-B254-6C4A3B3D9B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9B2B9E-F096-44A8-8FFD-DF92C3F49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DC7510-6740-4652-8A70-06CCD209A6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956E46-0670-4916-8D61-7A7642514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4BD1B7-7BDF-4E02-8EF2-E9D33DC01F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523ADC-092E-4458-B46C-3EC195391137}"/>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D8A2BCC7-BA54-42D2-840B-B264E6ABA22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204D75DE-9E7D-4AE1-904C-9D8D235E09FC}"/>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3633337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4714-9734-41E1-BDDD-B4BD5898EE9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D6742BB5-CA2D-4D3F-BFA2-10CC900EFCFC}"/>
              </a:ext>
            </a:extLst>
          </p:cNvPr>
          <p:cNvSpPr>
            <a:spLocks noGrp="1"/>
          </p:cNvSpPr>
          <p:nvPr>
            <p:ph type="sldNum" sz="quarter" idx="12"/>
          </p:nvPr>
        </p:nvSpPr>
        <p:spPr>
          <a:xfrm>
            <a:off x="11457708" y="6356350"/>
            <a:ext cx="512617"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13303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436D4-D7C2-4E33-8C74-F89A68C933C5}"/>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BAB58396-DB83-4081-AE20-CFD96453C2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456C408-C380-49D1-A3FB-42407A805C63}"/>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264755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5F81-F6A9-47AC-93F6-F7A598EAD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1DB06F-6927-4D33-95E0-F6A1DCDD95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3D501E-5D1B-4BA3-97A4-8839711312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897503-75BA-466C-B510-C59A0D701880}"/>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D55EE3E-9D13-438E-A689-3AC9E21D43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8753216-4E39-4308-B11C-621C0FFE35C4}"/>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139344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47ED-CAF4-4D2F-88AC-D07145F734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BC11FA-E26F-481B-8C4F-D03B40F05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E423FC-BA81-414C-9FD2-37876FBC2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AB8342-4274-4E33-8D23-11395B480418}"/>
              </a:ext>
            </a:extLst>
          </p:cNvPr>
          <p:cNvSpPr>
            <a:spLocks noGrp="1"/>
          </p:cNvSpPr>
          <p:nvPr>
            <p:ph type="dt" sz="half" idx="10"/>
          </p:nvPr>
        </p:nvSpPr>
        <p:spPr>
          <a:xfrm>
            <a:off x="249381"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FBF6F66-343A-4C81-9A95-2AC8735019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85C5806-FE63-4823-8734-18B968E444FA}"/>
              </a:ext>
            </a:extLst>
          </p:cNvPr>
          <p:cNvSpPr>
            <a:spLocks noGrp="1"/>
          </p:cNvSpPr>
          <p:nvPr>
            <p:ph type="sldNum" sz="quarter" idx="12"/>
          </p:nvPr>
        </p:nvSpPr>
        <p:spPr>
          <a:xfrm>
            <a:off x="9227126" y="6356350"/>
            <a:ext cx="2743200" cy="365125"/>
          </a:xfrm>
          <a:prstGeom prst="rect">
            <a:avLst/>
          </a:prstGeom>
        </p:spPr>
        <p:txBody>
          <a:bodyPr/>
          <a:lstStyle/>
          <a:p>
            <a:fld id="{7E663616-BBAC-427E-89D3-E72909796144}" type="slidenum">
              <a:rPr lang="en-US" smtClean="0"/>
              <a:t>‹#›</a:t>
            </a:fld>
            <a:endParaRPr lang="en-US"/>
          </a:p>
        </p:txBody>
      </p:sp>
    </p:spTree>
    <p:extLst>
      <p:ext uri="{BB962C8B-B14F-4D97-AF65-F5344CB8AC3E}">
        <p14:creationId xmlns:p14="http://schemas.microsoft.com/office/powerpoint/2010/main" val="3292506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88FBA7-A372-4A86-831F-91A48FD973A1}"/>
              </a:ext>
            </a:extLst>
          </p:cNvPr>
          <p:cNvSpPr>
            <a:spLocks noGrp="1"/>
          </p:cNvSpPr>
          <p:nvPr>
            <p:ph type="title"/>
          </p:nvPr>
        </p:nvSpPr>
        <p:spPr>
          <a:xfrm>
            <a:off x="249381" y="136525"/>
            <a:ext cx="11720945" cy="70969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6CC54E-5439-4699-8745-2175B12082A9}"/>
              </a:ext>
            </a:extLst>
          </p:cNvPr>
          <p:cNvSpPr>
            <a:spLocks noGrp="1"/>
          </p:cNvSpPr>
          <p:nvPr>
            <p:ph type="body" idx="1"/>
          </p:nvPr>
        </p:nvSpPr>
        <p:spPr>
          <a:xfrm>
            <a:off x="249381" y="1068259"/>
            <a:ext cx="11720945" cy="51502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B6509AAA-426B-4B96-8126-2ED352E85FCC}"/>
              </a:ext>
            </a:extLst>
          </p:cNvPr>
          <p:cNvSpPr>
            <a:spLocks noGrp="1"/>
          </p:cNvSpPr>
          <p:nvPr>
            <p:ph type="sldNum" sz="quarter" idx="4"/>
          </p:nvPr>
        </p:nvSpPr>
        <p:spPr>
          <a:xfrm>
            <a:off x="11513126" y="6356350"/>
            <a:ext cx="4571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63616-BBAC-427E-89D3-E72909796144}" type="slidenum">
              <a:rPr lang="en-US" smtClean="0"/>
              <a:t>‹#›</a:t>
            </a:fld>
            <a:endParaRPr lang="en-US" dirty="0"/>
          </a:p>
        </p:txBody>
      </p:sp>
    </p:spTree>
    <p:extLst>
      <p:ext uri="{BB962C8B-B14F-4D97-AF65-F5344CB8AC3E}">
        <p14:creationId xmlns:p14="http://schemas.microsoft.com/office/powerpoint/2010/main" val="4265089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0.png"/><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0.png"/></Relationships>
</file>

<file path=ppt/slides/_rels/slide103.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8.png"/><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00.png"/><Relationship Id="rId11" Type="http://schemas.openxmlformats.org/officeDocument/2006/relationships/image" Target="../media/image175.png"/><Relationship Id="rId5" Type="http://schemas.openxmlformats.org/officeDocument/2006/relationships/image" Target="../media/image170.png"/><Relationship Id="rId15" Type="http://schemas.openxmlformats.org/officeDocument/2006/relationships/image" Target="../media/image179.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3.png"/><Relationship Id="rId14" Type="http://schemas.openxmlformats.org/officeDocument/2006/relationships/image" Target="../media/image178.png"/></Relationships>
</file>

<file path=ppt/slides/_rels/slide10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arxiv.org/abs/1512.03385" TargetMode="External"/><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image" Target="../media/image184.png"/><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1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6.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s>
</file>

<file path=ppt/slides/_rels/slide11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6.xml"/><Relationship Id="rId4" Type="http://schemas.openxmlformats.org/officeDocument/2006/relationships/image" Target="../media/image2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image" Target="../media/image2100.png"/><Relationship Id="rId3" Type="http://schemas.openxmlformats.org/officeDocument/2006/relationships/image" Target="../media/image2050.png"/><Relationship Id="rId7" Type="http://schemas.openxmlformats.org/officeDocument/2006/relationships/image" Target="../media/image2090.png"/><Relationship Id="rId2" Type="http://schemas.openxmlformats.org/officeDocument/2006/relationships/image" Target="../media/image2040.png"/><Relationship Id="rId1" Type="http://schemas.openxmlformats.org/officeDocument/2006/relationships/slideLayout" Target="../slideLayouts/slideLayout6.xml"/><Relationship Id="rId6" Type="http://schemas.openxmlformats.org/officeDocument/2006/relationships/image" Target="../media/image2080.png"/><Relationship Id="rId11" Type="http://schemas.openxmlformats.org/officeDocument/2006/relationships/image" Target="../media/image2130.png"/><Relationship Id="rId5" Type="http://schemas.openxmlformats.org/officeDocument/2006/relationships/image" Target="../media/image2070.png"/><Relationship Id="rId10" Type="http://schemas.openxmlformats.org/officeDocument/2006/relationships/image" Target="../media/image2120.png"/><Relationship Id="rId4" Type="http://schemas.openxmlformats.org/officeDocument/2006/relationships/image" Target="../media/image2060.png"/><Relationship Id="rId9" Type="http://schemas.openxmlformats.org/officeDocument/2006/relationships/image" Target="../media/image21100.png"/></Relationships>
</file>

<file path=ppt/slides/_rels/slide11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6.xml"/><Relationship Id="rId4" Type="http://schemas.openxmlformats.org/officeDocument/2006/relationships/image" Target="../media/image217.png"/></Relationships>
</file>

<file path=ppt/slides/_rels/slide119.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222.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7.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hyperlink" Target="https://cs231n.github.io/linear-classify/" TargetMode="External"/><Relationship Id="rId7" Type="http://schemas.openxmlformats.org/officeDocument/2006/relationships/image" Target="../media/image3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351.png"/><Relationship Id="rId7" Type="http://schemas.openxmlformats.org/officeDocument/2006/relationships/image" Target="../media/image391.png"/><Relationship Id="rId2" Type="http://schemas.openxmlformats.org/officeDocument/2006/relationships/image" Target="../media/image341.png"/><Relationship Id="rId1" Type="http://schemas.openxmlformats.org/officeDocument/2006/relationships/slideLayout" Target="../slideLayouts/slideLayout6.xml"/><Relationship Id="rId6" Type="http://schemas.openxmlformats.org/officeDocument/2006/relationships/image" Target="../media/image381.png"/><Relationship Id="rId5" Type="http://schemas.openxmlformats.org/officeDocument/2006/relationships/image" Target="../media/image8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3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00.png"/></Relationships>
</file>

<file path=ppt/slides/_rels/slide19.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image" Target="../media/image89.png"/><Relationship Id="rId7" Type="http://schemas.openxmlformats.org/officeDocument/2006/relationships/image" Target="../media/image44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9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3.svg"/><Relationship Id="rId18" Type="http://schemas.openxmlformats.org/officeDocument/2006/relationships/image" Target="../media/image11.png"/><Relationship Id="rId3" Type="http://schemas.openxmlformats.org/officeDocument/2006/relationships/image" Target="../media/image5.png"/><Relationship Id="rId21" Type="http://schemas.openxmlformats.org/officeDocument/2006/relationships/image" Target="../media/image14.jpeg"/><Relationship Id="rId7" Type="http://schemas.openxmlformats.org/officeDocument/2006/relationships/diagramData" Target="../diagrams/data1.xml"/><Relationship Id="rId12" Type="http://schemas.openxmlformats.org/officeDocument/2006/relationships/image" Target="../media/image2.png"/><Relationship Id="rId17" Type="http://schemas.openxmlformats.org/officeDocument/2006/relationships/image" Target="../media/image10.png"/><Relationship Id="rId2" Type="http://schemas.openxmlformats.org/officeDocument/2006/relationships/image" Target="../media/image4.png"/><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image" Target="../media/image7.png"/><Relationship Id="rId15" Type="http://schemas.openxmlformats.org/officeDocument/2006/relationships/image" Target="../media/image7.jpeg"/><Relationship Id="rId23" Type="http://schemas.openxmlformats.org/officeDocument/2006/relationships/image" Target="../media/image20.png"/><Relationship Id="rId10" Type="http://schemas.openxmlformats.org/officeDocument/2006/relationships/diagramColors" Target="../diagrams/colors1.xml"/><Relationship Id="rId19"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diagramQuickStyle" Target="../diagrams/quickStyle1.xml"/><Relationship Id="rId14" Type="http://schemas.openxmlformats.org/officeDocument/2006/relationships/image" Target="../media/image6.png"/><Relationship Id="rId22"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1.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0.png"/><Relationship Id="rId18" Type="http://schemas.openxmlformats.org/officeDocument/2006/relationships/image" Target="../media/image700.png"/><Relationship Id="rId3" Type="http://schemas.openxmlformats.org/officeDocument/2006/relationships/image" Target="../media/image55.png"/><Relationship Id="rId21" Type="http://schemas.openxmlformats.org/officeDocument/2006/relationships/image" Target="../media/image730.png"/><Relationship Id="rId7" Type="http://schemas.openxmlformats.org/officeDocument/2006/relationships/image" Target="../media/image59.png"/><Relationship Id="rId12" Type="http://schemas.openxmlformats.org/officeDocument/2006/relationships/image" Target="../media/image640.png"/><Relationship Id="rId17" Type="http://schemas.openxmlformats.org/officeDocument/2006/relationships/image" Target="../media/image69.png"/><Relationship Id="rId2" Type="http://schemas.openxmlformats.org/officeDocument/2006/relationships/image" Target="../media/image540.png"/><Relationship Id="rId16" Type="http://schemas.openxmlformats.org/officeDocument/2006/relationships/image" Target="../media/image680.png"/><Relationship Id="rId20"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0.png"/><Relationship Id="rId5" Type="http://schemas.openxmlformats.org/officeDocument/2006/relationships/image" Target="../media/image57.png"/><Relationship Id="rId15" Type="http://schemas.openxmlformats.org/officeDocument/2006/relationships/image" Target="../media/image670.png"/><Relationship Id="rId23" Type="http://schemas.openxmlformats.org/officeDocument/2006/relationships/image" Target="../media/image750.png"/><Relationship Id="rId10" Type="http://schemas.openxmlformats.org/officeDocument/2006/relationships/image" Target="../media/image620.png"/><Relationship Id="rId19" Type="http://schemas.openxmlformats.org/officeDocument/2006/relationships/image" Target="../media/image710.png"/><Relationship Id="rId4" Type="http://schemas.openxmlformats.org/officeDocument/2006/relationships/image" Target="../media/image560.png"/><Relationship Id="rId9" Type="http://schemas.openxmlformats.org/officeDocument/2006/relationships/image" Target="../media/image61.png"/><Relationship Id="rId14" Type="http://schemas.openxmlformats.org/officeDocument/2006/relationships/image" Target="../media/image660.png"/><Relationship Id="rId22" Type="http://schemas.openxmlformats.org/officeDocument/2006/relationships/image" Target="../media/image740.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11.png"/><Relationship Id="rId7" Type="http://schemas.openxmlformats.org/officeDocument/2006/relationships/image" Target="../media/image1111.png"/><Relationship Id="rId2" Type="http://schemas.openxmlformats.org/officeDocument/2006/relationships/image" Target="../media/image611.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90.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1611.png"/><Relationship Id="rId3" Type="http://schemas.openxmlformats.org/officeDocument/2006/relationships/image" Target="../media/image711.png"/><Relationship Id="rId7" Type="http://schemas.openxmlformats.org/officeDocument/2006/relationships/image" Target="../media/image1511.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11.png"/><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10.png"/><Relationship Id="rId18" Type="http://schemas.openxmlformats.org/officeDocument/2006/relationships/image" Target="../media/image2210.png"/><Relationship Id="rId26" Type="http://schemas.openxmlformats.org/officeDocument/2006/relationships/image" Target="../media/image300.png"/><Relationship Id="rId3" Type="http://schemas.openxmlformats.org/officeDocument/2006/relationships/image" Target="../media/image7100.png"/><Relationship Id="rId21" Type="http://schemas.openxmlformats.org/officeDocument/2006/relationships/image" Target="../media/image251.png"/><Relationship Id="rId7" Type="http://schemas.openxmlformats.org/officeDocument/2006/relationships/image" Target="../media/image1110.png"/><Relationship Id="rId12" Type="http://schemas.openxmlformats.org/officeDocument/2006/relationships/image" Target="../media/image1610.png"/><Relationship Id="rId17" Type="http://schemas.openxmlformats.org/officeDocument/2006/relationships/image" Target="../media/image2110.png"/><Relationship Id="rId25" Type="http://schemas.openxmlformats.org/officeDocument/2006/relationships/image" Target="../media/image29.png"/><Relationship Id="rId2" Type="http://schemas.openxmlformats.org/officeDocument/2006/relationships/image" Target="../media/image610.png"/><Relationship Id="rId16" Type="http://schemas.openxmlformats.org/officeDocument/2006/relationships/image" Target="../media/image2010.png"/><Relationship Id="rId20" Type="http://schemas.openxmlformats.org/officeDocument/2006/relationships/image" Target="../media/image249.png"/><Relationship Id="rId1" Type="http://schemas.openxmlformats.org/officeDocument/2006/relationships/slideLayout" Target="../slideLayouts/slideLayout6.xml"/><Relationship Id="rId6" Type="http://schemas.openxmlformats.org/officeDocument/2006/relationships/image" Target="../media/image1010.png"/><Relationship Id="rId11" Type="http://schemas.openxmlformats.org/officeDocument/2006/relationships/image" Target="../media/image1510.png"/><Relationship Id="rId24" Type="http://schemas.openxmlformats.org/officeDocument/2006/relationships/image" Target="../media/image280.png"/><Relationship Id="rId5" Type="http://schemas.openxmlformats.org/officeDocument/2006/relationships/image" Target="../media/image910.png"/><Relationship Id="rId15" Type="http://schemas.openxmlformats.org/officeDocument/2006/relationships/image" Target="../media/image1910.png"/><Relationship Id="rId23" Type="http://schemas.openxmlformats.org/officeDocument/2006/relationships/image" Target="../media/image27.png"/><Relationship Id="rId28" Type="http://schemas.openxmlformats.org/officeDocument/2006/relationships/image" Target="../media/image321.png"/><Relationship Id="rId10" Type="http://schemas.openxmlformats.org/officeDocument/2006/relationships/image" Target="../media/image1410.png"/><Relationship Id="rId19" Type="http://schemas.openxmlformats.org/officeDocument/2006/relationships/image" Target="../media/image2310.png"/><Relationship Id="rId4" Type="http://schemas.openxmlformats.org/officeDocument/2006/relationships/image" Target="../media/image810.png"/><Relationship Id="rId9" Type="http://schemas.openxmlformats.org/officeDocument/2006/relationships/image" Target="../media/image1310.png"/><Relationship Id="rId14" Type="http://schemas.openxmlformats.org/officeDocument/2006/relationships/image" Target="../media/image1810.png"/><Relationship Id="rId22" Type="http://schemas.openxmlformats.org/officeDocument/2006/relationships/image" Target="../media/image260.png"/><Relationship Id="rId27" Type="http://schemas.openxmlformats.org/officeDocument/2006/relationships/image" Target="../media/image310.png"/></Relationships>
</file>

<file path=ppt/slides/_rels/slide29.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43.png"/><Relationship Id="rId7" Type="http://schemas.openxmlformats.org/officeDocument/2006/relationships/image" Target="../media/image382.png"/><Relationship Id="rId12" Type="http://schemas.openxmlformats.org/officeDocument/2006/relationships/image" Target="../media/image430.png"/><Relationship Id="rId2"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71.png"/><Relationship Id="rId11" Type="http://schemas.openxmlformats.org/officeDocument/2006/relationships/image" Target="../media/image421.png"/><Relationship Id="rId5" Type="http://schemas.openxmlformats.org/officeDocument/2006/relationships/image" Target="../media/image361.png"/><Relationship Id="rId10" Type="http://schemas.openxmlformats.org/officeDocument/2006/relationships/image" Target="../media/image411.png"/><Relationship Id="rId4" Type="http://schemas.openxmlformats.org/officeDocument/2006/relationships/image" Target="../media/image352.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6.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 Id="rId14"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55.png"/><Relationship Id="rId7"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image" Target="../media/image93.png"/><Relationship Id="rId16"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630.png"/><Relationship Id="rId5" Type="http://schemas.openxmlformats.org/officeDocument/2006/relationships/image" Target="../media/image95.png"/><Relationship Id="rId15" Type="http://schemas.openxmlformats.org/officeDocument/2006/relationships/image" Target="../media/image102.png"/><Relationship Id="rId4" Type="http://schemas.openxmlformats.org/officeDocument/2006/relationships/image" Target="../media/image94.png"/><Relationship Id="rId1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0.png"/><Relationship Id="rId18" Type="http://schemas.openxmlformats.org/officeDocument/2006/relationships/image" Target="../media/image700.png"/><Relationship Id="rId3" Type="http://schemas.openxmlformats.org/officeDocument/2006/relationships/image" Target="../media/image55.png"/><Relationship Id="rId21" Type="http://schemas.openxmlformats.org/officeDocument/2006/relationships/image" Target="../media/image730.png"/><Relationship Id="rId7" Type="http://schemas.openxmlformats.org/officeDocument/2006/relationships/image" Target="../media/image59.png"/><Relationship Id="rId12" Type="http://schemas.openxmlformats.org/officeDocument/2006/relationships/image" Target="../media/image640.png"/><Relationship Id="rId17" Type="http://schemas.openxmlformats.org/officeDocument/2006/relationships/image" Target="../media/image69.png"/><Relationship Id="rId16" Type="http://schemas.openxmlformats.org/officeDocument/2006/relationships/image" Target="../media/image680.png"/><Relationship Id="rId20" Type="http://schemas.openxmlformats.org/officeDocument/2006/relationships/image" Target="../media/image720.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0.png"/><Relationship Id="rId5" Type="http://schemas.openxmlformats.org/officeDocument/2006/relationships/image" Target="../media/image57.png"/><Relationship Id="rId15" Type="http://schemas.openxmlformats.org/officeDocument/2006/relationships/image" Target="../media/image670.png"/><Relationship Id="rId23" Type="http://schemas.openxmlformats.org/officeDocument/2006/relationships/image" Target="../media/image750.png"/><Relationship Id="rId10" Type="http://schemas.openxmlformats.org/officeDocument/2006/relationships/image" Target="../media/image620.png"/><Relationship Id="rId19" Type="http://schemas.openxmlformats.org/officeDocument/2006/relationships/image" Target="../media/image710.png"/><Relationship Id="rId4" Type="http://schemas.openxmlformats.org/officeDocument/2006/relationships/image" Target="../media/image560.png"/><Relationship Id="rId9" Type="http://schemas.openxmlformats.org/officeDocument/2006/relationships/image" Target="../media/image61.png"/><Relationship Id="rId14" Type="http://schemas.openxmlformats.org/officeDocument/2006/relationships/image" Target="../media/image660.png"/><Relationship Id="rId22" Type="http://schemas.openxmlformats.org/officeDocument/2006/relationships/image" Target="../media/image740.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playground.tensorflow.org/" TargetMode="Externa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notesSlide" Target="../notesSlides/notesSlide18.xml"/><Relationship Id="rId7" Type="http://schemas.openxmlformats.org/officeDocument/2006/relationships/image" Target="../media/image108.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3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19.xml"/><Relationship Id="rId7" Type="http://schemas.openxmlformats.org/officeDocument/2006/relationships/image" Target="../media/image48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3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0.xml"/><Relationship Id="rId7" Type="http://schemas.openxmlformats.org/officeDocument/2006/relationships/image" Target="../media/image48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39.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1.xml"/><Relationship Id="rId7" Type="http://schemas.openxmlformats.org/officeDocument/2006/relationships/image" Target="../media/image48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2.xml"/><Relationship Id="rId7" Type="http://schemas.openxmlformats.org/officeDocument/2006/relationships/image" Target="../media/image480.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41.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3.xml"/><Relationship Id="rId7" Type="http://schemas.openxmlformats.org/officeDocument/2006/relationships/image" Target="../media/image480.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42.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4.xml"/><Relationship Id="rId7" Type="http://schemas.openxmlformats.org/officeDocument/2006/relationships/image" Target="../media/image480.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43.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notesSlide" Target="../notesSlides/notesSlide25.xml"/><Relationship Id="rId7" Type="http://schemas.openxmlformats.org/officeDocument/2006/relationships/image" Target="../media/image490.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108.png"/><Relationship Id="rId5" Type="http://schemas.openxmlformats.org/officeDocument/2006/relationships/image" Target="../media/image460.png"/><Relationship Id="rId4"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00.png"/><Relationship Id="rId2" Type="http://schemas.openxmlformats.org/officeDocument/2006/relationships/image" Target="../media/image800.png"/><Relationship Id="rId1" Type="http://schemas.openxmlformats.org/officeDocument/2006/relationships/slideLayout" Target="../slideLayouts/slideLayout6.xml"/><Relationship Id="rId4" Type="http://schemas.openxmlformats.org/officeDocument/2006/relationships/image" Target="../media/image820.png"/></Relationships>
</file>

<file path=ppt/slides/_rels/slide5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0.png"/><Relationship Id="rId1" Type="http://schemas.openxmlformats.org/officeDocument/2006/relationships/slideLayout" Target="../slideLayouts/slideLayout6.xml"/><Relationship Id="rId4" Type="http://schemas.openxmlformats.org/officeDocument/2006/relationships/image" Target="../media/image850.png"/></Relationships>
</file>

<file path=ppt/slides/_rels/slide52.xml.rels><?xml version="1.0" encoding="UTF-8" standalone="yes"?>
<Relationships xmlns="http://schemas.openxmlformats.org/package/2006/relationships"><Relationship Id="rId3" Type="http://schemas.openxmlformats.org/officeDocument/2006/relationships/image" Target="../media/image870.png"/><Relationship Id="rId7" Type="http://schemas.openxmlformats.org/officeDocument/2006/relationships/image" Target="../media/image9100.png"/><Relationship Id="rId2" Type="http://schemas.openxmlformats.org/officeDocument/2006/relationships/image" Target="../media/image860.png"/><Relationship Id="rId1" Type="http://schemas.openxmlformats.org/officeDocument/2006/relationships/slideLayout" Target="../slideLayouts/slideLayout6.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880.png"/></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figure/First-layer-filters-of-AlexNet-trained-on-ImageNet-A-considerable-amount-of-redundancy_fig4_338162455" TargetMode="External"/><Relationship Id="rId7" Type="http://schemas.openxmlformats.org/officeDocument/2006/relationships/image" Target="../media/image94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09.emf"/><Relationship Id="rId5" Type="http://schemas.openxmlformats.org/officeDocument/2006/relationships/hyperlink" Target="https://cs231n.github.io/linear-classify/" TargetMode="External"/><Relationship Id="rId4" Type="http://schemas.openxmlformats.org/officeDocument/2006/relationships/image" Target="../media/image14.jpe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image" Target="../media/image1091.png"/><Relationship Id="rId1" Type="http://schemas.openxmlformats.org/officeDocument/2006/relationships/slideLayout" Target="../slideLayouts/slideLayout6.xml"/><Relationship Id="rId5" Type="http://schemas.openxmlformats.org/officeDocument/2006/relationships/image" Target="../media/image1121.png"/><Relationship Id="rId4" Type="http://schemas.openxmlformats.org/officeDocument/2006/relationships/image" Target="../media/image1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6.xml"/><Relationship Id="rId6" Type="http://schemas.openxmlformats.org/officeDocument/2006/relationships/image" Target="../media/image1120.png"/><Relationship Id="rId5" Type="http://schemas.openxmlformats.org/officeDocument/2006/relationships/image" Target="../media/image11100.png"/><Relationship Id="rId4" Type="http://schemas.openxmlformats.org/officeDocument/2006/relationships/image" Target="../media/image1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1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1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17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customXml" Target="../ink/ink1.xml"/><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www.tensorflow.org/tutorials/keras/classification"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http://www.image-net.org/challenges/LSVRC/"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7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40.png"/><Relationship Id="rId4" Type="http://schemas.openxmlformats.org/officeDocument/2006/relationships/hyperlink" Target="http://www.cs.toronto.edu/~fritz/absps/imagenet.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8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132.png"/><Relationship Id="rId2" Type="http://schemas.openxmlformats.org/officeDocument/2006/relationships/image" Target="../media/image1260.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0.png"/></Relationships>
</file>

<file path=ppt/slides/_rels/slide8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51.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6.png"/><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360.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25.png"/><Relationship Id="rId3" Type="http://schemas.openxmlformats.org/officeDocument/2006/relationships/image" Target="../media/image43.png"/><Relationship Id="rId21" Type="http://schemas.openxmlformats.org/officeDocument/2006/relationships/image" Target="../media/image59.jpe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media/image55.svg"/><Relationship Id="rId20"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7.jpeg"/><Relationship Id="rId4" Type="http://schemas.openxmlformats.org/officeDocument/2006/relationships/image" Target="../media/image44.sv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60.jpeg"/></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1409.4842"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9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55.emf"/><Relationship Id="rId4" Type="http://schemas.openxmlformats.org/officeDocument/2006/relationships/image" Target="../media/image154.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AFEF-9C74-4A4C-AB6F-0D446F2A21A0}"/>
              </a:ext>
            </a:extLst>
          </p:cNvPr>
          <p:cNvSpPr>
            <a:spLocks noGrp="1"/>
          </p:cNvSpPr>
          <p:nvPr>
            <p:ph type="ctrTitle"/>
          </p:nvPr>
        </p:nvSpPr>
        <p:spPr/>
        <p:txBody>
          <a:bodyPr/>
          <a:lstStyle/>
          <a:p>
            <a:r>
              <a:rPr lang="en-US" dirty="0"/>
              <a:t>Deep Learning </a:t>
            </a:r>
            <a:r>
              <a:rPr lang="en-US"/>
              <a:t>for Vision I</a:t>
            </a:r>
            <a:endParaRPr lang="en-US" dirty="0"/>
          </a:p>
        </p:txBody>
      </p:sp>
      <p:sp>
        <p:nvSpPr>
          <p:cNvPr id="3" name="Subtitle 2">
            <a:extLst>
              <a:ext uri="{FF2B5EF4-FFF2-40B4-BE49-F238E27FC236}">
                <a16:creationId xmlns:a16="http://schemas.microsoft.com/office/drawing/2014/main" id="{19016CCB-FCCA-496B-9459-9BA89FD958CA}"/>
              </a:ext>
            </a:extLst>
          </p:cNvPr>
          <p:cNvSpPr>
            <a:spLocks noGrp="1"/>
          </p:cNvSpPr>
          <p:nvPr>
            <p:ph type="subTitle" idx="1"/>
          </p:nvPr>
        </p:nvSpPr>
        <p:spPr/>
        <p:txBody>
          <a:bodyPr/>
          <a:lstStyle/>
          <a:p>
            <a:r>
              <a:rPr lang="en-US" dirty="0"/>
              <a:t>Presented by Ranga Rodrigo</a:t>
            </a:r>
          </a:p>
          <a:p>
            <a:r>
              <a:rPr lang="en-US" dirty="0"/>
              <a:t>Slides are from the sources particularly from Justin Johnson, Derek </a:t>
            </a:r>
            <a:r>
              <a:rPr lang="en-US" dirty="0" err="1"/>
              <a:t>Hoiem</a:t>
            </a:r>
            <a:r>
              <a:rPr lang="en-US" dirty="0"/>
              <a:t> and Svetlana </a:t>
            </a:r>
            <a:r>
              <a:rPr lang="en-US" dirty="0" err="1"/>
              <a:t>Lazebnik</a:t>
            </a:r>
            <a:r>
              <a:rPr lang="en-US" dirty="0"/>
              <a:t>.</a:t>
            </a:r>
          </a:p>
        </p:txBody>
      </p:sp>
      <p:sp>
        <p:nvSpPr>
          <p:cNvPr id="4" name="Slide Number Placeholder 3">
            <a:extLst>
              <a:ext uri="{FF2B5EF4-FFF2-40B4-BE49-F238E27FC236}">
                <a16:creationId xmlns:a16="http://schemas.microsoft.com/office/drawing/2014/main" id="{F6500902-CB20-4D17-A121-14A1E708CD7A}"/>
              </a:ext>
            </a:extLst>
          </p:cNvPr>
          <p:cNvSpPr>
            <a:spLocks noGrp="1"/>
          </p:cNvSpPr>
          <p:nvPr>
            <p:ph type="sldNum" sz="quarter" idx="12"/>
          </p:nvPr>
        </p:nvSpPr>
        <p:spPr/>
        <p:txBody>
          <a:bodyPr/>
          <a:lstStyle/>
          <a:p>
            <a:fld id="{7E663616-BBAC-427E-89D3-E72909796144}" type="slidenum">
              <a:rPr lang="en-US" smtClean="0"/>
              <a:t>1</a:t>
            </a:fld>
            <a:endParaRPr lang="en-US"/>
          </a:p>
        </p:txBody>
      </p:sp>
    </p:spTree>
    <p:extLst>
      <p:ext uri="{BB962C8B-B14F-4D97-AF65-F5344CB8AC3E}">
        <p14:creationId xmlns:p14="http://schemas.microsoft.com/office/powerpoint/2010/main" val="3795602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FDA-A416-4EE6-969F-F5E07CA0F28C}"/>
              </a:ext>
            </a:extLst>
          </p:cNvPr>
          <p:cNvSpPr>
            <a:spLocks noGrp="1"/>
          </p:cNvSpPr>
          <p:nvPr>
            <p:ph type="title"/>
          </p:nvPr>
        </p:nvSpPr>
        <p:spPr/>
        <p:txBody>
          <a:bodyPr/>
          <a:lstStyle/>
          <a:p>
            <a:r>
              <a:rPr lang="en-US" dirty="0"/>
              <a:t>History of Deep Convolution Networks</a:t>
            </a:r>
          </a:p>
        </p:txBody>
      </p:sp>
      <p:sp>
        <p:nvSpPr>
          <p:cNvPr id="3" name="Content Placeholder 2">
            <a:extLst>
              <a:ext uri="{FF2B5EF4-FFF2-40B4-BE49-F238E27FC236}">
                <a16:creationId xmlns:a16="http://schemas.microsoft.com/office/drawing/2014/main" id="{7A033CB2-427F-4F42-8C67-EADF5FE8639B}"/>
              </a:ext>
            </a:extLst>
          </p:cNvPr>
          <p:cNvSpPr>
            <a:spLocks noGrp="1"/>
          </p:cNvSpPr>
          <p:nvPr>
            <p:ph idx="1"/>
          </p:nvPr>
        </p:nvSpPr>
        <p:spPr/>
        <p:txBody>
          <a:bodyPr>
            <a:normAutofit/>
          </a:bodyPr>
          <a:lstStyle/>
          <a:p>
            <a:r>
              <a:rPr lang="en-US" dirty="0">
                <a:solidFill>
                  <a:srgbClr val="C00000"/>
                </a:solidFill>
              </a:rPr>
              <a:t>1950s</a:t>
            </a:r>
            <a:r>
              <a:rPr lang="en-US" dirty="0"/>
              <a:t>: neural nets (perceptron) invented by Rosenblatt</a:t>
            </a:r>
          </a:p>
          <a:p>
            <a:r>
              <a:rPr lang="en-US" dirty="0"/>
              <a:t>1980s - 1990s: Neural nets are popularized and then abandoned as being interesting idea but impossible to optimize or “unprincipled”</a:t>
            </a:r>
          </a:p>
          <a:p>
            <a:r>
              <a:rPr lang="en-US" dirty="0">
                <a:solidFill>
                  <a:srgbClr val="C00000"/>
                </a:solidFill>
              </a:rPr>
              <a:t>1990s</a:t>
            </a:r>
            <a:r>
              <a:rPr lang="en-US" dirty="0"/>
              <a:t>: </a:t>
            </a:r>
            <a:r>
              <a:rPr lang="en-US" dirty="0" err="1"/>
              <a:t>LeCun</a:t>
            </a:r>
            <a:r>
              <a:rPr lang="en-US" dirty="0"/>
              <a:t> achieves state-of-art performance on character recognition with convolutional network (main ideas of today’s networks)</a:t>
            </a:r>
          </a:p>
          <a:p>
            <a:r>
              <a:rPr lang="en-US" dirty="0">
                <a:solidFill>
                  <a:srgbClr val="C00000"/>
                </a:solidFill>
              </a:rPr>
              <a:t>2000s</a:t>
            </a:r>
            <a:r>
              <a:rPr lang="en-US" dirty="0"/>
              <a:t>: Hinton, </a:t>
            </a:r>
            <a:r>
              <a:rPr lang="en-US" dirty="0" err="1"/>
              <a:t>Bottou</a:t>
            </a:r>
            <a:r>
              <a:rPr lang="en-US" dirty="0"/>
              <a:t>, </a:t>
            </a:r>
            <a:r>
              <a:rPr lang="en-US" dirty="0" err="1"/>
              <a:t>Bengio</a:t>
            </a:r>
            <a:r>
              <a:rPr lang="en-US" dirty="0"/>
              <a:t>, </a:t>
            </a:r>
            <a:r>
              <a:rPr lang="en-US" dirty="0" err="1"/>
              <a:t>LeCun</a:t>
            </a:r>
            <a:r>
              <a:rPr lang="en-US" dirty="0"/>
              <a:t>, Ng, and others keep trying stuff with deep networks but without much traction/acclaim in vision</a:t>
            </a:r>
          </a:p>
          <a:p>
            <a:r>
              <a:rPr lang="en-US" dirty="0">
                <a:solidFill>
                  <a:srgbClr val="C00000"/>
                </a:solidFill>
              </a:rPr>
              <a:t>2010-2011</a:t>
            </a:r>
            <a:r>
              <a:rPr lang="en-US" dirty="0"/>
              <a:t>: Substantial progress in some areas, but vision community still unconvinced</a:t>
            </a:r>
          </a:p>
          <a:p>
            <a:r>
              <a:rPr lang="en-US" dirty="0"/>
              <a:t>Some neural net researchers get ANGRY at being ignored/rejected</a:t>
            </a:r>
          </a:p>
          <a:p>
            <a:r>
              <a:rPr lang="en-US" dirty="0">
                <a:solidFill>
                  <a:srgbClr val="C00000"/>
                </a:solidFill>
              </a:rPr>
              <a:t>2012</a:t>
            </a:r>
            <a:r>
              <a:rPr lang="en-US" dirty="0"/>
              <a:t>: shock at ECCV 2012 with ImageNet challenge</a:t>
            </a:r>
          </a:p>
        </p:txBody>
      </p:sp>
      <p:sp>
        <p:nvSpPr>
          <p:cNvPr id="4" name="TextBox 3">
            <a:extLst>
              <a:ext uri="{FF2B5EF4-FFF2-40B4-BE49-F238E27FC236}">
                <a16:creationId xmlns:a16="http://schemas.microsoft.com/office/drawing/2014/main" id="{4F67A236-503D-4457-B656-713152E1333E}"/>
              </a:ext>
            </a:extLst>
          </p:cNvPr>
          <p:cNvSpPr txBox="1"/>
          <p:nvPr/>
        </p:nvSpPr>
        <p:spPr>
          <a:xfrm>
            <a:off x="1" y="6581001"/>
            <a:ext cx="2117558" cy="307777"/>
          </a:xfrm>
          <a:prstGeom prst="rect">
            <a:avLst/>
          </a:prstGeom>
          <a:noFill/>
        </p:spPr>
        <p:txBody>
          <a:bodyPr wrap="square" rtlCol="0">
            <a:spAutoFit/>
          </a:bodyPr>
          <a:lstStyle/>
          <a:p>
            <a:r>
              <a:rPr lang="en-US" sz="1400" dirty="0">
                <a:solidFill>
                  <a:schemeClr val="bg1">
                    <a:lumMod val="50000"/>
                  </a:schemeClr>
                </a:solidFill>
              </a:rPr>
              <a:t>Slide: Derek </a:t>
            </a:r>
            <a:r>
              <a:rPr lang="en-US" sz="1400" dirty="0" err="1">
                <a:solidFill>
                  <a:schemeClr val="bg1">
                    <a:lumMod val="50000"/>
                  </a:schemeClr>
                </a:solidFill>
              </a:rPr>
              <a:t>Hoiem</a:t>
            </a:r>
            <a:endParaRPr lang="en-US" sz="1400" dirty="0">
              <a:solidFill>
                <a:schemeClr val="bg1">
                  <a:lumMod val="50000"/>
                </a:schemeClr>
              </a:solidFill>
            </a:endParaRPr>
          </a:p>
        </p:txBody>
      </p:sp>
      <p:sp>
        <p:nvSpPr>
          <p:cNvPr id="5" name="Slide Number Placeholder 4">
            <a:extLst>
              <a:ext uri="{FF2B5EF4-FFF2-40B4-BE49-F238E27FC236}">
                <a16:creationId xmlns:a16="http://schemas.microsoft.com/office/drawing/2014/main" id="{C9063206-30B1-4295-A6F6-0547E1F8B735}"/>
              </a:ext>
            </a:extLst>
          </p:cNvPr>
          <p:cNvSpPr>
            <a:spLocks noGrp="1"/>
          </p:cNvSpPr>
          <p:nvPr>
            <p:ph type="sldNum" sz="quarter" idx="12"/>
          </p:nvPr>
        </p:nvSpPr>
        <p:spPr/>
        <p:txBody>
          <a:bodyPr/>
          <a:lstStyle/>
          <a:p>
            <a:fld id="{7E663616-BBAC-427E-89D3-E72909796144}" type="slidenum">
              <a:rPr lang="en-US" smtClean="0"/>
              <a:t>10</a:t>
            </a:fld>
            <a:endParaRPr lang="en-US"/>
          </a:p>
        </p:txBody>
      </p:sp>
    </p:spTree>
    <p:extLst>
      <p:ext uri="{BB962C8B-B14F-4D97-AF65-F5344CB8AC3E}">
        <p14:creationId xmlns:p14="http://schemas.microsoft.com/office/powerpoint/2010/main" val="1616428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57A7-D60F-4048-A2E3-E5558FF1F67D}"/>
              </a:ext>
            </a:extLst>
          </p:cNvPr>
          <p:cNvSpPr>
            <a:spLocks noGrp="1"/>
          </p:cNvSpPr>
          <p:nvPr>
            <p:ph type="title"/>
          </p:nvPr>
        </p:nvSpPr>
        <p:spPr/>
        <p:txBody>
          <a:bodyPr/>
          <a:lstStyle/>
          <a:p>
            <a:r>
              <a:rPr lang="en-US" dirty="0"/>
              <a:t>Residual Networks (</a:t>
            </a:r>
            <a:r>
              <a:rPr lang="en-US" dirty="0" err="1"/>
              <a:t>ResNet</a:t>
            </a:r>
            <a:r>
              <a:rPr lang="en-US" dirty="0"/>
              <a:t>): 2015</a:t>
            </a:r>
          </a:p>
        </p:txBody>
      </p:sp>
      <p:sp>
        <p:nvSpPr>
          <p:cNvPr id="3" name="Slide Number Placeholder 2">
            <a:extLst>
              <a:ext uri="{FF2B5EF4-FFF2-40B4-BE49-F238E27FC236}">
                <a16:creationId xmlns:a16="http://schemas.microsoft.com/office/drawing/2014/main" id="{921DF698-D6A1-42CA-8F90-5DB3F85BD788}"/>
              </a:ext>
            </a:extLst>
          </p:cNvPr>
          <p:cNvSpPr>
            <a:spLocks noGrp="1"/>
          </p:cNvSpPr>
          <p:nvPr>
            <p:ph type="sldNum" sz="quarter" idx="12"/>
          </p:nvPr>
        </p:nvSpPr>
        <p:spPr/>
        <p:txBody>
          <a:bodyPr/>
          <a:lstStyle/>
          <a:p>
            <a:fld id="{7E663616-BBAC-427E-89D3-E72909796144}" type="slidenum">
              <a:rPr lang="en-US" smtClean="0"/>
              <a:t>100</a:t>
            </a:fld>
            <a:endParaRPr lang="en-US"/>
          </a:p>
        </p:txBody>
      </p:sp>
      <p:sp>
        <p:nvSpPr>
          <p:cNvPr id="4" name="Rectangle 3">
            <a:extLst>
              <a:ext uri="{FF2B5EF4-FFF2-40B4-BE49-F238E27FC236}">
                <a16:creationId xmlns:a16="http://schemas.microsoft.com/office/drawing/2014/main" id="{C2E006EC-4932-48D3-8127-39A515D45FC0}"/>
              </a:ext>
            </a:extLst>
          </p:cNvPr>
          <p:cNvSpPr/>
          <p:nvPr/>
        </p:nvSpPr>
        <p:spPr>
          <a:xfrm>
            <a:off x="3886200" y="6493267"/>
            <a:ext cx="8305800" cy="369332"/>
          </a:xfrm>
          <a:prstGeom prst="rect">
            <a:avLst/>
          </a:prstGeom>
        </p:spPr>
        <p:txBody>
          <a:bodyPr wrap="square">
            <a:spAutoFit/>
          </a:bodyPr>
          <a:lstStyle/>
          <a:p>
            <a:pPr algn="r"/>
            <a:r>
              <a:rPr lang="en-US" dirty="0"/>
              <a:t>He et al, “Deep Residual Learning for Image Recognition”, CVPR 2016</a:t>
            </a:r>
          </a:p>
        </p:txBody>
      </p:sp>
      <p:pic>
        <p:nvPicPr>
          <p:cNvPr id="5" name="Picture 4">
            <a:extLst>
              <a:ext uri="{FF2B5EF4-FFF2-40B4-BE49-F238E27FC236}">
                <a16:creationId xmlns:a16="http://schemas.microsoft.com/office/drawing/2014/main" id="{B8D6CC4A-0EF7-49E5-8770-109E3B9CCBA1}"/>
              </a:ext>
            </a:extLst>
          </p:cNvPr>
          <p:cNvPicPr>
            <a:picLocks noChangeAspect="1"/>
          </p:cNvPicPr>
          <p:nvPr/>
        </p:nvPicPr>
        <p:blipFill>
          <a:blip r:embed="rId3"/>
          <a:stretch>
            <a:fillRect/>
          </a:stretch>
        </p:blipFill>
        <p:spPr>
          <a:xfrm>
            <a:off x="689808" y="1576129"/>
            <a:ext cx="10812384" cy="3705742"/>
          </a:xfrm>
          <a:prstGeom prst="rect">
            <a:avLst/>
          </a:prstGeom>
        </p:spPr>
      </p:pic>
      <p:sp>
        <p:nvSpPr>
          <p:cNvPr id="7" name="Rectangle 6">
            <a:extLst>
              <a:ext uri="{FF2B5EF4-FFF2-40B4-BE49-F238E27FC236}">
                <a16:creationId xmlns:a16="http://schemas.microsoft.com/office/drawing/2014/main" id="{07ADC1AE-DB67-47CF-9BC4-70231D21DB55}"/>
              </a:ext>
            </a:extLst>
          </p:cNvPr>
          <p:cNvSpPr/>
          <p:nvPr/>
        </p:nvSpPr>
        <p:spPr>
          <a:xfrm>
            <a:off x="689808" y="1576128"/>
            <a:ext cx="5373914" cy="4040900"/>
          </a:xfrm>
          <a:prstGeom prst="rect">
            <a:avLst/>
          </a:prstGeom>
          <a:solidFill>
            <a:schemeClr val="bg1"/>
          </a:solidFill>
        </p:spPr>
        <p:txBody>
          <a:bodyPr rtlCol="0" anchor="ctr">
            <a:spAutoFit/>
          </a:bodyPr>
          <a:lstStyle/>
          <a:p>
            <a:pPr algn="l"/>
            <a:endParaRPr lang="en-US" sz="2400" dirty="0"/>
          </a:p>
        </p:txBody>
      </p:sp>
      <p:sp>
        <p:nvSpPr>
          <p:cNvPr id="6" name="Rectangle 5">
            <a:extLst>
              <a:ext uri="{FF2B5EF4-FFF2-40B4-BE49-F238E27FC236}">
                <a16:creationId xmlns:a16="http://schemas.microsoft.com/office/drawing/2014/main" id="{A36B2175-92D6-4C3B-B7E7-9CB6447CCE1B}"/>
              </a:ext>
            </a:extLst>
          </p:cNvPr>
          <p:cNvSpPr/>
          <p:nvPr/>
        </p:nvSpPr>
        <p:spPr>
          <a:xfrm>
            <a:off x="249381" y="890284"/>
            <a:ext cx="5878899" cy="4154984"/>
          </a:xfrm>
          <a:prstGeom prst="rect">
            <a:avLst/>
          </a:prstGeom>
          <a:solidFill>
            <a:schemeClr val="bg1"/>
          </a:solidFill>
        </p:spPr>
        <p:txBody>
          <a:bodyPr wrap="square">
            <a:spAutoFit/>
          </a:bodyPr>
          <a:lstStyle/>
          <a:p>
            <a:r>
              <a:rPr lang="en-US" sz="2400" dirty="0"/>
              <a:t>With batch normalization deeper models could be trained.</a:t>
            </a:r>
          </a:p>
          <a:p>
            <a:endParaRPr lang="en-US" sz="2400" dirty="0"/>
          </a:p>
          <a:p>
            <a:r>
              <a:rPr lang="en-US" sz="2400" dirty="0"/>
              <a:t>Deeper model does worse than</a:t>
            </a:r>
          </a:p>
          <a:p>
            <a:r>
              <a:rPr lang="en-US" sz="2400" dirty="0"/>
              <a:t>shallow model!</a:t>
            </a:r>
          </a:p>
          <a:p>
            <a:endParaRPr lang="en-US" sz="2400" dirty="0"/>
          </a:p>
          <a:p>
            <a:r>
              <a:rPr lang="en-US" sz="2400" dirty="0"/>
              <a:t>Biggert not better, in contract to previous experience.</a:t>
            </a:r>
          </a:p>
          <a:p>
            <a:endParaRPr lang="en-US" sz="2400" dirty="0"/>
          </a:p>
          <a:p>
            <a:r>
              <a:rPr lang="en-US" sz="2400" dirty="0"/>
              <a:t>Initial guess: Deep model is </a:t>
            </a:r>
            <a:r>
              <a:rPr lang="en-US" sz="2400" b="1" dirty="0">
                <a:solidFill>
                  <a:srgbClr val="C00000"/>
                </a:solidFill>
              </a:rPr>
              <a:t>overfitting</a:t>
            </a:r>
            <a:r>
              <a:rPr lang="en-US" sz="2400" dirty="0"/>
              <a:t> since it is much bigger than the other model</a:t>
            </a:r>
          </a:p>
        </p:txBody>
      </p:sp>
      <p:sp>
        <p:nvSpPr>
          <p:cNvPr id="8" name="Rectangle 7">
            <a:extLst>
              <a:ext uri="{FF2B5EF4-FFF2-40B4-BE49-F238E27FC236}">
                <a16:creationId xmlns:a16="http://schemas.microsoft.com/office/drawing/2014/main" id="{A4057BD8-23AF-4425-BC95-167D7FF5ABD5}"/>
              </a:ext>
            </a:extLst>
          </p:cNvPr>
          <p:cNvSpPr/>
          <p:nvPr/>
        </p:nvSpPr>
        <p:spPr>
          <a:xfrm>
            <a:off x="249381" y="5251976"/>
            <a:ext cx="11720944" cy="1200329"/>
          </a:xfrm>
          <a:prstGeom prst="rect">
            <a:avLst/>
          </a:prstGeom>
        </p:spPr>
        <p:txBody>
          <a:bodyPr wrap="square">
            <a:spAutoFit/>
          </a:bodyPr>
          <a:lstStyle/>
          <a:p>
            <a:r>
              <a:rPr lang="en-US" sz="2400" dirty="0"/>
              <a:t>In fact the deep model seems to be underfitting since it also performs worse than the shallow model on the training set! It is actually underfitting. 56-layer network has not been able to emulate he 20-layer network.</a:t>
            </a:r>
          </a:p>
        </p:txBody>
      </p:sp>
      <p:sp>
        <p:nvSpPr>
          <p:cNvPr id="9" name="TextBox 8">
            <a:extLst>
              <a:ext uri="{FF2B5EF4-FFF2-40B4-BE49-F238E27FC236}">
                <a16:creationId xmlns:a16="http://schemas.microsoft.com/office/drawing/2014/main" id="{B4FBDAF4-19C8-436C-838F-A4FC7A294F2A}"/>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72752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5F104-1120-48F2-A8E5-85351348A3CF}"/>
              </a:ext>
            </a:extLst>
          </p:cNvPr>
          <p:cNvSpPr>
            <a:spLocks noGrp="1"/>
          </p:cNvSpPr>
          <p:nvPr>
            <p:ph type="title"/>
          </p:nvPr>
        </p:nvSpPr>
        <p:spPr/>
        <p:txBody>
          <a:bodyPr/>
          <a:lstStyle/>
          <a:p>
            <a:r>
              <a:rPr lang="en-US" dirty="0" err="1"/>
              <a:t>ResNets</a:t>
            </a:r>
            <a:endParaRPr lang="en-US" dirty="0"/>
          </a:p>
        </p:txBody>
      </p:sp>
      <p:sp>
        <p:nvSpPr>
          <p:cNvPr id="3" name="Slide Number Placeholder 2">
            <a:extLst>
              <a:ext uri="{FF2B5EF4-FFF2-40B4-BE49-F238E27FC236}">
                <a16:creationId xmlns:a16="http://schemas.microsoft.com/office/drawing/2014/main" id="{EA3995A4-4404-40C2-83E4-FFDBAE7E79DC}"/>
              </a:ext>
            </a:extLst>
          </p:cNvPr>
          <p:cNvSpPr>
            <a:spLocks noGrp="1"/>
          </p:cNvSpPr>
          <p:nvPr>
            <p:ph type="sldNum" sz="quarter" idx="12"/>
          </p:nvPr>
        </p:nvSpPr>
        <p:spPr/>
        <p:txBody>
          <a:bodyPr/>
          <a:lstStyle/>
          <a:p>
            <a:fld id="{7E663616-BBAC-427E-89D3-E72909796144}" type="slidenum">
              <a:rPr lang="en-US" smtClean="0"/>
              <a:t>101</a:t>
            </a:fld>
            <a:endParaRPr lang="en-US"/>
          </a:p>
        </p:txBody>
      </p:sp>
      <p:sp>
        <p:nvSpPr>
          <p:cNvPr id="4" name="Rectangle 3">
            <a:extLst>
              <a:ext uri="{FF2B5EF4-FFF2-40B4-BE49-F238E27FC236}">
                <a16:creationId xmlns:a16="http://schemas.microsoft.com/office/drawing/2014/main" id="{81FD7924-7B37-42A9-AAB5-A5C4903BAF45}"/>
              </a:ext>
            </a:extLst>
          </p:cNvPr>
          <p:cNvSpPr/>
          <p:nvPr/>
        </p:nvSpPr>
        <p:spPr>
          <a:xfrm>
            <a:off x="838199" y="1030798"/>
            <a:ext cx="10619509" cy="2677656"/>
          </a:xfrm>
          <a:prstGeom prst="rect">
            <a:avLst/>
          </a:prstGeom>
        </p:spPr>
        <p:txBody>
          <a:bodyPr wrap="square">
            <a:spAutoFit/>
          </a:bodyPr>
          <a:lstStyle/>
          <a:p>
            <a:r>
              <a:rPr lang="en-US" sz="2400" dirty="0"/>
              <a:t>A deeper model can </a:t>
            </a:r>
            <a:r>
              <a:rPr lang="en-US" sz="2400" b="1" dirty="0">
                <a:solidFill>
                  <a:srgbClr val="0070C0"/>
                </a:solidFill>
              </a:rPr>
              <a:t>emulate</a:t>
            </a:r>
            <a:r>
              <a:rPr lang="en-US" sz="2400" dirty="0"/>
              <a:t> a shallower model: copy layers from shallower model, set extra layers to identity.</a:t>
            </a:r>
          </a:p>
          <a:p>
            <a:endParaRPr lang="en-US" sz="2400" dirty="0"/>
          </a:p>
          <a:p>
            <a:r>
              <a:rPr lang="en-US" sz="2400" dirty="0"/>
              <a:t>Thus deeper models should do at least as good as shallow models.</a:t>
            </a:r>
          </a:p>
          <a:p>
            <a:endParaRPr lang="en-US" sz="2400" dirty="0"/>
          </a:p>
          <a:p>
            <a:r>
              <a:rPr lang="en-US" sz="2400" b="1" dirty="0"/>
              <a:t>Hypothesis</a:t>
            </a:r>
            <a:r>
              <a:rPr lang="en-US" sz="2400" dirty="0"/>
              <a:t>: This is an </a:t>
            </a:r>
            <a:r>
              <a:rPr lang="en-US" sz="2400" b="1" dirty="0">
                <a:solidFill>
                  <a:srgbClr val="0070C0"/>
                </a:solidFill>
              </a:rPr>
              <a:t>optimization</a:t>
            </a:r>
            <a:r>
              <a:rPr lang="en-US" sz="2400" dirty="0"/>
              <a:t> problem. Deeper models are harder to optimize, and in particular don’t learn identity functions to emulate shallow models.</a:t>
            </a:r>
          </a:p>
        </p:txBody>
      </p:sp>
      <p:sp>
        <p:nvSpPr>
          <p:cNvPr id="5" name="Rectangle 4">
            <a:extLst>
              <a:ext uri="{FF2B5EF4-FFF2-40B4-BE49-F238E27FC236}">
                <a16:creationId xmlns:a16="http://schemas.microsoft.com/office/drawing/2014/main" id="{93DC27A2-8CD1-46B0-A9B5-7B2E27AFF239}"/>
              </a:ext>
            </a:extLst>
          </p:cNvPr>
          <p:cNvSpPr/>
          <p:nvPr/>
        </p:nvSpPr>
        <p:spPr>
          <a:xfrm>
            <a:off x="838198" y="4174973"/>
            <a:ext cx="10619509" cy="830997"/>
          </a:xfrm>
          <a:prstGeom prst="rect">
            <a:avLst/>
          </a:prstGeom>
        </p:spPr>
        <p:txBody>
          <a:bodyPr wrap="square">
            <a:spAutoFit/>
          </a:bodyPr>
          <a:lstStyle/>
          <a:p>
            <a:r>
              <a:rPr lang="en-US" sz="2400" b="1" dirty="0"/>
              <a:t>Solution</a:t>
            </a:r>
            <a:r>
              <a:rPr lang="en-US" sz="2400" dirty="0"/>
              <a:t>: Change the network so learning identity functions with extra layers is easy!</a:t>
            </a:r>
          </a:p>
        </p:txBody>
      </p:sp>
      <p:sp>
        <p:nvSpPr>
          <p:cNvPr id="6" name="TextBox 5">
            <a:extLst>
              <a:ext uri="{FF2B5EF4-FFF2-40B4-BE49-F238E27FC236}">
                <a16:creationId xmlns:a16="http://schemas.microsoft.com/office/drawing/2014/main" id="{7066D265-40D1-4281-AD81-5913A1989C91}"/>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15785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0C16-27D9-4AFE-9301-14EE4F6A8242}"/>
              </a:ext>
            </a:extLst>
          </p:cNvPr>
          <p:cNvSpPr>
            <a:spLocks noGrp="1"/>
          </p:cNvSpPr>
          <p:nvPr>
            <p:ph type="title"/>
          </p:nvPr>
        </p:nvSpPr>
        <p:spPr/>
        <p:txBody>
          <a:bodyPr/>
          <a:lstStyle/>
          <a:p>
            <a:r>
              <a:rPr lang="en-US" dirty="0"/>
              <a:t>Residual Networks</a:t>
            </a:r>
          </a:p>
        </p:txBody>
      </p:sp>
      <p:sp>
        <p:nvSpPr>
          <p:cNvPr id="3" name="Slide Number Placeholder 2">
            <a:extLst>
              <a:ext uri="{FF2B5EF4-FFF2-40B4-BE49-F238E27FC236}">
                <a16:creationId xmlns:a16="http://schemas.microsoft.com/office/drawing/2014/main" id="{1DBF8009-88B5-4862-AF1B-7FF1648123F1}"/>
              </a:ext>
            </a:extLst>
          </p:cNvPr>
          <p:cNvSpPr>
            <a:spLocks noGrp="1"/>
          </p:cNvSpPr>
          <p:nvPr>
            <p:ph type="sldNum" sz="quarter" idx="12"/>
          </p:nvPr>
        </p:nvSpPr>
        <p:spPr/>
        <p:txBody>
          <a:bodyPr/>
          <a:lstStyle/>
          <a:p>
            <a:fld id="{7E663616-BBAC-427E-89D3-E72909796144}" type="slidenum">
              <a:rPr lang="en-US" smtClean="0"/>
              <a:t>102</a:t>
            </a:fld>
            <a:endParaRPr lang="en-US"/>
          </a:p>
        </p:txBody>
      </p:sp>
      <p:sp>
        <p:nvSpPr>
          <p:cNvPr id="4" name="Rectangle 3">
            <a:extLst>
              <a:ext uri="{FF2B5EF4-FFF2-40B4-BE49-F238E27FC236}">
                <a16:creationId xmlns:a16="http://schemas.microsoft.com/office/drawing/2014/main" id="{AFC1841A-8DDD-44B0-B200-42161F5D8D1E}"/>
              </a:ext>
            </a:extLst>
          </p:cNvPr>
          <p:cNvSpPr/>
          <p:nvPr/>
        </p:nvSpPr>
        <p:spPr>
          <a:xfrm>
            <a:off x="1509486" y="4181837"/>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sp>
        <p:nvSpPr>
          <p:cNvPr id="5" name="Rectangle 4">
            <a:extLst>
              <a:ext uri="{FF2B5EF4-FFF2-40B4-BE49-F238E27FC236}">
                <a16:creationId xmlns:a16="http://schemas.microsoft.com/office/drawing/2014/main" id="{FE84759F-9465-43CD-A963-F4EA4E79DBFF}"/>
              </a:ext>
            </a:extLst>
          </p:cNvPr>
          <p:cNvSpPr/>
          <p:nvPr/>
        </p:nvSpPr>
        <p:spPr>
          <a:xfrm>
            <a:off x="1509486" y="3117552"/>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cxnSp>
        <p:nvCxnSpPr>
          <p:cNvPr id="6" name="Straight Arrow Connector 5">
            <a:extLst>
              <a:ext uri="{FF2B5EF4-FFF2-40B4-BE49-F238E27FC236}">
                <a16:creationId xmlns:a16="http://schemas.microsoft.com/office/drawing/2014/main" id="{3186BCDB-289B-40EE-AE7A-5FBA42E521F8}"/>
              </a:ext>
            </a:extLst>
          </p:cNvPr>
          <p:cNvCxnSpPr>
            <a:stCxn id="4" idx="0"/>
            <a:endCxn id="5" idx="2"/>
          </p:cNvCxnSpPr>
          <p:nvPr/>
        </p:nvCxnSpPr>
        <p:spPr>
          <a:xfrm flipV="1">
            <a:off x="2213429" y="3579217"/>
            <a:ext cx="0" cy="602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DFF748B-740F-401F-8593-E3163571315D}"/>
                  </a:ext>
                </a:extLst>
              </p:cNvPr>
              <p:cNvSpPr/>
              <p:nvPr/>
            </p:nvSpPr>
            <p:spPr>
              <a:xfrm>
                <a:off x="1509486" y="2053267"/>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b="0" dirty="0"/>
              </a:p>
            </p:txBody>
          </p:sp>
        </mc:Choice>
        <mc:Fallback xmlns="">
          <p:sp>
            <p:nvSpPr>
              <p:cNvPr id="7" name="Rectangle 6">
                <a:extLst>
                  <a:ext uri="{FF2B5EF4-FFF2-40B4-BE49-F238E27FC236}">
                    <a16:creationId xmlns:a16="http://schemas.microsoft.com/office/drawing/2014/main" id="{FDFF748B-740F-401F-8593-E3163571315D}"/>
                  </a:ext>
                </a:extLst>
              </p:cNvPr>
              <p:cNvSpPr>
                <a:spLocks noRot="1" noChangeAspect="1" noMove="1" noResize="1" noEditPoints="1" noAdjustHandles="1" noChangeArrowheads="1" noChangeShapeType="1" noTextEdit="1"/>
              </p:cNvSpPr>
              <p:nvPr/>
            </p:nvSpPr>
            <p:spPr>
              <a:xfrm>
                <a:off x="1509486" y="2053267"/>
                <a:ext cx="1407885" cy="461665"/>
              </a:xfrm>
              <a:prstGeom prst="rect">
                <a:avLst/>
              </a:prstGeom>
              <a:blipFill>
                <a:blip r:embed="rId2"/>
                <a:stretch>
                  <a:fillRect b="-171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7A34B12-1282-46BB-88E7-44353DE56302}"/>
                  </a:ext>
                </a:extLst>
              </p:cNvPr>
              <p:cNvSpPr/>
              <p:nvPr/>
            </p:nvSpPr>
            <p:spPr>
              <a:xfrm>
                <a:off x="1509486" y="5246121"/>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𝑥</m:t>
                      </m:r>
                    </m:oMath>
                  </m:oMathPara>
                </a14:m>
                <a:endParaRPr lang="en-US" sz="2400" b="0" dirty="0"/>
              </a:p>
            </p:txBody>
          </p:sp>
        </mc:Choice>
        <mc:Fallback xmlns="">
          <p:sp>
            <p:nvSpPr>
              <p:cNvPr id="8" name="Rectangle 7">
                <a:extLst>
                  <a:ext uri="{FF2B5EF4-FFF2-40B4-BE49-F238E27FC236}">
                    <a16:creationId xmlns:a16="http://schemas.microsoft.com/office/drawing/2014/main" id="{37A34B12-1282-46BB-88E7-44353DE56302}"/>
                  </a:ext>
                </a:extLst>
              </p:cNvPr>
              <p:cNvSpPr>
                <a:spLocks noRot="1" noChangeAspect="1" noMove="1" noResize="1" noEditPoints="1" noAdjustHandles="1" noChangeArrowheads="1" noChangeShapeType="1" noTextEdit="1"/>
              </p:cNvSpPr>
              <p:nvPr/>
            </p:nvSpPr>
            <p:spPr>
              <a:xfrm>
                <a:off x="1509486" y="5246121"/>
                <a:ext cx="1407885" cy="461665"/>
              </a:xfrm>
              <a:prstGeom prst="rect">
                <a:avLst/>
              </a:prstGeom>
              <a:blipFill>
                <a:blip r:embed="rId3"/>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492B808-907F-45A4-8948-EF4E5847E844}"/>
              </a:ext>
            </a:extLst>
          </p:cNvPr>
          <p:cNvCxnSpPr>
            <a:stCxn id="8" idx="0"/>
            <a:endCxn id="4" idx="2"/>
          </p:cNvCxnSpPr>
          <p:nvPr/>
        </p:nvCxnSpPr>
        <p:spPr>
          <a:xfrm flipV="1">
            <a:off x="2213429" y="4643502"/>
            <a:ext cx="0" cy="602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DC773C-CAC8-4CE9-9330-53EF9D786C1B}"/>
              </a:ext>
            </a:extLst>
          </p:cNvPr>
          <p:cNvCxnSpPr>
            <a:stCxn id="5" idx="0"/>
            <a:endCxn id="7" idx="2"/>
          </p:cNvCxnSpPr>
          <p:nvPr/>
        </p:nvCxnSpPr>
        <p:spPr>
          <a:xfrm flipV="1">
            <a:off x="2213429" y="2514932"/>
            <a:ext cx="0" cy="602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0CD901-1708-4DD8-98C0-FDFB30FB69CB}"/>
              </a:ext>
            </a:extLst>
          </p:cNvPr>
          <p:cNvSpPr/>
          <p:nvPr/>
        </p:nvSpPr>
        <p:spPr>
          <a:xfrm>
            <a:off x="1944914" y="3645972"/>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r>
              <a:rPr lang="en-US" sz="2400" b="0" dirty="0" err="1"/>
              <a:t>ReLU</a:t>
            </a:r>
            <a:endParaRPr lang="en-US" sz="2400" b="0" dirty="0"/>
          </a:p>
        </p:txBody>
      </p:sp>
      <p:sp>
        <p:nvSpPr>
          <p:cNvPr id="12" name="Rectangle 11">
            <a:extLst>
              <a:ext uri="{FF2B5EF4-FFF2-40B4-BE49-F238E27FC236}">
                <a16:creationId xmlns:a16="http://schemas.microsoft.com/office/drawing/2014/main" id="{BF462BD6-F95F-4105-9533-31B37985F948}"/>
              </a:ext>
            </a:extLst>
          </p:cNvPr>
          <p:cNvSpPr/>
          <p:nvPr/>
        </p:nvSpPr>
        <p:spPr>
          <a:xfrm>
            <a:off x="6463387" y="4181837"/>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sp>
        <p:nvSpPr>
          <p:cNvPr id="13" name="Rectangle 12">
            <a:extLst>
              <a:ext uri="{FF2B5EF4-FFF2-40B4-BE49-F238E27FC236}">
                <a16:creationId xmlns:a16="http://schemas.microsoft.com/office/drawing/2014/main" id="{2468C293-D560-46E3-8088-95DBF25B1D67}"/>
              </a:ext>
            </a:extLst>
          </p:cNvPr>
          <p:cNvSpPr/>
          <p:nvPr/>
        </p:nvSpPr>
        <p:spPr>
          <a:xfrm>
            <a:off x="6463387" y="3117552"/>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cxnSp>
        <p:nvCxnSpPr>
          <p:cNvPr id="14" name="Straight Arrow Connector 13">
            <a:extLst>
              <a:ext uri="{FF2B5EF4-FFF2-40B4-BE49-F238E27FC236}">
                <a16:creationId xmlns:a16="http://schemas.microsoft.com/office/drawing/2014/main" id="{0D90624F-1A28-4A52-B7A9-4891BB33DF3A}"/>
              </a:ext>
            </a:extLst>
          </p:cNvPr>
          <p:cNvCxnSpPr>
            <a:stCxn id="12" idx="0"/>
            <a:endCxn id="13" idx="2"/>
          </p:cNvCxnSpPr>
          <p:nvPr/>
        </p:nvCxnSpPr>
        <p:spPr>
          <a:xfrm flipV="1">
            <a:off x="7167330" y="3579217"/>
            <a:ext cx="0" cy="602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6F83634-EBFE-4C50-BAF6-CB344D202270}"/>
                  </a:ext>
                </a:extLst>
              </p:cNvPr>
              <p:cNvSpPr/>
              <p:nvPr/>
            </p:nvSpPr>
            <p:spPr>
              <a:xfrm>
                <a:off x="6463387" y="5246121"/>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𝑥</m:t>
                      </m:r>
                    </m:oMath>
                  </m:oMathPara>
                </a14:m>
                <a:endParaRPr lang="en-US" sz="2400" b="0" dirty="0"/>
              </a:p>
            </p:txBody>
          </p:sp>
        </mc:Choice>
        <mc:Fallback xmlns="">
          <p:sp>
            <p:nvSpPr>
              <p:cNvPr id="16" name="Rectangle 15">
                <a:extLst>
                  <a:ext uri="{FF2B5EF4-FFF2-40B4-BE49-F238E27FC236}">
                    <a16:creationId xmlns:a16="http://schemas.microsoft.com/office/drawing/2014/main" id="{F6F83634-EBFE-4C50-BAF6-CB344D202270}"/>
                  </a:ext>
                </a:extLst>
              </p:cNvPr>
              <p:cNvSpPr>
                <a:spLocks noRot="1" noChangeAspect="1" noMove="1" noResize="1" noEditPoints="1" noAdjustHandles="1" noChangeArrowheads="1" noChangeShapeType="1" noTextEdit="1"/>
              </p:cNvSpPr>
              <p:nvPr/>
            </p:nvSpPr>
            <p:spPr>
              <a:xfrm>
                <a:off x="6463387" y="5246121"/>
                <a:ext cx="1407885" cy="461665"/>
              </a:xfrm>
              <a:prstGeom prst="rect">
                <a:avLst/>
              </a:prstGeom>
              <a:blipFill>
                <a:blip r:embed="rId4"/>
                <a:stretch>
                  <a:fillRect/>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CDE9E287-661E-4BAB-AAB5-7FD5416FD29F}"/>
              </a:ext>
            </a:extLst>
          </p:cNvPr>
          <p:cNvCxnSpPr>
            <a:stCxn id="16" idx="0"/>
            <a:endCxn id="12" idx="2"/>
          </p:cNvCxnSpPr>
          <p:nvPr/>
        </p:nvCxnSpPr>
        <p:spPr>
          <a:xfrm flipV="1">
            <a:off x="7167330" y="4643502"/>
            <a:ext cx="0" cy="602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B07D62-9B05-4F3C-A11E-1276AD904673}"/>
              </a:ext>
            </a:extLst>
          </p:cNvPr>
          <p:cNvCxnSpPr>
            <a:cxnSpLocks/>
            <a:stCxn id="13" idx="0"/>
            <a:endCxn id="22" idx="4"/>
          </p:cNvCxnSpPr>
          <p:nvPr/>
        </p:nvCxnSpPr>
        <p:spPr>
          <a:xfrm flipH="1" flipV="1">
            <a:off x="7167329" y="2600652"/>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DABEB12-39DE-4171-854B-82548DBEE56D}"/>
              </a:ext>
            </a:extLst>
          </p:cNvPr>
          <p:cNvSpPr/>
          <p:nvPr/>
        </p:nvSpPr>
        <p:spPr>
          <a:xfrm>
            <a:off x="6898815" y="3645972"/>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r>
              <a:rPr lang="en-US" sz="2400" b="0" dirty="0" err="1"/>
              <a:t>ReLU</a:t>
            </a:r>
            <a:endParaRPr lang="en-US" sz="2400" b="0"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65A8582-1FE8-46F9-897E-D9A829C66D16}"/>
                  </a:ext>
                </a:extLst>
              </p:cNvPr>
              <p:cNvSpPr/>
              <p:nvPr/>
            </p:nvSpPr>
            <p:spPr>
              <a:xfrm>
                <a:off x="6463387" y="1346556"/>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b="0" dirty="0"/>
              </a:p>
            </p:txBody>
          </p:sp>
        </mc:Choice>
        <mc:Fallback xmlns="">
          <p:sp>
            <p:nvSpPr>
              <p:cNvPr id="21" name="Rectangle 20">
                <a:extLst>
                  <a:ext uri="{FF2B5EF4-FFF2-40B4-BE49-F238E27FC236}">
                    <a16:creationId xmlns:a16="http://schemas.microsoft.com/office/drawing/2014/main" id="{765A8582-1FE8-46F9-897E-D9A829C66D16}"/>
                  </a:ext>
                </a:extLst>
              </p:cNvPr>
              <p:cNvSpPr>
                <a:spLocks noRot="1" noChangeAspect="1" noMove="1" noResize="1" noEditPoints="1" noAdjustHandles="1" noChangeArrowheads="1" noChangeShapeType="1" noTextEdit="1"/>
              </p:cNvSpPr>
              <p:nvPr/>
            </p:nvSpPr>
            <p:spPr>
              <a:xfrm>
                <a:off x="6463387" y="1346556"/>
                <a:ext cx="1407885" cy="461665"/>
              </a:xfrm>
              <a:prstGeom prst="rect">
                <a:avLst/>
              </a:prstGeom>
              <a:blipFill>
                <a:blip r:embed="rId5"/>
                <a:stretch>
                  <a:fillRect b="-17105"/>
                </a:stretch>
              </a:blipFill>
              <a:ln>
                <a:noFill/>
              </a:ln>
            </p:spPr>
            <p:txBody>
              <a:bodyPr/>
              <a:lstStyle/>
              <a:p>
                <a:r>
                  <a:rPr lang="en-US">
                    <a:noFill/>
                  </a:rPr>
                  <a:t> </a:t>
                </a:r>
              </a:p>
            </p:txBody>
          </p:sp>
        </mc:Fallback>
      </mc:AlternateContent>
      <p:sp>
        <p:nvSpPr>
          <p:cNvPr id="22" name="Oval 21">
            <a:extLst>
              <a:ext uri="{FF2B5EF4-FFF2-40B4-BE49-F238E27FC236}">
                <a16:creationId xmlns:a16="http://schemas.microsoft.com/office/drawing/2014/main" id="{804BE9B2-412B-46F5-BAA3-D8AF0D7D7DFB}"/>
              </a:ext>
            </a:extLst>
          </p:cNvPr>
          <p:cNvSpPr/>
          <p:nvPr/>
        </p:nvSpPr>
        <p:spPr>
          <a:xfrm>
            <a:off x="7030169" y="2326332"/>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1EAF8-76CE-4882-A228-6F49FF26358D}"/>
                  </a:ext>
                </a:extLst>
              </p:cNvPr>
              <p:cNvSpPr txBox="1"/>
              <p:nvPr/>
            </p:nvSpPr>
            <p:spPr>
              <a:xfrm>
                <a:off x="6987351" y="2269585"/>
                <a:ext cx="203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911EAF8-76CE-4882-A228-6F49FF26358D}"/>
                  </a:ext>
                </a:extLst>
              </p:cNvPr>
              <p:cNvSpPr txBox="1">
                <a:spLocks noRot="1" noChangeAspect="1" noMove="1" noResize="1" noEditPoints="1" noAdjustHandles="1" noChangeArrowheads="1" noChangeShapeType="1" noTextEdit="1"/>
              </p:cNvSpPr>
              <p:nvPr/>
            </p:nvSpPr>
            <p:spPr>
              <a:xfrm>
                <a:off x="6987351" y="2269585"/>
                <a:ext cx="203200" cy="369332"/>
              </a:xfrm>
              <a:prstGeom prst="rect">
                <a:avLst/>
              </a:prstGeom>
              <a:blipFill>
                <a:blip r:embed="rId6"/>
                <a:stretch>
                  <a:fillRect r="-6470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4B2B47F-0099-494B-9D26-E6A7DD508A95}"/>
              </a:ext>
            </a:extLst>
          </p:cNvPr>
          <p:cNvCxnSpPr>
            <a:cxnSpLocks/>
          </p:cNvCxnSpPr>
          <p:nvPr/>
        </p:nvCxnSpPr>
        <p:spPr>
          <a:xfrm flipH="1" flipV="1">
            <a:off x="7167329" y="1808493"/>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51DFA66-8916-4379-B7BB-05CEE3C83D82}"/>
              </a:ext>
            </a:extLst>
          </p:cNvPr>
          <p:cNvSpPr/>
          <p:nvPr/>
        </p:nvSpPr>
        <p:spPr>
          <a:xfrm>
            <a:off x="7121609" y="5207363"/>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31" name="Connector: Curved 30">
            <a:extLst>
              <a:ext uri="{FF2B5EF4-FFF2-40B4-BE49-F238E27FC236}">
                <a16:creationId xmlns:a16="http://schemas.microsoft.com/office/drawing/2014/main" id="{88C2802E-25A3-4861-8A93-7004DAA3D4CB}"/>
              </a:ext>
            </a:extLst>
          </p:cNvPr>
          <p:cNvCxnSpPr>
            <a:cxnSpLocks/>
            <a:stCxn id="28" idx="6"/>
            <a:endCxn id="22" idx="6"/>
          </p:cNvCxnSpPr>
          <p:nvPr/>
        </p:nvCxnSpPr>
        <p:spPr>
          <a:xfrm flipV="1">
            <a:off x="7213049" y="2463492"/>
            <a:ext cx="91440" cy="2789591"/>
          </a:xfrm>
          <a:prstGeom prst="curvedConnector3">
            <a:avLst>
              <a:gd name="adj1" fmla="val 158611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9190081-D56B-40F7-B7A3-7C5560BAEEBB}"/>
                  </a:ext>
                </a:extLst>
              </p:cNvPr>
              <p:cNvSpPr/>
              <p:nvPr/>
            </p:nvSpPr>
            <p:spPr>
              <a:xfrm>
                <a:off x="5324018" y="3613792"/>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b="0" dirty="0"/>
              </a:p>
            </p:txBody>
          </p:sp>
        </mc:Choice>
        <mc:Fallback xmlns="">
          <p:sp>
            <p:nvSpPr>
              <p:cNvPr id="40" name="Rectangle 39">
                <a:extLst>
                  <a:ext uri="{FF2B5EF4-FFF2-40B4-BE49-F238E27FC236}">
                    <a16:creationId xmlns:a16="http://schemas.microsoft.com/office/drawing/2014/main" id="{F9190081-D56B-40F7-B7A3-7C5560BAEEBB}"/>
                  </a:ext>
                </a:extLst>
              </p:cNvPr>
              <p:cNvSpPr>
                <a:spLocks noRot="1" noChangeAspect="1" noMove="1" noResize="1" noEditPoints="1" noAdjustHandles="1" noChangeArrowheads="1" noChangeShapeType="1" noTextEdit="1"/>
              </p:cNvSpPr>
              <p:nvPr/>
            </p:nvSpPr>
            <p:spPr>
              <a:xfrm>
                <a:off x="5324018" y="3613792"/>
                <a:ext cx="1407885" cy="461665"/>
              </a:xfrm>
              <a:prstGeom prst="rect">
                <a:avLst/>
              </a:prstGeom>
              <a:blipFill>
                <a:blip r:embed="rId7"/>
                <a:stretch>
                  <a:fillRect b="-171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AE36DF8-DFB4-41AE-97C4-60522DAFB2C9}"/>
                  </a:ext>
                </a:extLst>
              </p:cNvPr>
              <p:cNvSpPr/>
              <p:nvPr/>
            </p:nvSpPr>
            <p:spPr>
              <a:xfrm>
                <a:off x="5324018" y="2232659"/>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oMath>
                  </m:oMathPara>
                </a14:m>
                <a:endParaRPr lang="en-US" sz="2400" b="0" dirty="0"/>
              </a:p>
            </p:txBody>
          </p:sp>
        </mc:Choice>
        <mc:Fallback xmlns="">
          <p:sp>
            <p:nvSpPr>
              <p:cNvPr id="41" name="Rectangle 40">
                <a:extLst>
                  <a:ext uri="{FF2B5EF4-FFF2-40B4-BE49-F238E27FC236}">
                    <a16:creationId xmlns:a16="http://schemas.microsoft.com/office/drawing/2014/main" id="{9AE36DF8-DFB4-41AE-97C4-60522DAFB2C9}"/>
                  </a:ext>
                </a:extLst>
              </p:cNvPr>
              <p:cNvSpPr>
                <a:spLocks noRot="1" noChangeAspect="1" noMove="1" noResize="1" noEditPoints="1" noAdjustHandles="1" noChangeArrowheads="1" noChangeShapeType="1" noTextEdit="1"/>
              </p:cNvSpPr>
              <p:nvPr/>
            </p:nvSpPr>
            <p:spPr>
              <a:xfrm>
                <a:off x="5324018" y="2232659"/>
                <a:ext cx="1407885" cy="461665"/>
              </a:xfrm>
              <a:prstGeom prst="rect">
                <a:avLst/>
              </a:prstGeom>
              <a:blipFill>
                <a:blip r:embed="rId8"/>
                <a:stretch>
                  <a:fillRect l="-866"/>
                </a:stretch>
              </a:blipFill>
              <a:ln>
                <a:noFill/>
              </a:ln>
            </p:spPr>
            <p:txBody>
              <a:bodyPr/>
              <a:lstStyle/>
              <a:p>
                <a:r>
                  <a:rPr lang="en-US">
                    <a:noFill/>
                  </a:rPr>
                  <a:t> </a:t>
                </a:r>
              </a:p>
            </p:txBody>
          </p:sp>
        </mc:Fallback>
      </mc:AlternateContent>
      <p:sp>
        <p:nvSpPr>
          <p:cNvPr id="42" name="Rectangle 41">
            <a:extLst>
              <a:ext uri="{FF2B5EF4-FFF2-40B4-BE49-F238E27FC236}">
                <a16:creationId xmlns:a16="http://schemas.microsoft.com/office/drawing/2014/main" id="{CDA70924-7B74-42F3-A0BD-D6405B1C43F2}"/>
              </a:ext>
            </a:extLst>
          </p:cNvPr>
          <p:cNvSpPr/>
          <p:nvPr/>
        </p:nvSpPr>
        <p:spPr>
          <a:xfrm>
            <a:off x="760911" y="926141"/>
            <a:ext cx="10642600" cy="461665"/>
          </a:xfrm>
          <a:prstGeom prst="rect">
            <a:avLst/>
          </a:prstGeom>
        </p:spPr>
        <p:txBody>
          <a:bodyPr wrap="square">
            <a:spAutoFit/>
          </a:bodyPr>
          <a:lstStyle/>
          <a:p>
            <a:r>
              <a:rPr lang="en-US" sz="2400" dirty="0"/>
              <a:t>Solution: Change the network so learning identity functions with extra layers is easy!</a:t>
            </a:r>
          </a:p>
        </p:txBody>
      </p:sp>
      <p:sp>
        <p:nvSpPr>
          <p:cNvPr id="43" name="Rectangle 42">
            <a:extLst>
              <a:ext uri="{FF2B5EF4-FFF2-40B4-BE49-F238E27FC236}">
                <a16:creationId xmlns:a16="http://schemas.microsoft.com/office/drawing/2014/main" id="{F8A2C442-D807-45F1-B3BE-E647AD3FEC14}"/>
              </a:ext>
            </a:extLst>
          </p:cNvPr>
          <p:cNvSpPr/>
          <p:nvPr/>
        </p:nvSpPr>
        <p:spPr>
          <a:xfrm>
            <a:off x="6898815" y="1880537"/>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r>
              <a:rPr lang="en-US" sz="2400" b="0" dirty="0" err="1"/>
              <a:t>ReLU</a:t>
            </a:r>
            <a:endParaRPr lang="en-US" sz="2400" b="0" dirty="0"/>
          </a:p>
        </p:txBody>
      </p:sp>
      <p:sp>
        <p:nvSpPr>
          <p:cNvPr id="44" name="Rectangle 43">
            <a:extLst>
              <a:ext uri="{FF2B5EF4-FFF2-40B4-BE49-F238E27FC236}">
                <a16:creationId xmlns:a16="http://schemas.microsoft.com/office/drawing/2014/main" id="{D7ABEABA-2640-4399-9826-B0F3586876D2}"/>
              </a:ext>
            </a:extLst>
          </p:cNvPr>
          <p:cNvSpPr/>
          <p:nvPr/>
        </p:nvSpPr>
        <p:spPr>
          <a:xfrm>
            <a:off x="1343480" y="5707786"/>
            <a:ext cx="1739896"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Plain block</a:t>
            </a:r>
          </a:p>
        </p:txBody>
      </p:sp>
      <p:sp>
        <p:nvSpPr>
          <p:cNvPr id="45" name="Rectangle 44">
            <a:extLst>
              <a:ext uri="{FF2B5EF4-FFF2-40B4-BE49-F238E27FC236}">
                <a16:creationId xmlns:a16="http://schemas.microsoft.com/office/drawing/2014/main" id="{9E7FF0E9-43E7-436E-AC4F-24A90A5C4AC9}"/>
              </a:ext>
            </a:extLst>
          </p:cNvPr>
          <p:cNvSpPr/>
          <p:nvPr/>
        </p:nvSpPr>
        <p:spPr>
          <a:xfrm>
            <a:off x="6139809" y="5714748"/>
            <a:ext cx="2055039"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Residual block</a:t>
            </a:r>
          </a:p>
        </p:txBody>
      </p:sp>
      <p:sp>
        <p:nvSpPr>
          <p:cNvPr id="47" name="Rectangle 46">
            <a:extLst>
              <a:ext uri="{FF2B5EF4-FFF2-40B4-BE49-F238E27FC236}">
                <a16:creationId xmlns:a16="http://schemas.microsoft.com/office/drawing/2014/main" id="{1FFAFD72-BDA5-4C82-A5EC-EB253369621D}"/>
              </a:ext>
            </a:extLst>
          </p:cNvPr>
          <p:cNvSpPr/>
          <p:nvPr/>
        </p:nvSpPr>
        <p:spPr>
          <a:xfrm>
            <a:off x="8742127" y="3429000"/>
            <a:ext cx="1706153" cy="830997"/>
          </a:xfrm>
          <a:prstGeom prst="rect">
            <a:avLst/>
          </a:prstGeom>
        </p:spPr>
        <p:txBody>
          <a:bodyPr wrap="square">
            <a:spAutoFit/>
          </a:bodyPr>
          <a:lstStyle/>
          <a:p>
            <a:r>
              <a:rPr lang="en-US" sz="2400" dirty="0"/>
              <a:t>Additive</a:t>
            </a:r>
          </a:p>
          <a:p>
            <a:r>
              <a:rPr lang="en-US" sz="2400" dirty="0"/>
              <a:t>“shortcut”</a:t>
            </a:r>
          </a:p>
        </p:txBody>
      </p:sp>
      <p:sp>
        <p:nvSpPr>
          <p:cNvPr id="48" name="Rectangle 47">
            <a:extLst>
              <a:ext uri="{FF2B5EF4-FFF2-40B4-BE49-F238E27FC236}">
                <a16:creationId xmlns:a16="http://schemas.microsoft.com/office/drawing/2014/main" id="{2D136A68-865E-4D70-B400-CBF01801B63A}"/>
              </a:ext>
            </a:extLst>
          </p:cNvPr>
          <p:cNvSpPr/>
          <p:nvPr/>
        </p:nvSpPr>
        <p:spPr>
          <a:xfrm>
            <a:off x="3475523" y="3212340"/>
            <a:ext cx="1976670" cy="1200329"/>
          </a:xfrm>
          <a:prstGeom prst="rect">
            <a:avLst/>
          </a:prstGeom>
        </p:spPr>
        <p:txBody>
          <a:bodyPr wrap="square">
            <a:spAutoFit/>
          </a:bodyPr>
          <a:lstStyle/>
          <a:p>
            <a:pPr algn="r"/>
            <a:r>
              <a:rPr lang="en-US" dirty="0"/>
              <a:t>If these are set to</a:t>
            </a:r>
          </a:p>
          <a:p>
            <a:pPr algn="r"/>
            <a:r>
              <a:rPr lang="en-US" dirty="0"/>
              <a:t>0, the whole block</a:t>
            </a:r>
          </a:p>
          <a:p>
            <a:pPr algn="r"/>
            <a:r>
              <a:rPr lang="en-US" dirty="0"/>
              <a:t>will compute the</a:t>
            </a:r>
          </a:p>
          <a:p>
            <a:pPr algn="r"/>
            <a:r>
              <a:rPr lang="en-US" dirty="0"/>
              <a:t>identity function!</a:t>
            </a:r>
          </a:p>
        </p:txBody>
      </p:sp>
      <p:sp>
        <p:nvSpPr>
          <p:cNvPr id="49" name="Left Brace 48">
            <a:extLst>
              <a:ext uri="{FF2B5EF4-FFF2-40B4-BE49-F238E27FC236}">
                <a16:creationId xmlns:a16="http://schemas.microsoft.com/office/drawing/2014/main" id="{D66CE295-0BB9-4FBA-BD6A-F081CD41D279}"/>
              </a:ext>
            </a:extLst>
          </p:cNvPr>
          <p:cNvSpPr/>
          <p:nvPr/>
        </p:nvSpPr>
        <p:spPr>
          <a:xfrm>
            <a:off x="5452194" y="3117552"/>
            <a:ext cx="186058" cy="15259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19EC6B5B-4501-4964-ABB4-2494B4FFA45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35" name="Rectangle 34">
            <a:extLst>
              <a:ext uri="{FF2B5EF4-FFF2-40B4-BE49-F238E27FC236}">
                <a16:creationId xmlns:a16="http://schemas.microsoft.com/office/drawing/2014/main" id="{BFC36536-CA1C-4063-BB5A-BBF04C0B58C7}"/>
              </a:ext>
            </a:extLst>
          </p:cNvPr>
          <p:cNvSpPr/>
          <p:nvPr/>
        </p:nvSpPr>
        <p:spPr>
          <a:xfrm>
            <a:off x="8742127" y="4638785"/>
            <a:ext cx="2661384" cy="830997"/>
          </a:xfrm>
          <a:prstGeom prst="rect">
            <a:avLst/>
          </a:prstGeom>
        </p:spPr>
        <p:txBody>
          <a:bodyPr wrap="square">
            <a:spAutoFit/>
          </a:bodyPr>
          <a:lstStyle/>
          <a:p>
            <a:r>
              <a:rPr lang="en-US" sz="2400" dirty="0"/>
              <a:t>Makes the gradient flow efficient too.</a:t>
            </a:r>
          </a:p>
        </p:txBody>
      </p:sp>
    </p:spTree>
    <p:extLst>
      <p:ext uri="{BB962C8B-B14F-4D97-AF65-F5344CB8AC3E}">
        <p14:creationId xmlns:p14="http://schemas.microsoft.com/office/powerpoint/2010/main" val="127016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8D43-B548-438D-B395-66E5E782A29C}"/>
              </a:ext>
            </a:extLst>
          </p:cNvPr>
          <p:cNvSpPr>
            <a:spLocks noGrp="1"/>
          </p:cNvSpPr>
          <p:nvPr>
            <p:ph type="title"/>
          </p:nvPr>
        </p:nvSpPr>
        <p:spPr/>
        <p:txBody>
          <a:bodyPr/>
          <a:lstStyle/>
          <a:p>
            <a:r>
              <a:rPr lang="en-US" dirty="0"/>
              <a:t>Residual Networks</a:t>
            </a:r>
          </a:p>
        </p:txBody>
      </p:sp>
      <p:sp>
        <p:nvSpPr>
          <p:cNvPr id="3" name="Slide Number Placeholder 2">
            <a:extLst>
              <a:ext uri="{FF2B5EF4-FFF2-40B4-BE49-F238E27FC236}">
                <a16:creationId xmlns:a16="http://schemas.microsoft.com/office/drawing/2014/main" id="{757A0395-280B-4BB4-8EDA-B2C940C9ED6E}"/>
              </a:ext>
            </a:extLst>
          </p:cNvPr>
          <p:cNvSpPr>
            <a:spLocks noGrp="1"/>
          </p:cNvSpPr>
          <p:nvPr>
            <p:ph type="sldNum" sz="quarter" idx="12"/>
          </p:nvPr>
        </p:nvSpPr>
        <p:spPr/>
        <p:txBody>
          <a:bodyPr/>
          <a:lstStyle/>
          <a:p>
            <a:fld id="{7E663616-BBAC-427E-89D3-E72909796144}" type="slidenum">
              <a:rPr lang="en-US" smtClean="0"/>
              <a:t>103</a:t>
            </a:fld>
            <a:endParaRPr lang="en-US"/>
          </a:p>
        </p:txBody>
      </p:sp>
      <p:pic>
        <p:nvPicPr>
          <p:cNvPr id="4" name="Picture 3">
            <a:extLst>
              <a:ext uri="{FF2B5EF4-FFF2-40B4-BE49-F238E27FC236}">
                <a16:creationId xmlns:a16="http://schemas.microsoft.com/office/drawing/2014/main" id="{F2E7D69C-CAD3-49B8-9F75-BC3CB6F5A9C0}"/>
              </a:ext>
            </a:extLst>
          </p:cNvPr>
          <p:cNvPicPr>
            <a:picLocks noChangeAspect="1"/>
          </p:cNvPicPr>
          <p:nvPr/>
        </p:nvPicPr>
        <p:blipFill>
          <a:blip r:embed="rId2"/>
          <a:stretch>
            <a:fillRect/>
          </a:stretch>
        </p:blipFill>
        <p:spPr>
          <a:xfrm>
            <a:off x="9788298" y="1185115"/>
            <a:ext cx="1629002" cy="5353797"/>
          </a:xfrm>
          <a:prstGeom prst="rect">
            <a:avLst/>
          </a:prstGeom>
        </p:spPr>
      </p:pic>
      <p:grpSp>
        <p:nvGrpSpPr>
          <p:cNvPr id="27" name="Group 26">
            <a:extLst>
              <a:ext uri="{FF2B5EF4-FFF2-40B4-BE49-F238E27FC236}">
                <a16:creationId xmlns:a16="http://schemas.microsoft.com/office/drawing/2014/main" id="{83B97FBE-9114-40AC-B378-E651252B452A}"/>
              </a:ext>
            </a:extLst>
          </p:cNvPr>
          <p:cNvGrpSpPr/>
          <p:nvPr/>
        </p:nvGrpSpPr>
        <p:grpSpPr>
          <a:xfrm>
            <a:off x="5819077" y="1995120"/>
            <a:ext cx="3855283" cy="4361230"/>
            <a:chOff x="5819077" y="1995120"/>
            <a:chExt cx="3855283" cy="4361230"/>
          </a:xfrm>
        </p:grpSpPr>
        <p:sp>
          <p:nvSpPr>
            <p:cNvPr id="5" name="Rectangle 4">
              <a:extLst>
                <a:ext uri="{FF2B5EF4-FFF2-40B4-BE49-F238E27FC236}">
                  <a16:creationId xmlns:a16="http://schemas.microsoft.com/office/drawing/2014/main" id="{D915AFA8-A1CF-484D-95DF-85308D51704E}"/>
                </a:ext>
              </a:extLst>
            </p:cNvPr>
            <p:cNvSpPr/>
            <p:nvPr/>
          </p:nvSpPr>
          <p:spPr>
            <a:xfrm>
              <a:off x="6958446" y="4830401"/>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sp>
          <p:nvSpPr>
            <p:cNvPr id="6" name="Rectangle 5">
              <a:extLst>
                <a:ext uri="{FF2B5EF4-FFF2-40B4-BE49-F238E27FC236}">
                  <a16:creationId xmlns:a16="http://schemas.microsoft.com/office/drawing/2014/main" id="{2513C919-BEB6-46C4-BFE0-16D0BD53ABF4}"/>
                </a:ext>
              </a:extLst>
            </p:cNvPr>
            <p:cNvSpPr/>
            <p:nvPr/>
          </p:nvSpPr>
          <p:spPr>
            <a:xfrm>
              <a:off x="6958446" y="3766116"/>
              <a:ext cx="1407885"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400" dirty="0"/>
                <a:t>conv</a:t>
              </a:r>
            </a:p>
          </p:txBody>
        </p:sp>
        <p:cxnSp>
          <p:nvCxnSpPr>
            <p:cNvPr id="7" name="Straight Arrow Connector 6">
              <a:extLst>
                <a:ext uri="{FF2B5EF4-FFF2-40B4-BE49-F238E27FC236}">
                  <a16:creationId xmlns:a16="http://schemas.microsoft.com/office/drawing/2014/main" id="{E2077FEF-F109-4BB0-BF55-3E76059E2354}"/>
                </a:ext>
              </a:extLst>
            </p:cNvPr>
            <p:cNvCxnSpPr>
              <a:stCxn id="5" idx="0"/>
              <a:endCxn id="6" idx="2"/>
            </p:cNvCxnSpPr>
            <p:nvPr/>
          </p:nvCxnSpPr>
          <p:spPr>
            <a:xfrm flipV="1">
              <a:off x="7662389" y="4227781"/>
              <a:ext cx="0" cy="602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FA7320D-B904-4E76-9F44-3C3C92CCF1DE}"/>
                    </a:ext>
                  </a:extLst>
                </p:cNvPr>
                <p:cNvSpPr/>
                <p:nvPr/>
              </p:nvSpPr>
              <p:spPr>
                <a:xfrm>
                  <a:off x="6958446" y="5894685"/>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𝑥</m:t>
                        </m:r>
                      </m:oMath>
                    </m:oMathPara>
                  </a14:m>
                  <a:endParaRPr lang="en-US" sz="2400" b="0" dirty="0"/>
                </a:p>
              </p:txBody>
            </p:sp>
          </mc:Choice>
          <mc:Fallback xmlns="">
            <p:sp>
              <p:nvSpPr>
                <p:cNvPr id="8" name="Rectangle 7">
                  <a:extLst>
                    <a:ext uri="{FF2B5EF4-FFF2-40B4-BE49-F238E27FC236}">
                      <a16:creationId xmlns:a16="http://schemas.microsoft.com/office/drawing/2014/main" id="{8FA7320D-B904-4E76-9F44-3C3C92CCF1DE}"/>
                    </a:ext>
                  </a:extLst>
                </p:cNvPr>
                <p:cNvSpPr>
                  <a:spLocks noRot="1" noChangeAspect="1" noMove="1" noResize="1" noEditPoints="1" noAdjustHandles="1" noChangeArrowheads="1" noChangeShapeType="1" noTextEdit="1"/>
                </p:cNvSpPr>
                <p:nvPr/>
              </p:nvSpPr>
              <p:spPr>
                <a:xfrm>
                  <a:off x="6958446" y="5894685"/>
                  <a:ext cx="1407885" cy="461665"/>
                </a:xfrm>
                <a:prstGeom prst="rect">
                  <a:avLst/>
                </a:prstGeom>
                <a:blipFill>
                  <a:blip r:embed="rId3"/>
                  <a:stretch>
                    <a:fillRect/>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CDAEC7C-89CB-4BE7-9F00-D1B15D2FB32F}"/>
                </a:ext>
              </a:extLst>
            </p:cNvPr>
            <p:cNvCxnSpPr>
              <a:stCxn id="8" idx="0"/>
              <a:endCxn id="5" idx="2"/>
            </p:cNvCxnSpPr>
            <p:nvPr/>
          </p:nvCxnSpPr>
          <p:spPr>
            <a:xfrm flipV="1">
              <a:off x="7662389" y="5292066"/>
              <a:ext cx="0" cy="602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57846D-6E70-433C-9FCA-FAA69B7A744A}"/>
                </a:ext>
              </a:extLst>
            </p:cNvPr>
            <p:cNvCxnSpPr>
              <a:cxnSpLocks/>
              <a:stCxn id="6" idx="0"/>
              <a:endCxn id="13" idx="4"/>
            </p:cNvCxnSpPr>
            <p:nvPr/>
          </p:nvCxnSpPr>
          <p:spPr>
            <a:xfrm flipH="1" flipV="1">
              <a:off x="7662388" y="3249216"/>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15317FC-3BC9-46CC-B4A5-2E8BDEB0BBE6}"/>
                </a:ext>
              </a:extLst>
            </p:cNvPr>
            <p:cNvSpPr/>
            <p:nvPr/>
          </p:nvSpPr>
          <p:spPr>
            <a:xfrm>
              <a:off x="7393874" y="4294536"/>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r>
                <a:rPr lang="en-US" sz="2400" b="0" dirty="0" err="1"/>
                <a:t>ReLU</a:t>
              </a:r>
              <a:endParaRPr lang="en-US" sz="2400" b="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44818C-F2EC-4EFA-AB4E-D1B4D6CABCB4}"/>
                    </a:ext>
                  </a:extLst>
                </p:cNvPr>
                <p:cNvSpPr/>
                <p:nvPr/>
              </p:nvSpPr>
              <p:spPr>
                <a:xfrm>
                  <a:off x="6958446" y="1995120"/>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b="0" dirty="0"/>
                </a:p>
              </p:txBody>
            </p:sp>
          </mc:Choice>
          <mc:Fallback xmlns="">
            <p:sp>
              <p:nvSpPr>
                <p:cNvPr id="12" name="Rectangle 11">
                  <a:extLst>
                    <a:ext uri="{FF2B5EF4-FFF2-40B4-BE49-F238E27FC236}">
                      <a16:creationId xmlns:a16="http://schemas.microsoft.com/office/drawing/2014/main" id="{9844818C-F2EC-4EFA-AB4E-D1B4D6CABCB4}"/>
                    </a:ext>
                  </a:extLst>
                </p:cNvPr>
                <p:cNvSpPr>
                  <a:spLocks noRot="1" noChangeAspect="1" noMove="1" noResize="1" noEditPoints="1" noAdjustHandles="1" noChangeArrowheads="1" noChangeShapeType="1" noTextEdit="1"/>
                </p:cNvSpPr>
                <p:nvPr/>
              </p:nvSpPr>
              <p:spPr>
                <a:xfrm>
                  <a:off x="6958446" y="1995120"/>
                  <a:ext cx="1407885" cy="461665"/>
                </a:xfrm>
                <a:prstGeom prst="rect">
                  <a:avLst/>
                </a:prstGeom>
                <a:blipFill>
                  <a:blip r:embed="rId4"/>
                  <a:stretch>
                    <a:fillRect b="-18421"/>
                  </a:stretch>
                </a:blipFill>
                <a:ln>
                  <a:noFill/>
                </a:ln>
              </p:spPr>
              <p:txBody>
                <a:bodyPr/>
                <a:lstStyle/>
                <a:p>
                  <a:r>
                    <a:rPr lang="en-US">
                      <a:noFill/>
                    </a:rPr>
                    <a:t> </a:t>
                  </a:r>
                </a:p>
              </p:txBody>
            </p:sp>
          </mc:Fallback>
        </mc:AlternateContent>
        <p:sp>
          <p:nvSpPr>
            <p:cNvPr id="13" name="Oval 12">
              <a:extLst>
                <a:ext uri="{FF2B5EF4-FFF2-40B4-BE49-F238E27FC236}">
                  <a16:creationId xmlns:a16="http://schemas.microsoft.com/office/drawing/2014/main" id="{5FA5FF73-452E-4D06-906C-38564421DEC5}"/>
                </a:ext>
              </a:extLst>
            </p:cNvPr>
            <p:cNvSpPr/>
            <p:nvPr/>
          </p:nvSpPr>
          <p:spPr>
            <a:xfrm>
              <a:off x="7525228" y="2974896"/>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FE71AF-F491-45B8-BE88-4C67462E5716}"/>
                    </a:ext>
                  </a:extLst>
                </p:cNvPr>
                <p:cNvSpPr txBox="1"/>
                <p:nvPr/>
              </p:nvSpPr>
              <p:spPr>
                <a:xfrm>
                  <a:off x="7482410" y="2918149"/>
                  <a:ext cx="203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26FE71AF-F491-45B8-BE88-4C67462E5716}"/>
                    </a:ext>
                  </a:extLst>
                </p:cNvPr>
                <p:cNvSpPr txBox="1">
                  <a:spLocks noRot="1" noChangeAspect="1" noMove="1" noResize="1" noEditPoints="1" noAdjustHandles="1" noChangeArrowheads="1" noChangeShapeType="1" noTextEdit="1"/>
                </p:cNvSpPr>
                <p:nvPr/>
              </p:nvSpPr>
              <p:spPr>
                <a:xfrm>
                  <a:off x="7482410" y="2918149"/>
                  <a:ext cx="203200" cy="369332"/>
                </a:xfrm>
                <a:prstGeom prst="rect">
                  <a:avLst/>
                </a:prstGeom>
                <a:blipFill>
                  <a:blip r:embed="rId5"/>
                  <a:stretch>
                    <a:fillRect r="-64706"/>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E1B5432-3186-40F1-BEC9-DAB70AC8A185}"/>
                </a:ext>
              </a:extLst>
            </p:cNvPr>
            <p:cNvCxnSpPr>
              <a:cxnSpLocks/>
            </p:cNvCxnSpPr>
            <p:nvPr/>
          </p:nvCxnSpPr>
          <p:spPr>
            <a:xfrm flipH="1" flipV="1">
              <a:off x="7662388" y="2457057"/>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DFA355B-A5AE-4DF4-9AD8-A341D16BFEB8}"/>
                </a:ext>
              </a:extLst>
            </p:cNvPr>
            <p:cNvSpPr/>
            <p:nvPr/>
          </p:nvSpPr>
          <p:spPr>
            <a:xfrm>
              <a:off x="7616668" y="5855927"/>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17" name="Connector: Curved 16">
              <a:extLst>
                <a:ext uri="{FF2B5EF4-FFF2-40B4-BE49-F238E27FC236}">
                  <a16:creationId xmlns:a16="http://schemas.microsoft.com/office/drawing/2014/main" id="{4BACCD00-73BA-43A7-92C9-41AF3CF67EE6}"/>
                </a:ext>
              </a:extLst>
            </p:cNvPr>
            <p:cNvCxnSpPr>
              <a:cxnSpLocks/>
              <a:stCxn id="16" idx="6"/>
              <a:endCxn id="13" idx="6"/>
            </p:cNvCxnSpPr>
            <p:nvPr/>
          </p:nvCxnSpPr>
          <p:spPr>
            <a:xfrm flipV="1">
              <a:off x="7708108" y="3112056"/>
              <a:ext cx="91440" cy="2789591"/>
            </a:xfrm>
            <a:prstGeom prst="curvedConnector3">
              <a:avLst>
                <a:gd name="adj1" fmla="val 158611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AA2AE13-C7D0-4B03-80F0-34523A086C25}"/>
                    </a:ext>
                  </a:extLst>
                </p:cNvPr>
                <p:cNvSpPr/>
                <p:nvPr/>
              </p:nvSpPr>
              <p:spPr>
                <a:xfrm>
                  <a:off x="5819077" y="4262356"/>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b="0" dirty="0"/>
                </a:p>
              </p:txBody>
            </p:sp>
          </mc:Choice>
          <mc:Fallback xmlns="">
            <p:sp>
              <p:nvSpPr>
                <p:cNvPr id="18" name="Rectangle 17">
                  <a:extLst>
                    <a:ext uri="{FF2B5EF4-FFF2-40B4-BE49-F238E27FC236}">
                      <a16:creationId xmlns:a16="http://schemas.microsoft.com/office/drawing/2014/main" id="{BAA2AE13-C7D0-4B03-80F0-34523A086C25}"/>
                    </a:ext>
                  </a:extLst>
                </p:cNvPr>
                <p:cNvSpPr>
                  <a:spLocks noRot="1" noChangeAspect="1" noMove="1" noResize="1" noEditPoints="1" noAdjustHandles="1" noChangeArrowheads="1" noChangeShapeType="1" noTextEdit="1"/>
                </p:cNvSpPr>
                <p:nvPr/>
              </p:nvSpPr>
              <p:spPr>
                <a:xfrm>
                  <a:off x="5819077" y="4262356"/>
                  <a:ext cx="1407885" cy="461665"/>
                </a:xfrm>
                <a:prstGeom prst="rect">
                  <a:avLst/>
                </a:prstGeom>
                <a:blipFill>
                  <a:blip r:embed="rId6"/>
                  <a:stretch>
                    <a:fillRect b="-184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96F2ACC-E005-4636-A883-AF456580FA18}"/>
                    </a:ext>
                  </a:extLst>
                </p:cNvPr>
                <p:cNvSpPr/>
                <p:nvPr/>
              </p:nvSpPr>
              <p:spPr>
                <a:xfrm>
                  <a:off x="5819077" y="2881223"/>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𝐹</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oMath>
                    </m:oMathPara>
                  </a14:m>
                  <a:endParaRPr lang="en-US" sz="2400" b="0" dirty="0"/>
                </a:p>
              </p:txBody>
            </p:sp>
          </mc:Choice>
          <mc:Fallback xmlns="">
            <p:sp>
              <p:nvSpPr>
                <p:cNvPr id="19" name="Rectangle 18">
                  <a:extLst>
                    <a:ext uri="{FF2B5EF4-FFF2-40B4-BE49-F238E27FC236}">
                      <a16:creationId xmlns:a16="http://schemas.microsoft.com/office/drawing/2014/main" id="{896F2ACC-E005-4636-A883-AF456580FA18}"/>
                    </a:ext>
                  </a:extLst>
                </p:cNvPr>
                <p:cNvSpPr>
                  <a:spLocks noRot="1" noChangeAspect="1" noMove="1" noResize="1" noEditPoints="1" noAdjustHandles="1" noChangeArrowheads="1" noChangeShapeType="1" noTextEdit="1"/>
                </p:cNvSpPr>
                <p:nvPr/>
              </p:nvSpPr>
              <p:spPr>
                <a:xfrm>
                  <a:off x="5819077" y="2881223"/>
                  <a:ext cx="1407885" cy="461665"/>
                </a:xfrm>
                <a:prstGeom prst="rect">
                  <a:avLst/>
                </a:prstGeom>
                <a:blipFill>
                  <a:blip r:embed="rId7"/>
                  <a:stretch>
                    <a:fillRect l="-866"/>
                  </a:stretch>
                </a:blipFill>
                <a:ln>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451A21A3-94F5-4496-B8A8-531FFC906F7F}"/>
                </a:ext>
              </a:extLst>
            </p:cNvPr>
            <p:cNvSpPr/>
            <p:nvPr/>
          </p:nvSpPr>
          <p:spPr>
            <a:xfrm>
              <a:off x="7393874" y="2529101"/>
              <a:ext cx="140788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spAutoFit/>
            </a:bodyPr>
            <a:lstStyle/>
            <a:p>
              <a:pPr algn="ctr"/>
              <a:r>
                <a:rPr lang="en-US" sz="2400" b="0" dirty="0" err="1"/>
                <a:t>ReLU</a:t>
              </a:r>
              <a:endParaRPr lang="en-US" sz="2400" b="0" dirty="0"/>
            </a:p>
          </p:txBody>
        </p:sp>
        <p:sp>
          <p:nvSpPr>
            <p:cNvPr id="23" name="Left Brace 22">
              <a:extLst>
                <a:ext uri="{FF2B5EF4-FFF2-40B4-BE49-F238E27FC236}">
                  <a16:creationId xmlns:a16="http://schemas.microsoft.com/office/drawing/2014/main" id="{D07AAC80-FC8B-421B-893D-28FD00682805}"/>
                </a:ext>
              </a:extLst>
            </p:cNvPr>
            <p:cNvSpPr/>
            <p:nvPr/>
          </p:nvSpPr>
          <p:spPr>
            <a:xfrm flipH="1">
              <a:off x="9315346" y="3108246"/>
              <a:ext cx="359014" cy="27864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0D603BB-C196-46A3-9650-24978DB4DC60}"/>
              </a:ext>
            </a:extLst>
          </p:cNvPr>
          <p:cNvSpPr/>
          <p:nvPr/>
        </p:nvSpPr>
        <p:spPr>
          <a:xfrm>
            <a:off x="774700" y="1324145"/>
            <a:ext cx="4667947" cy="3785652"/>
          </a:xfrm>
          <a:prstGeom prst="rect">
            <a:avLst/>
          </a:prstGeom>
        </p:spPr>
        <p:txBody>
          <a:bodyPr wrap="square">
            <a:spAutoFit/>
          </a:bodyPr>
          <a:lstStyle/>
          <a:p>
            <a:r>
              <a:rPr lang="en-US" sz="2400" dirty="0"/>
              <a:t>A residual network is a stack of</a:t>
            </a:r>
          </a:p>
          <a:p>
            <a:r>
              <a:rPr lang="en-US" sz="2400" dirty="0"/>
              <a:t>many residual blocks</a:t>
            </a:r>
          </a:p>
          <a:p>
            <a:endParaRPr lang="en-US" sz="2400" dirty="0"/>
          </a:p>
          <a:p>
            <a:r>
              <a:rPr lang="en-US" sz="2400" dirty="0"/>
              <a:t>Regular design, like VGG: each</a:t>
            </a:r>
          </a:p>
          <a:p>
            <a:r>
              <a:rPr lang="en-US" sz="2400" dirty="0"/>
              <a:t>residual block has two 3x3 conv</a:t>
            </a:r>
          </a:p>
          <a:p>
            <a:endParaRPr lang="en-US" sz="2400" dirty="0"/>
          </a:p>
          <a:p>
            <a:r>
              <a:rPr lang="en-US" sz="2400" dirty="0"/>
              <a:t>Network is divided into stages: the</a:t>
            </a:r>
          </a:p>
          <a:p>
            <a:r>
              <a:rPr lang="en-US" sz="2400" dirty="0"/>
              <a:t>first block of each stage halves the</a:t>
            </a:r>
          </a:p>
          <a:p>
            <a:r>
              <a:rPr lang="en-US" sz="2400" dirty="0"/>
              <a:t>resolution (with stride-2 conv) and</a:t>
            </a:r>
          </a:p>
          <a:p>
            <a:r>
              <a:rPr lang="en-US" sz="2400" dirty="0"/>
              <a:t>doubles the number of channels</a:t>
            </a:r>
          </a:p>
        </p:txBody>
      </p:sp>
      <p:sp>
        <p:nvSpPr>
          <p:cNvPr id="25" name="TextBox 24">
            <a:extLst>
              <a:ext uri="{FF2B5EF4-FFF2-40B4-BE49-F238E27FC236}">
                <a16:creationId xmlns:a16="http://schemas.microsoft.com/office/drawing/2014/main" id="{507AD7EE-5A99-4B07-A35F-8229A966DF9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26" name="Rectangle 25">
            <a:extLst>
              <a:ext uri="{FF2B5EF4-FFF2-40B4-BE49-F238E27FC236}">
                <a16:creationId xmlns:a16="http://schemas.microsoft.com/office/drawing/2014/main" id="{F284BEF4-356A-4285-BBAC-097177111078}"/>
              </a:ext>
            </a:extLst>
          </p:cNvPr>
          <p:cNvSpPr/>
          <p:nvPr/>
        </p:nvSpPr>
        <p:spPr>
          <a:xfrm>
            <a:off x="5650657" y="933496"/>
            <a:ext cx="3932021" cy="1569660"/>
          </a:xfrm>
          <a:prstGeom prst="rect">
            <a:avLst/>
          </a:prstGeom>
        </p:spPr>
        <p:txBody>
          <a:bodyPr wrap="square">
            <a:spAutoFit/>
          </a:bodyPr>
          <a:lstStyle/>
          <a:p>
            <a:pPr algn="r"/>
            <a:r>
              <a:rPr lang="en-US" sz="2400" dirty="0"/>
              <a:t>Like </a:t>
            </a:r>
            <a:r>
              <a:rPr lang="en-US" sz="2400" dirty="0" err="1"/>
              <a:t>GoogLeNet</a:t>
            </a:r>
            <a:r>
              <a:rPr lang="en-US" sz="2400" dirty="0"/>
              <a:t>, no big fully-connected-layers: instead use global average pooling and a single linear layer at the end</a:t>
            </a:r>
          </a:p>
        </p:txBody>
      </p:sp>
      <p:sp>
        <p:nvSpPr>
          <p:cNvPr id="28" name="Rectangle 27">
            <a:extLst>
              <a:ext uri="{FF2B5EF4-FFF2-40B4-BE49-F238E27FC236}">
                <a16:creationId xmlns:a16="http://schemas.microsoft.com/office/drawing/2014/main" id="{7CE436C1-7BC7-4625-979E-4C0EC0BAC15B}"/>
              </a:ext>
            </a:extLst>
          </p:cNvPr>
          <p:cNvSpPr/>
          <p:nvPr/>
        </p:nvSpPr>
        <p:spPr>
          <a:xfrm>
            <a:off x="9762898" y="1091592"/>
            <a:ext cx="1171802" cy="61020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spAutoFit/>
          </a:bodyPr>
          <a:lstStyle/>
          <a:p>
            <a:pPr algn="l"/>
            <a:endParaRPr lang="en-US" sz="2400" dirty="0"/>
          </a:p>
        </p:txBody>
      </p:sp>
      <p:sp>
        <p:nvSpPr>
          <p:cNvPr id="29" name="Rectangle 28">
            <a:extLst>
              <a:ext uri="{FF2B5EF4-FFF2-40B4-BE49-F238E27FC236}">
                <a16:creationId xmlns:a16="http://schemas.microsoft.com/office/drawing/2014/main" id="{848002A8-E4E8-47E6-955F-E1A660C7F920}"/>
              </a:ext>
            </a:extLst>
          </p:cNvPr>
          <p:cNvSpPr/>
          <p:nvPr/>
        </p:nvSpPr>
        <p:spPr>
          <a:xfrm>
            <a:off x="9762898" y="6019986"/>
            <a:ext cx="1171802" cy="61020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spAutoFit/>
          </a:bodyPr>
          <a:lstStyle/>
          <a:p>
            <a:pPr algn="l"/>
            <a:endParaRPr lang="en-US" sz="2400" dirty="0"/>
          </a:p>
        </p:txBody>
      </p:sp>
      <p:sp>
        <p:nvSpPr>
          <p:cNvPr id="30" name="Rectangle 29">
            <a:extLst>
              <a:ext uri="{FF2B5EF4-FFF2-40B4-BE49-F238E27FC236}">
                <a16:creationId xmlns:a16="http://schemas.microsoft.com/office/drawing/2014/main" id="{23618623-FDF1-4FA5-8B95-E9CD4C4966A2}"/>
              </a:ext>
            </a:extLst>
          </p:cNvPr>
          <p:cNvSpPr/>
          <p:nvPr/>
        </p:nvSpPr>
        <p:spPr>
          <a:xfrm>
            <a:off x="5044809" y="5138812"/>
            <a:ext cx="4667948" cy="1569660"/>
          </a:xfrm>
          <a:prstGeom prst="rect">
            <a:avLst/>
          </a:prstGeom>
        </p:spPr>
        <p:txBody>
          <a:bodyPr wrap="square">
            <a:spAutoFit/>
          </a:bodyPr>
          <a:lstStyle/>
          <a:p>
            <a:pPr algn="r"/>
            <a:r>
              <a:rPr lang="en-US" sz="2400" dirty="0"/>
              <a:t>Uses the same aggressive stem as </a:t>
            </a:r>
            <a:r>
              <a:rPr lang="en-US" sz="2400" dirty="0" err="1"/>
              <a:t>GoogleNet</a:t>
            </a:r>
            <a:r>
              <a:rPr lang="en-US" sz="2400" dirty="0"/>
              <a:t> to</a:t>
            </a:r>
          </a:p>
          <a:p>
            <a:pPr algn="r"/>
            <a:r>
              <a:rPr lang="en-US" sz="2400" dirty="0"/>
              <a:t>down sample the input 4x before applying residual blocks:</a:t>
            </a:r>
          </a:p>
        </p:txBody>
      </p:sp>
    </p:spTree>
    <p:extLst>
      <p:ext uri="{BB962C8B-B14F-4D97-AF65-F5344CB8AC3E}">
        <p14:creationId xmlns:p14="http://schemas.microsoft.com/office/powerpoint/2010/main" val="10350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29" grpId="0" animBg="1"/>
      <p:bldP spid="3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8D43-B548-438D-B395-66E5E782A29C}"/>
              </a:ext>
            </a:extLst>
          </p:cNvPr>
          <p:cNvSpPr>
            <a:spLocks noGrp="1"/>
          </p:cNvSpPr>
          <p:nvPr>
            <p:ph type="title"/>
          </p:nvPr>
        </p:nvSpPr>
        <p:spPr/>
        <p:txBody>
          <a:bodyPr/>
          <a:lstStyle/>
          <a:p>
            <a:r>
              <a:rPr lang="en-US" dirty="0"/>
              <a:t>Residual Networks</a:t>
            </a:r>
          </a:p>
        </p:txBody>
      </p:sp>
      <p:sp>
        <p:nvSpPr>
          <p:cNvPr id="3" name="Slide Number Placeholder 2">
            <a:extLst>
              <a:ext uri="{FF2B5EF4-FFF2-40B4-BE49-F238E27FC236}">
                <a16:creationId xmlns:a16="http://schemas.microsoft.com/office/drawing/2014/main" id="{757A0395-280B-4BB4-8EDA-B2C940C9ED6E}"/>
              </a:ext>
            </a:extLst>
          </p:cNvPr>
          <p:cNvSpPr>
            <a:spLocks noGrp="1"/>
          </p:cNvSpPr>
          <p:nvPr>
            <p:ph type="sldNum" sz="quarter" idx="12"/>
          </p:nvPr>
        </p:nvSpPr>
        <p:spPr/>
        <p:txBody>
          <a:bodyPr/>
          <a:lstStyle/>
          <a:p>
            <a:fld id="{7E663616-BBAC-427E-89D3-E72909796144}" type="slidenum">
              <a:rPr lang="en-US" smtClean="0"/>
              <a:t>104</a:t>
            </a:fld>
            <a:endParaRPr lang="en-US"/>
          </a:p>
        </p:txBody>
      </p:sp>
      <p:pic>
        <p:nvPicPr>
          <p:cNvPr id="4" name="Picture 3">
            <a:extLst>
              <a:ext uri="{FF2B5EF4-FFF2-40B4-BE49-F238E27FC236}">
                <a16:creationId xmlns:a16="http://schemas.microsoft.com/office/drawing/2014/main" id="{F2E7D69C-CAD3-49B8-9F75-BC3CB6F5A9C0}"/>
              </a:ext>
            </a:extLst>
          </p:cNvPr>
          <p:cNvPicPr>
            <a:picLocks noChangeAspect="1"/>
          </p:cNvPicPr>
          <p:nvPr/>
        </p:nvPicPr>
        <p:blipFill>
          <a:blip r:embed="rId2"/>
          <a:stretch>
            <a:fillRect/>
          </a:stretch>
        </p:blipFill>
        <p:spPr>
          <a:xfrm>
            <a:off x="10511148" y="1002553"/>
            <a:ext cx="1629002" cy="5353797"/>
          </a:xfrm>
          <a:prstGeom prst="rect">
            <a:avLst/>
          </a:prstGeom>
        </p:spPr>
      </p:pic>
      <p:sp>
        <p:nvSpPr>
          <p:cNvPr id="25" name="TextBox 24">
            <a:extLst>
              <a:ext uri="{FF2B5EF4-FFF2-40B4-BE49-F238E27FC236}">
                <a16:creationId xmlns:a16="http://schemas.microsoft.com/office/drawing/2014/main" id="{507AD7EE-5A99-4B07-A35F-8229A966DF9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21" name="Rectangle 20">
            <a:extLst>
              <a:ext uri="{FF2B5EF4-FFF2-40B4-BE49-F238E27FC236}">
                <a16:creationId xmlns:a16="http://schemas.microsoft.com/office/drawing/2014/main" id="{A3AD6F6C-97F3-4F74-9BE0-DBCF38E35496}"/>
              </a:ext>
            </a:extLst>
          </p:cNvPr>
          <p:cNvSpPr/>
          <p:nvPr/>
        </p:nvSpPr>
        <p:spPr>
          <a:xfrm>
            <a:off x="774700" y="843677"/>
            <a:ext cx="5190002" cy="3416320"/>
          </a:xfrm>
          <a:prstGeom prst="rect">
            <a:avLst/>
          </a:prstGeom>
        </p:spPr>
        <p:txBody>
          <a:bodyPr wrap="square">
            <a:spAutoFit/>
          </a:bodyPr>
          <a:lstStyle/>
          <a:p>
            <a:r>
              <a:rPr lang="en-US" sz="2400" b="1" dirty="0">
                <a:solidFill>
                  <a:srgbClr val="C00000"/>
                </a:solidFill>
              </a:rPr>
              <a:t>ResNet-18:</a:t>
            </a:r>
          </a:p>
          <a:p>
            <a:r>
              <a:rPr lang="en-US" sz="2400" dirty="0"/>
              <a:t>Stem: 1 conv layer</a:t>
            </a:r>
          </a:p>
          <a:p>
            <a:r>
              <a:rPr lang="en-US" sz="2400" dirty="0"/>
              <a:t>Stage 1 (C=64): 2 res. block = 4 conv</a:t>
            </a:r>
          </a:p>
          <a:p>
            <a:r>
              <a:rPr lang="en-US" sz="2400" dirty="0"/>
              <a:t>Stage 2 (C=128): 2 res. block = 4 conv</a:t>
            </a:r>
          </a:p>
          <a:p>
            <a:r>
              <a:rPr lang="en-US" sz="2400" dirty="0"/>
              <a:t>Stage 3 (C=256): 2 res. block = 4 conv</a:t>
            </a:r>
          </a:p>
          <a:p>
            <a:r>
              <a:rPr lang="en-US" sz="2400" dirty="0"/>
              <a:t>Stage 4 (C=512): 2 res. block = 4 conv</a:t>
            </a:r>
          </a:p>
          <a:p>
            <a:r>
              <a:rPr lang="en-US" sz="2400" dirty="0"/>
              <a:t>Linear</a:t>
            </a:r>
          </a:p>
          <a:p>
            <a:r>
              <a:rPr lang="en-US" sz="2400" dirty="0"/>
              <a:t>ImageNet top-5 error: 10.92</a:t>
            </a:r>
          </a:p>
          <a:p>
            <a:r>
              <a:rPr lang="en-US" sz="2400" dirty="0"/>
              <a:t>GFLOP: 1.8</a:t>
            </a:r>
          </a:p>
        </p:txBody>
      </p:sp>
      <p:sp>
        <p:nvSpPr>
          <p:cNvPr id="22" name="Rectangle 21">
            <a:extLst>
              <a:ext uri="{FF2B5EF4-FFF2-40B4-BE49-F238E27FC236}">
                <a16:creationId xmlns:a16="http://schemas.microsoft.com/office/drawing/2014/main" id="{DB379831-B50A-4EF1-B1C3-4DBAD3C00E0C}"/>
              </a:ext>
            </a:extLst>
          </p:cNvPr>
          <p:cNvSpPr/>
          <p:nvPr/>
        </p:nvSpPr>
        <p:spPr>
          <a:xfrm>
            <a:off x="5801751" y="843677"/>
            <a:ext cx="4580206" cy="3416320"/>
          </a:xfrm>
          <a:prstGeom prst="rect">
            <a:avLst/>
          </a:prstGeom>
        </p:spPr>
        <p:txBody>
          <a:bodyPr wrap="square">
            <a:spAutoFit/>
          </a:bodyPr>
          <a:lstStyle/>
          <a:p>
            <a:r>
              <a:rPr lang="en-US" sz="2400" b="1" dirty="0">
                <a:solidFill>
                  <a:srgbClr val="C00000"/>
                </a:solidFill>
              </a:rPr>
              <a:t>ResNet-34:</a:t>
            </a:r>
          </a:p>
          <a:p>
            <a:r>
              <a:rPr lang="en-US" sz="2400" dirty="0"/>
              <a:t>Stem: 1 conv layer</a:t>
            </a:r>
          </a:p>
          <a:p>
            <a:r>
              <a:rPr lang="en-US" sz="2400" dirty="0"/>
              <a:t>Stage 1: 3 res. block = 6 conv</a:t>
            </a:r>
          </a:p>
          <a:p>
            <a:r>
              <a:rPr lang="en-US" sz="2400" dirty="0"/>
              <a:t>Stage 2: 4 res. block = 8 conv</a:t>
            </a:r>
          </a:p>
          <a:p>
            <a:r>
              <a:rPr lang="en-US" sz="2400" dirty="0"/>
              <a:t>Stage 3: 6 res. block = 12 conv</a:t>
            </a:r>
          </a:p>
          <a:p>
            <a:r>
              <a:rPr lang="en-US" sz="2400" dirty="0"/>
              <a:t>Stage 4: 3 res. block = 6 conv</a:t>
            </a:r>
          </a:p>
          <a:p>
            <a:r>
              <a:rPr lang="en-US" sz="2400" dirty="0"/>
              <a:t>Linear</a:t>
            </a:r>
          </a:p>
          <a:p>
            <a:r>
              <a:rPr lang="en-US" sz="2400" dirty="0"/>
              <a:t>ImageNet top-5 error: 8.58</a:t>
            </a:r>
          </a:p>
          <a:p>
            <a:r>
              <a:rPr lang="en-US" sz="2400" dirty="0"/>
              <a:t>GFLOP: 3.6</a:t>
            </a:r>
          </a:p>
        </p:txBody>
      </p:sp>
      <p:sp>
        <p:nvSpPr>
          <p:cNvPr id="31" name="Rectangle 30">
            <a:extLst>
              <a:ext uri="{FF2B5EF4-FFF2-40B4-BE49-F238E27FC236}">
                <a16:creationId xmlns:a16="http://schemas.microsoft.com/office/drawing/2014/main" id="{89E6EBCD-D72D-4018-951D-2FADFE9C322A}"/>
              </a:ext>
            </a:extLst>
          </p:cNvPr>
          <p:cNvSpPr/>
          <p:nvPr/>
        </p:nvSpPr>
        <p:spPr>
          <a:xfrm>
            <a:off x="5801751" y="4846508"/>
            <a:ext cx="4214446" cy="1200329"/>
          </a:xfrm>
          <a:prstGeom prst="rect">
            <a:avLst/>
          </a:prstGeom>
        </p:spPr>
        <p:txBody>
          <a:bodyPr wrap="square">
            <a:spAutoFit/>
          </a:bodyPr>
          <a:lstStyle/>
          <a:p>
            <a:r>
              <a:rPr lang="en-US" sz="2400" b="1" dirty="0">
                <a:solidFill>
                  <a:srgbClr val="C00000"/>
                </a:solidFill>
              </a:rPr>
              <a:t>VGG-16:</a:t>
            </a:r>
          </a:p>
          <a:p>
            <a:r>
              <a:rPr lang="en-US" sz="2400" dirty="0"/>
              <a:t>ImageNet top-5 error: 9.62</a:t>
            </a:r>
          </a:p>
          <a:p>
            <a:r>
              <a:rPr lang="en-US" sz="2400" dirty="0"/>
              <a:t>GFLOP: 13.6</a:t>
            </a:r>
          </a:p>
        </p:txBody>
      </p:sp>
      <p:sp>
        <p:nvSpPr>
          <p:cNvPr id="32" name="Rectangle 31">
            <a:extLst>
              <a:ext uri="{FF2B5EF4-FFF2-40B4-BE49-F238E27FC236}">
                <a16:creationId xmlns:a16="http://schemas.microsoft.com/office/drawing/2014/main" id="{E2013C7E-3243-4A53-8AB4-5D853A5A772A}"/>
              </a:ext>
            </a:extLst>
          </p:cNvPr>
          <p:cNvSpPr/>
          <p:nvPr/>
        </p:nvSpPr>
        <p:spPr>
          <a:xfrm>
            <a:off x="-34546" y="5988699"/>
            <a:ext cx="6808494" cy="646331"/>
          </a:xfrm>
          <a:prstGeom prst="rect">
            <a:avLst/>
          </a:prstGeom>
        </p:spPr>
        <p:txBody>
          <a:bodyPr wrap="square">
            <a:spAutoFit/>
          </a:bodyPr>
          <a:lstStyle/>
          <a:p>
            <a:r>
              <a:rPr lang="en-US" dirty="0"/>
              <a:t>He et al, “Deep Residual Learning for Image Recognition”, CVPR 2016</a:t>
            </a:r>
          </a:p>
          <a:p>
            <a:r>
              <a:rPr lang="en-US" dirty="0"/>
              <a:t>Error rates are 224x224 single-crop testing, reported by </a:t>
            </a:r>
            <a:r>
              <a:rPr lang="en-US" dirty="0" err="1"/>
              <a:t>torchvision</a:t>
            </a:r>
            <a:endParaRPr lang="en-US" dirty="0"/>
          </a:p>
        </p:txBody>
      </p:sp>
    </p:spTree>
    <p:extLst>
      <p:ext uri="{BB962C8B-B14F-4D97-AF65-F5344CB8AC3E}">
        <p14:creationId xmlns:p14="http://schemas.microsoft.com/office/powerpoint/2010/main" val="3552669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0C16-27D9-4AFE-9301-14EE4F6A8242}"/>
              </a:ext>
            </a:extLst>
          </p:cNvPr>
          <p:cNvSpPr>
            <a:spLocks noGrp="1"/>
          </p:cNvSpPr>
          <p:nvPr>
            <p:ph type="title"/>
          </p:nvPr>
        </p:nvSpPr>
        <p:spPr/>
        <p:txBody>
          <a:bodyPr/>
          <a:lstStyle/>
          <a:p>
            <a:r>
              <a:rPr lang="en-US" dirty="0"/>
              <a:t>Residual Networks: Bottleneck Block</a:t>
            </a:r>
          </a:p>
        </p:txBody>
      </p:sp>
      <p:sp>
        <p:nvSpPr>
          <p:cNvPr id="3" name="Slide Number Placeholder 2">
            <a:extLst>
              <a:ext uri="{FF2B5EF4-FFF2-40B4-BE49-F238E27FC236}">
                <a16:creationId xmlns:a16="http://schemas.microsoft.com/office/drawing/2014/main" id="{1DBF8009-88B5-4862-AF1B-7FF1648123F1}"/>
              </a:ext>
            </a:extLst>
          </p:cNvPr>
          <p:cNvSpPr>
            <a:spLocks noGrp="1"/>
          </p:cNvSpPr>
          <p:nvPr>
            <p:ph type="sldNum" sz="quarter" idx="12"/>
          </p:nvPr>
        </p:nvSpPr>
        <p:spPr/>
        <p:txBody>
          <a:bodyPr/>
          <a:lstStyle/>
          <a:p>
            <a:fld id="{7E663616-BBAC-427E-89D3-E72909796144}" type="slidenum">
              <a:rPr lang="en-US" smtClean="0"/>
              <a:t>105</a:t>
            </a:fld>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F462BD6-F95F-4105-9533-31B37985F948}"/>
                  </a:ext>
                </a:extLst>
              </p:cNvPr>
              <p:cNvSpPr/>
              <p:nvPr/>
            </p:nvSpPr>
            <p:spPr>
              <a:xfrm>
                <a:off x="1067971" y="4062397"/>
                <a:ext cx="2293029"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3×3, </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endParaRPr lang="en-US" sz="2000" dirty="0"/>
              </a:p>
            </p:txBody>
          </p:sp>
        </mc:Choice>
        <mc:Fallback xmlns="">
          <p:sp>
            <p:nvSpPr>
              <p:cNvPr id="12" name="Rectangle 11">
                <a:extLst>
                  <a:ext uri="{FF2B5EF4-FFF2-40B4-BE49-F238E27FC236}">
                    <a16:creationId xmlns:a16="http://schemas.microsoft.com/office/drawing/2014/main" id="{BF462BD6-F95F-4105-9533-31B37985F948}"/>
                  </a:ext>
                </a:extLst>
              </p:cNvPr>
              <p:cNvSpPr>
                <a:spLocks noRot="1" noChangeAspect="1" noMove="1" noResize="1" noEditPoints="1" noAdjustHandles="1" noChangeArrowheads="1" noChangeShapeType="1" noTextEdit="1"/>
              </p:cNvSpPr>
              <p:nvPr/>
            </p:nvSpPr>
            <p:spPr>
              <a:xfrm>
                <a:off x="1067971" y="4062397"/>
                <a:ext cx="2293029" cy="400110"/>
              </a:xfrm>
              <a:prstGeom prst="rect">
                <a:avLst/>
              </a:prstGeom>
              <a:blipFill>
                <a:blip r:embed="rId2"/>
                <a:stretch>
                  <a:fillRect l="-529" t="-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468C293-D560-46E3-8088-95DBF25B1D67}"/>
                  </a:ext>
                </a:extLst>
              </p:cNvPr>
              <p:cNvSpPr/>
              <p:nvPr/>
            </p:nvSpPr>
            <p:spPr>
              <a:xfrm>
                <a:off x="1065856" y="2844225"/>
                <a:ext cx="2295144"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000" dirty="0"/>
                  <a:t>conv(</a:t>
                </a:r>
                <a14:m>
                  <m:oMath xmlns:m="http://schemas.openxmlformats.org/officeDocument/2006/math">
                    <m:r>
                      <a:rPr lang="en-US" sz="2000" i="1">
                        <a:latin typeface="Cambria Math" panose="02040503050406030204" pitchFamily="18" charset="0"/>
                      </a:rPr>
                      <m:t>3×3, </m:t>
                    </m:r>
                    <m:r>
                      <a:rPr lang="en-US" sz="2000" i="1">
                        <a:latin typeface="Cambria Math" panose="02040503050406030204" pitchFamily="18" charset="0"/>
                      </a:rPr>
                      <m:t>𝐶</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a14:m>
                <a:endParaRPr lang="en-US" sz="2000" dirty="0"/>
              </a:p>
            </p:txBody>
          </p:sp>
        </mc:Choice>
        <mc:Fallback xmlns="">
          <p:sp>
            <p:nvSpPr>
              <p:cNvPr id="13" name="Rectangle 12">
                <a:extLst>
                  <a:ext uri="{FF2B5EF4-FFF2-40B4-BE49-F238E27FC236}">
                    <a16:creationId xmlns:a16="http://schemas.microsoft.com/office/drawing/2014/main" id="{2468C293-D560-46E3-8088-95DBF25B1D67}"/>
                  </a:ext>
                </a:extLst>
              </p:cNvPr>
              <p:cNvSpPr>
                <a:spLocks noRot="1" noChangeAspect="1" noMove="1" noResize="1" noEditPoints="1" noAdjustHandles="1" noChangeArrowheads="1" noChangeShapeType="1" noTextEdit="1"/>
              </p:cNvSpPr>
              <p:nvPr/>
            </p:nvSpPr>
            <p:spPr>
              <a:xfrm>
                <a:off x="1065856" y="2844225"/>
                <a:ext cx="2295144" cy="402336"/>
              </a:xfrm>
              <a:prstGeom prst="rect">
                <a:avLst/>
              </a:prstGeom>
              <a:blipFill>
                <a:blip r:embed="rId3"/>
                <a:stretch>
                  <a:fillRect l="-794" t="-5882" b="-2352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D90624F-1A28-4A52-B7A9-4891BB33DF3A}"/>
              </a:ext>
            </a:extLst>
          </p:cNvPr>
          <p:cNvCxnSpPr>
            <a:cxnSpLocks/>
            <a:stCxn id="12" idx="0"/>
            <a:endCxn id="13" idx="2"/>
          </p:cNvCxnSpPr>
          <p:nvPr/>
        </p:nvCxnSpPr>
        <p:spPr>
          <a:xfrm flipH="1" flipV="1">
            <a:off x="2213428" y="3246561"/>
            <a:ext cx="1058" cy="815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E9E287-661E-4BAB-AAB5-7FD5416FD29F}"/>
              </a:ext>
            </a:extLst>
          </p:cNvPr>
          <p:cNvCxnSpPr>
            <a:cxnSpLocks/>
            <a:stCxn id="28" idx="0"/>
            <a:endCxn id="12" idx="2"/>
          </p:cNvCxnSpPr>
          <p:nvPr/>
        </p:nvCxnSpPr>
        <p:spPr>
          <a:xfrm flipV="1">
            <a:off x="2213428" y="4462507"/>
            <a:ext cx="1058" cy="5946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B07D62-9B05-4F3C-A11E-1276AD904673}"/>
              </a:ext>
            </a:extLst>
          </p:cNvPr>
          <p:cNvCxnSpPr>
            <a:cxnSpLocks/>
            <a:stCxn id="13" idx="0"/>
            <a:endCxn id="22" idx="4"/>
          </p:cNvCxnSpPr>
          <p:nvPr/>
        </p:nvCxnSpPr>
        <p:spPr>
          <a:xfrm flipV="1">
            <a:off x="2213428" y="2450435"/>
            <a:ext cx="0" cy="3937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04BE9B2-412B-46F5-BAA3-D8AF0D7D7DFB}"/>
              </a:ext>
            </a:extLst>
          </p:cNvPr>
          <p:cNvSpPr/>
          <p:nvPr/>
        </p:nvSpPr>
        <p:spPr>
          <a:xfrm>
            <a:off x="2076268" y="2176115"/>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1EAF8-76CE-4882-A228-6F49FF26358D}"/>
                  </a:ext>
                </a:extLst>
              </p:cNvPr>
              <p:cNvSpPr txBox="1"/>
              <p:nvPr/>
            </p:nvSpPr>
            <p:spPr>
              <a:xfrm>
                <a:off x="2033450" y="2119368"/>
                <a:ext cx="203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911EAF8-76CE-4882-A228-6F49FF26358D}"/>
                  </a:ext>
                </a:extLst>
              </p:cNvPr>
              <p:cNvSpPr txBox="1">
                <a:spLocks noRot="1" noChangeAspect="1" noMove="1" noResize="1" noEditPoints="1" noAdjustHandles="1" noChangeArrowheads="1" noChangeShapeType="1" noTextEdit="1"/>
              </p:cNvSpPr>
              <p:nvPr/>
            </p:nvSpPr>
            <p:spPr>
              <a:xfrm>
                <a:off x="2033450" y="2119368"/>
                <a:ext cx="203200" cy="369332"/>
              </a:xfrm>
              <a:prstGeom prst="rect">
                <a:avLst/>
              </a:prstGeom>
              <a:blipFill>
                <a:blip r:embed="rId4"/>
                <a:stretch>
                  <a:fillRect r="-6666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4B2B47F-0099-494B-9D26-E6A7DD508A95}"/>
              </a:ext>
            </a:extLst>
          </p:cNvPr>
          <p:cNvCxnSpPr>
            <a:cxnSpLocks/>
          </p:cNvCxnSpPr>
          <p:nvPr/>
        </p:nvCxnSpPr>
        <p:spPr>
          <a:xfrm flipH="1" flipV="1">
            <a:off x="2213428" y="1658276"/>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51DFA66-8916-4379-B7BB-05CEE3C83D82}"/>
              </a:ext>
            </a:extLst>
          </p:cNvPr>
          <p:cNvSpPr/>
          <p:nvPr/>
        </p:nvSpPr>
        <p:spPr>
          <a:xfrm>
            <a:off x="2167708" y="5057146"/>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31" name="Connector: Curved 30">
            <a:extLst>
              <a:ext uri="{FF2B5EF4-FFF2-40B4-BE49-F238E27FC236}">
                <a16:creationId xmlns:a16="http://schemas.microsoft.com/office/drawing/2014/main" id="{88C2802E-25A3-4861-8A93-7004DAA3D4CB}"/>
              </a:ext>
            </a:extLst>
          </p:cNvPr>
          <p:cNvCxnSpPr>
            <a:cxnSpLocks/>
          </p:cNvCxnSpPr>
          <p:nvPr/>
        </p:nvCxnSpPr>
        <p:spPr>
          <a:xfrm flipH="1" flipV="1">
            <a:off x="2076264" y="2313275"/>
            <a:ext cx="91440" cy="2789591"/>
          </a:xfrm>
          <a:prstGeom prst="curvedConnector3">
            <a:avLst>
              <a:gd name="adj1" fmla="val 1939957"/>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CDA70924-7B74-42F3-A0BD-D6405B1C43F2}"/>
                  </a:ext>
                </a:extLst>
              </p:cNvPr>
              <p:cNvSpPr/>
              <p:nvPr/>
            </p:nvSpPr>
            <p:spPr>
              <a:xfrm>
                <a:off x="302651" y="834789"/>
                <a:ext cx="10642600" cy="830997"/>
              </a:xfrm>
              <a:prstGeom prst="rect">
                <a:avLst/>
              </a:prstGeom>
            </p:spPr>
            <p:txBody>
              <a:bodyPr wrap="square">
                <a:spAutoFit/>
              </a:bodyPr>
              <a:lstStyle/>
              <a:p>
                <a:r>
                  <a:rPr lang="en-US" sz="2400" dirty="0"/>
                  <a:t>Reduces the number of channels before computing a </a:t>
                </a:r>
                <a14:m>
                  <m:oMath xmlns:m="http://schemas.openxmlformats.org/officeDocument/2006/math">
                    <m:r>
                      <a:rPr lang="en-US" sz="2400" b="0" i="1" smtClean="0">
                        <a:latin typeface="Cambria Math" panose="02040503050406030204" pitchFamily="18" charset="0"/>
                      </a:rPr>
                      <m:t>3×3</m:t>
                    </m:r>
                  </m:oMath>
                </a14:m>
                <a:r>
                  <a:rPr lang="en-US" sz="2400" dirty="0"/>
                  <a:t> convolution. Deeper networks without increasing the computational cost.</a:t>
                </a:r>
              </a:p>
            </p:txBody>
          </p:sp>
        </mc:Choice>
        <mc:Fallback xmlns="">
          <p:sp>
            <p:nvSpPr>
              <p:cNvPr id="42" name="Rectangle 41">
                <a:extLst>
                  <a:ext uri="{FF2B5EF4-FFF2-40B4-BE49-F238E27FC236}">
                    <a16:creationId xmlns:a16="http://schemas.microsoft.com/office/drawing/2014/main" id="{CDA70924-7B74-42F3-A0BD-D6405B1C43F2}"/>
                  </a:ext>
                </a:extLst>
              </p:cNvPr>
              <p:cNvSpPr>
                <a:spLocks noRot="1" noChangeAspect="1" noMove="1" noResize="1" noEditPoints="1" noAdjustHandles="1" noChangeArrowheads="1" noChangeShapeType="1" noTextEdit="1"/>
              </p:cNvSpPr>
              <p:nvPr/>
            </p:nvSpPr>
            <p:spPr>
              <a:xfrm>
                <a:off x="302651" y="834789"/>
                <a:ext cx="10642600" cy="830997"/>
              </a:xfrm>
              <a:prstGeom prst="rect">
                <a:avLst/>
              </a:prstGeom>
              <a:blipFill>
                <a:blip r:embed="rId5"/>
                <a:stretch>
                  <a:fillRect l="-917" t="-5882" b="-16176"/>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D7ABEABA-2640-4399-9826-B0F3586876D2}"/>
              </a:ext>
            </a:extLst>
          </p:cNvPr>
          <p:cNvSpPr/>
          <p:nvPr/>
        </p:nvSpPr>
        <p:spPr>
          <a:xfrm>
            <a:off x="705254" y="5594281"/>
            <a:ext cx="3016348"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Basic residual block</a:t>
            </a:r>
          </a:p>
        </p:txBody>
      </p:sp>
      <p:sp>
        <p:nvSpPr>
          <p:cNvPr id="50" name="TextBox 49">
            <a:extLst>
              <a:ext uri="{FF2B5EF4-FFF2-40B4-BE49-F238E27FC236}">
                <a16:creationId xmlns:a16="http://schemas.microsoft.com/office/drawing/2014/main" id="{19EC6B5B-4501-4964-ABB4-2494B4FFA45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32351E13-43EB-445B-BAC7-7CEA434F92F0}"/>
                  </a:ext>
                </a:extLst>
              </p:cNvPr>
              <p:cNvSpPr/>
              <p:nvPr/>
            </p:nvSpPr>
            <p:spPr>
              <a:xfrm>
                <a:off x="8116358" y="4119529"/>
                <a:ext cx="2377440"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1×1, 4</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endParaRPr lang="en-US" sz="2000" dirty="0"/>
              </a:p>
            </p:txBody>
          </p:sp>
        </mc:Choice>
        <mc:Fallback xmlns="">
          <p:sp>
            <p:nvSpPr>
              <p:cNvPr id="56" name="Rectangle 55">
                <a:extLst>
                  <a:ext uri="{FF2B5EF4-FFF2-40B4-BE49-F238E27FC236}">
                    <a16:creationId xmlns:a16="http://schemas.microsoft.com/office/drawing/2014/main" id="{32351E13-43EB-445B-BAC7-7CEA434F92F0}"/>
                  </a:ext>
                </a:extLst>
              </p:cNvPr>
              <p:cNvSpPr>
                <a:spLocks noRot="1" noChangeAspect="1" noMove="1" noResize="1" noEditPoints="1" noAdjustHandles="1" noChangeArrowheads="1" noChangeShapeType="1" noTextEdit="1"/>
              </p:cNvSpPr>
              <p:nvPr/>
            </p:nvSpPr>
            <p:spPr>
              <a:xfrm>
                <a:off x="8116358" y="4119529"/>
                <a:ext cx="2377440" cy="402336"/>
              </a:xfrm>
              <a:prstGeom prst="rect">
                <a:avLst/>
              </a:prstGeom>
              <a:blipFill>
                <a:blip r:embed="rId6"/>
                <a:stretch>
                  <a:fillRect l="-1786" t="-588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E9AAFC9-B49A-4C87-8A46-7BC35EF117A0}"/>
                  </a:ext>
                </a:extLst>
              </p:cNvPr>
              <p:cNvSpPr/>
              <p:nvPr/>
            </p:nvSpPr>
            <p:spPr>
              <a:xfrm>
                <a:off x="8134646" y="2691450"/>
                <a:ext cx="2340864"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i="1">
                        <a:latin typeface="Cambria Math" panose="02040503050406030204" pitchFamily="18" charset="0"/>
                      </a:rPr>
                      <m:t>𝐶</m:t>
                    </m:r>
                    <m:r>
                      <a:rPr lang="en-US" sz="2000" i="1">
                        <a:latin typeface="Cambria Math" panose="02040503050406030204" pitchFamily="18" charset="0"/>
                      </a:rPr>
                      <m:t>→4</m:t>
                    </m:r>
                    <m:r>
                      <a:rPr lang="en-US" sz="2000" i="1">
                        <a:latin typeface="Cambria Math" panose="02040503050406030204" pitchFamily="18" charset="0"/>
                      </a:rPr>
                      <m:t>𝐶</m:t>
                    </m:r>
                    <m:r>
                      <a:rPr lang="en-US" sz="2000" i="1">
                        <a:latin typeface="Cambria Math" panose="02040503050406030204" pitchFamily="18" charset="0"/>
                      </a:rPr>
                      <m:t>)</m:t>
                    </m:r>
                  </m:oMath>
                </a14:m>
                <a:endParaRPr lang="en-US" sz="2000" dirty="0"/>
              </a:p>
            </p:txBody>
          </p:sp>
        </mc:Choice>
        <mc:Fallback xmlns="">
          <p:sp>
            <p:nvSpPr>
              <p:cNvPr id="57" name="Rectangle 56">
                <a:extLst>
                  <a:ext uri="{FF2B5EF4-FFF2-40B4-BE49-F238E27FC236}">
                    <a16:creationId xmlns:a16="http://schemas.microsoft.com/office/drawing/2014/main" id="{6E9AAFC9-B49A-4C87-8A46-7BC35EF117A0}"/>
                  </a:ext>
                </a:extLst>
              </p:cNvPr>
              <p:cNvSpPr>
                <a:spLocks noRot="1" noChangeAspect="1" noMove="1" noResize="1" noEditPoints="1" noAdjustHandles="1" noChangeArrowheads="1" noChangeShapeType="1" noTextEdit="1"/>
              </p:cNvSpPr>
              <p:nvPr/>
            </p:nvSpPr>
            <p:spPr>
              <a:xfrm>
                <a:off x="8134646" y="2691450"/>
                <a:ext cx="2340864" cy="402336"/>
              </a:xfrm>
              <a:prstGeom prst="rect">
                <a:avLst/>
              </a:prstGeom>
              <a:blipFill>
                <a:blip r:embed="rId7"/>
                <a:stretch>
                  <a:fillRect l="-2332" t="-5882" r="-777" b="-23529"/>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A5ED6C26-D80C-472E-8CEF-C2C695C25361}"/>
              </a:ext>
            </a:extLst>
          </p:cNvPr>
          <p:cNvCxnSpPr>
            <a:cxnSpLocks/>
            <a:stCxn id="64" idx="0"/>
            <a:endCxn id="56" idx="2"/>
          </p:cNvCxnSpPr>
          <p:nvPr/>
        </p:nvCxnSpPr>
        <p:spPr>
          <a:xfrm flipV="1">
            <a:off x="9296986" y="4521865"/>
            <a:ext cx="8092" cy="535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38C008F-8CD3-4EA2-BB4B-17AFC4E5AF5F}"/>
              </a:ext>
            </a:extLst>
          </p:cNvPr>
          <p:cNvCxnSpPr>
            <a:cxnSpLocks/>
          </p:cNvCxnSpPr>
          <p:nvPr/>
        </p:nvCxnSpPr>
        <p:spPr>
          <a:xfrm flipH="1" flipV="1">
            <a:off x="9301032" y="2450435"/>
            <a:ext cx="8092" cy="241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CE3A2908-50F5-42A9-9181-8A0B92031C4A}"/>
              </a:ext>
            </a:extLst>
          </p:cNvPr>
          <p:cNvSpPr/>
          <p:nvPr/>
        </p:nvSpPr>
        <p:spPr>
          <a:xfrm>
            <a:off x="9159826" y="2176115"/>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0D8A552-6673-40B6-9CDA-933B404EB262}"/>
                  </a:ext>
                </a:extLst>
              </p:cNvPr>
              <p:cNvSpPr txBox="1"/>
              <p:nvPr/>
            </p:nvSpPr>
            <p:spPr>
              <a:xfrm>
                <a:off x="9117008" y="2119368"/>
                <a:ext cx="203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62" name="TextBox 61">
                <a:extLst>
                  <a:ext uri="{FF2B5EF4-FFF2-40B4-BE49-F238E27FC236}">
                    <a16:creationId xmlns:a16="http://schemas.microsoft.com/office/drawing/2014/main" id="{20D8A552-6673-40B6-9CDA-933B404EB262}"/>
                  </a:ext>
                </a:extLst>
              </p:cNvPr>
              <p:cNvSpPr txBox="1">
                <a:spLocks noRot="1" noChangeAspect="1" noMove="1" noResize="1" noEditPoints="1" noAdjustHandles="1" noChangeArrowheads="1" noChangeShapeType="1" noTextEdit="1"/>
              </p:cNvSpPr>
              <p:nvPr/>
            </p:nvSpPr>
            <p:spPr>
              <a:xfrm>
                <a:off x="9117008" y="2119368"/>
                <a:ext cx="203200" cy="369332"/>
              </a:xfrm>
              <a:prstGeom prst="rect">
                <a:avLst/>
              </a:prstGeom>
              <a:blipFill>
                <a:blip r:embed="rId4"/>
                <a:stretch>
                  <a:fillRect r="-6666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D07A4BB0-5AF9-428D-A645-60F7C539A53F}"/>
              </a:ext>
            </a:extLst>
          </p:cNvPr>
          <p:cNvCxnSpPr>
            <a:cxnSpLocks/>
          </p:cNvCxnSpPr>
          <p:nvPr/>
        </p:nvCxnSpPr>
        <p:spPr>
          <a:xfrm flipH="1" flipV="1">
            <a:off x="9296986" y="1658276"/>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E9EA4DE-DD7D-423C-8E19-4CC73C5234F5}"/>
              </a:ext>
            </a:extLst>
          </p:cNvPr>
          <p:cNvSpPr/>
          <p:nvPr/>
        </p:nvSpPr>
        <p:spPr>
          <a:xfrm>
            <a:off x="9251266" y="5057146"/>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65" name="Connector: Curved 64">
            <a:extLst>
              <a:ext uri="{FF2B5EF4-FFF2-40B4-BE49-F238E27FC236}">
                <a16:creationId xmlns:a16="http://schemas.microsoft.com/office/drawing/2014/main" id="{5F6C3ACF-77BA-40F2-AD18-4DFF99E1C443}"/>
              </a:ext>
            </a:extLst>
          </p:cNvPr>
          <p:cNvCxnSpPr>
            <a:cxnSpLocks/>
          </p:cNvCxnSpPr>
          <p:nvPr/>
        </p:nvCxnSpPr>
        <p:spPr>
          <a:xfrm flipV="1">
            <a:off x="9342706" y="2313275"/>
            <a:ext cx="91440" cy="2789591"/>
          </a:xfrm>
          <a:prstGeom prst="curvedConnector3">
            <a:avLst>
              <a:gd name="adj1" fmla="val 20630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FE7CFDE-F56C-483D-A7CB-A4F290D7A896}"/>
              </a:ext>
            </a:extLst>
          </p:cNvPr>
          <p:cNvSpPr/>
          <p:nvPr/>
        </p:nvSpPr>
        <p:spPr>
          <a:xfrm>
            <a:off x="7648721" y="5594281"/>
            <a:ext cx="329653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Bottleneck residual block</a:t>
            </a: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DAF83845-E659-46F1-8DA3-317AF8F36878}"/>
                  </a:ext>
                </a:extLst>
              </p:cNvPr>
              <p:cNvSpPr/>
              <p:nvPr/>
            </p:nvSpPr>
            <p:spPr>
              <a:xfrm>
                <a:off x="8116358" y="3385146"/>
                <a:ext cx="2377440"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3×3, </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endParaRPr lang="en-US" sz="2000" dirty="0"/>
              </a:p>
            </p:txBody>
          </p:sp>
        </mc:Choice>
        <mc:Fallback xmlns="">
          <p:sp>
            <p:nvSpPr>
              <p:cNvPr id="68" name="Rectangle 67">
                <a:extLst>
                  <a:ext uri="{FF2B5EF4-FFF2-40B4-BE49-F238E27FC236}">
                    <a16:creationId xmlns:a16="http://schemas.microsoft.com/office/drawing/2014/main" id="{DAF83845-E659-46F1-8DA3-317AF8F36878}"/>
                  </a:ext>
                </a:extLst>
              </p:cNvPr>
              <p:cNvSpPr>
                <a:spLocks noRot="1" noChangeAspect="1" noMove="1" noResize="1" noEditPoints="1" noAdjustHandles="1" noChangeArrowheads="1" noChangeShapeType="1" noTextEdit="1"/>
              </p:cNvSpPr>
              <p:nvPr/>
            </p:nvSpPr>
            <p:spPr>
              <a:xfrm>
                <a:off x="8116358" y="3385146"/>
                <a:ext cx="2377440" cy="400110"/>
              </a:xfrm>
              <a:prstGeom prst="rect">
                <a:avLst/>
              </a:prstGeom>
              <a:blipFill>
                <a:blip r:embed="rId8"/>
                <a:stretch>
                  <a:fillRect t="-5882" b="-25000"/>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B63EEB7F-9EBE-4635-BCA2-BE3AF74B06F2}"/>
              </a:ext>
            </a:extLst>
          </p:cNvPr>
          <p:cNvCxnSpPr>
            <a:cxnSpLocks/>
            <a:endCxn id="68" idx="2"/>
          </p:cNvCxnSpPr>
          <p:nvPr/>
        </p:nvCxnSpPr>
        <p:spPr>
          <a:xfrm flipV="1">
            <a:off x="9305078" y="3785256"/>
            <a:ext cx="0" cy="334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3B4B81-0040-4CF0-B603-5B18C8484CC8}"/>
              </a:ext>
            </a:extLst>
          </p:cNvPr>
          <p:cNvCxnSpPr>
            <a:cxnSpLocks/>
            <a:stCxn id="68" idx="0"/>
          </p:cNvCxnSpPr>
          <p:nvPr/>
        </p:nvCxnSpPr>
        <p:spPr>
          <a:xfrm flipV="1">
            <a:off x="9305078" y="3093786"/>
            <a:ext cx="0" cy="291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1ABA86A-F2B0-4F87-BF2A-B54EA348716E}"/>
                  </a:ext>
                </a:extLst>
              </p:cNvPr>
              <p:cNvSpPr/>
              <p:nvPr/>
            </p:nvSpPr>
            <p:spPr>
              <a:xfrm>
                <a:off x="3573018" y="2844225"/>
                <a:ext cx="2120324" cy="461665"/>
              </a:xfrm>
              <a:prstGeom prst="rect">
                <a:avLst/>
              </a:prstGeom>
            </p:spPr>
            <p:txBody>
              <a:bodyPr wrap="none">
                <a:spAutoFit/>
              </a:bodyPr>
              <a:lstStyle/>
              <a:p>
                <a:r>
                  <a:rPr lang="en-US" sz="2400" dirty="0"/>
                  <a:t>FLOPs: </a:t>
                </a:r>
                <a14:m>
                  <m:oMath xmlns:m="http://schemas.openxmlformats.org/officeDocument/2006/math">
                    <m:r>
                      <a:rPr lang="en-US" sz="2400" i="1" dirty="0" smtClean="0">
                        <a:latin typeface="Cambria Math" panose="02040503050406030204" pitchFamily="18" charset="0"/>
                      </a:rPr>
                      <m:t>9</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a14:m>
                <a:endParaRPr lang="en-US" sz="2400" dirty="0"/>
              </a:p>
            </p:txBody>
          </p:sp>
        </mc:Choice>
        <mc:Fallback xmlns="">
          <p:sp>
            <p:nvSpPr>
              <p:cNvPr id="75" name="Rectangle 74">
                <a:extLst>
                  <a:ext uri="{FF2B5EF4-FFF2-40B4-BE49-F238E27FC236}">
                    <a16:creationId xmlns:a16="http://schemas.microsoft.com/office/drawing/2014/main" id="{31ABA86A-F2B0-4F87-BF2A-B54EA348716E}"/>
                  </a:ext>
                </a:extLst>
              </p:cNvPr>
              <p:cNvSpPr>
                <a:spLocks noRot="1" noChangeAspect="1" noMove="1" noResize="1" noEditPoints="1" noAdjustHandles="1" noChangeArrowheads="1" noChangeShapeType="1" noTextEdit="1"/>
              </p:cNvSpPr>
              <p:nvPr/>
            </p:nvSpPr>
            <p:spPr>
              <a:xfrm>
                <a:off x="3573018" y="2844225"/>
                <a:ext cx="2120324" cy="461665"/>
              </a:xfrm>
              <a:prstGeom prst="rect">
                <a:avLst/>
              </a:prstGeom>
              <a:blipFill>
                <a:blip r:embed="rId9"/>
                <a:stretch>
                  <a:fillRect l="-4310"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CB6F43A1-C6C5-433D-ABF7-33088ED62C46}"/>
                  </a:ext>
                </a:extLst>
              </p:cNvPr>
              <p:cNvSpPr/>
              <p:nvPr/>
            </p:nvSpPr>
            <p:spPr>
              <a:xfrm>
                <a:off x="3573018" y="4031619"/>
                <a:ext cx="2120324" cy="461665"/>
              </a:xfrm>
              <a:prstGeom prst="rect">
                <a:avLst/>
              </a:prstGeom>
            </p:spPr>
            <p:txBody>
              <a:bodyPr wrap="none">
                <a:spAutoFit/>
              </a:bodyPr>
              <a:lstStyle/>
              <a:p>
                <a:r>
                  <a:rPr lang="en-US" sz="2400" dirty="0"/>
                  <a:t>FLOPs: </a:t>
                </a:r>
                <a14:m>
                  <m:oMath xmlns:m="http://schemas.openxmlformats.org/officeDocument/2006/math">
                    <m:r>
                      <a:rPr lang="en-US" sz="2400" i="1" dirty="0" smtClean="0">
                        <a:latin typeface="Cambria Math" panose="02040503050406030204" pitchFamily="18" charset="0"/>
                      </a:rPr>
                      <m:t>9</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a14:m>
                <a:endParaRPr lang="en-US" sz="2400" dirty="0"/>
              </a:p>
            </p:txBody>
          </p:sp>
        </mc:Choice>
        <mc:Fallback xmlns="">
          <p:sp>
            <p:nvSpPr>
              <p:cNvPr id="77" name="Rectangle 76">
                <a:extLst>
                  <a:ext uri="{FF2B5EF4-FFF2-40B4-BE49-F238E27FC236}">
                    <a16:creationId xmlns:a16="http://schemas.microsoft.com/office/drawing/2014/main" id="{CB6F43A1-C6C5-433D-ABF7-33088ED62C46}"/>
                  </a:ext>
                </a:extLst>
              </p:cNvPr>
              <p:cNvSpPr>
                <a:spLocks noRot="1" noChangeAspect="1" noMove="1" noResize="1" noEditPoints="1" noAdjustHandles="1" noChangeArrowheads="1" noChangeShapeType="1" noTextEdit="1"/>
              </p:cNvSpPr>
              <p:nvPr/>
            </p:nvSpPr>
            <p:spPr>
              <a:xfrm>
                <a:off x="3573018" y="4031619"/>
                <a:ext cx="2120324" cy="461665"/>
              </a:xfrm>
              <a:prstGeom prst="rect">
                <a:avLst/>
              </a:prstGeom>
              <a:blipFill>
                <a:blip r:embed="rId10"/>
                <a:stretch>
                  <a:fillRect l="-431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B4D4351-773E-4B9A-AB80-4820263F3E21}"/>
                  </a:ext>
                </a:extLst>
              </p:cNvPr>
              <p:cNvSpPr/>
              <p:nvPr/>
            </p:nvSpPr>
            <p:spPr>
              <a:xfrm>
                <a:off x="3573018" y="5586554"/>
                <a:ext cx="1679242" cy="830997"/>
              </a:xfrm>
              <a:prstGeom prst="rect">
                <a:avLst/>
              </a:prstGeom>
            </p:spPr>
            <p:txBody>
              <a:bodyPr wrap="none">
                <a:spAutoFit/>
              </a:bodyPr>
              <a:lstStyle/>
              <a:p>
                <a:pPr/>
                <a:r>
                  <a:rPr lang="en-US" sz="2400" dirty="0"/>
                  <a:t>Total FLOPs:</a:t>
                </a:r>
                <a:br>
                  <a:rPr lang="en-US" sz="240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400" b="0" i="1" dirty="0" smtClean="0">
                          <a:latin typeface="Cambria Math" panose="02040503050406030204" pitchFamily="18" charset="0"/>
                        </a:rPr>
                        <m:t>18</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m:oMathPara>
                </a14:m>
                <a:endParaRPr lang="en-US" sz="2400" dirty="0"/>
              </a:p>
            </p:txBody>
          </p:sp>
        </mc:Choice>
        <mc:Fallback xmlns="">
          <p:sp>
            <p:nvSpPr>
              <p:cNvPr id="78" name="Rectangle 77">
                <a:extLst>
                  <a:ext uri="{FF2B5EF4-FFF2-40B4-BE49-F238E27FC236}">
                    <a16:creationId xmlns:a16="http://schemas.microsoft.com/office/drawing/2014/main" id="{8B4D4351-773E-4B9A-AB80-4820263F3E21}"/>
                  </a:ext>
                </a:extLst>
              </p:cNvPr>
              <p:cNvSpPr>
                <a:spLocks noRot="1" noChangeAspect="1" noMove="1" noResize="1" noEditPoints="1" noAdjustHandles="1" noChangeArrowheads="1" noChangeShapeType="1" noTextEdit="1"/>
              </p:cNvSpPr>
              <p:nvPr/>
            </p:nvSpPr>
            <p:spPr>
              <a:xfrm>
                <a:off x="3573018" y="5586554"/>
                <a:ext cx="1679242" cy="830997"/>
              </a:xfrm>
              <a:prstGeom prst="rect">
                <a:avLst/>
              </a:prstGeom>
              <a:blipFill>
                <a:blip r:embed="rId11"/>
                <a:stretch>
                  <a:fillRect l="-5435" t="-5839" r="-4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695510F1-4AE9-4ACD-96EA-45D20717D3CB}"/>
                  </a:ext>
                </a:extLst>
              </p:cNvPr>
              <p:cNvSpPr/>
              <p:nvPr/>
            </p:nvSpPr>
            <p:spPr>
              <a:xfrm>
                <a:off x="5796897" y="2703245"/>
                <a:ext cx="2120324" cy="461665"/>
              </a:xfrm>
              <a:prstGeom prst="rect">
                <a:avLst/>
              </a:prstGeom>
            </p:spPr>
            <p:txBody>
              <a:bodyPr wrap="none">
                <a:spAutoFit/>
              </a:bodyPr>
              <a:lstStyle/>
              <a:p>
                <a:r>
                  <a:rPr lang="en-US" sz="2400" dirty="0"/>
                  <a:t>FLOPs: </a:t>
                </a:r>
                <a14:m>
                  <m:oMath xmlns:m="http://schemas.openxmlformats.org/officeDocument/2006/math">
                    <m:r>
                      <a:rPr lang="en-US" sz="2400" i="1" dirty="0">
                        <a:latin typeface="Cambria Math" panose="02040503050406030204" pitchFamily="18" charset="0"/>
                      </a:rPr>
                      <m:t>4</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a14:m>
                <a:endParaRPr lang="en-US" sz="2400" dirty="0"/>
              </a:p>
            </p:txBody>
          </p:sp>
        </mc:Choice>
        <mc:Fallback xmlns="">
          <p:sp>
            <p:nvSpPr>
              <p:cNvPr id="79" name="Rectangle 78">
                <a:extLst>
                  <a:ext uri="{FF2B5EF4-FFF2-40B4-BE49-F238E27FC236}">
                    <a16:creationId xmlns:a16="http://schemas.microsoft.com/office/drawing/2014/main" id="{695510F1-4AE9-4ACD-96EA-45D20717D3CB}"/>
                  </a:ext>
                </a:extLst>
              </p:cNvPr>
              <p:cNvSpPr>
                <a:spLocks noRot="1" noChangeAspect="1" noMove="1" noResize="1" noEditPoints="1" noAdjustHandles="1" noChangeArrowheads="1" noChangeShapeType="1" noTextEdit="1"/>
              </p:cNvSpPr>
              <p:nvPr/>
            </p:nvSpPr>
            <p:spPr>
              <a:xfrm>
                <a:off x="5796897" y="2703245"/>
                <a:ext cx="2120324" cy="461665"/>
              </a:xfrm>
              <a:prstGeom prst="rect">
                <a:avLst/>
              </a:prstGeom>
              <a:blipFill>
                <a:blip r:embed="rId12"/>
                <a:stretch>
                  <a:fillRect l="-4598"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F8A20E99-33E8-42C6-8E71-6F5F512DF9D3}"/>
                  </a:ext>
                </a:extLst>
              </p:cNvPr>
              <p:cNvSpPr/>
              <p:nvPr/>
            </p:nvSpPr>
            <p:spPr>
              <a:xfrm>
                <a:off x="5796897" y="4031619"/>
                <a:ext cx="2120324" cy="461665"/>
              </a:xfrm>
              <a:prstGeom prst="rect">
                <a:avLst/>
              </a:prstGeom>
            </p:spPr>
            <p:txBody>
              <a:bodyPr wrap="none">
                <a:spAutoFit/>
              </a:bodyPr>
              <a:lstStyle/>
              <a:p>
                <a:r>
                  <a:rPr lang="en-US" sz="2400" dirty="0"/>
                  <a:t>FLOPs: </a:t>
                </a:r>
                <a14:m>
                  <m:oMath xmlns:m="http://schemas.openxmlformats.org/officeDocument/2006/math">
                    <m:r>
                      <a:rPr lang="en-US" sz="2400" i="1" dirty="0">
                        <a:latin typeface="Cambria Math" panose="02040503050406030204" pitchFamily="18" charset="0"/>
                      </a:rPr>
                      <m:t>4</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a14:m>
                <a:endParaRPr lang="en-US" sz="2400" dirty="0"/>
              </a:p>
            </p:txBody>
          </p:sp>
        </mc:Choice>
        <mc:Fallback xmlns="">
          <p:sp>
            <p:nvSpPr>
              <p:cNvPr id="80" name="Rectangle 79">
                <a:extLst>
                  <a:ext uri="{FF2B5EF4-FFF2-40B4-BE49-F238E27FC236}">
                    <a16:creationId xmlns:a16="http://schemas.microsoft.com/office/drawing/2014/main" id="{F8A20E99-33E8-42C6-8E71-6F5F512DF9D3}"/>
                  </a:ext>
                </a:extLst>
              </p:cNvPr>
              <p:cNvSpPr>
                <a:spLocks noRot="1" noChangeAspect="1" noMove="1" noResize="1" noEditPoints="1" noAdjustHandles="1" noChangeArrowheads="1" noChangeShapeType="1" noTextEdit="1"/>
              </p:cNvSpPr>
              <p:nvPr/>
            </p:nvSpPr>
            <p:spPr>
              <a:xfrm>
                <a:off x="5796897" y="4031619"/>
                <a:ext cx="2120324" cy="461665"/>
              </a:xfrm>
              <a:prstGeom prst="rect">
                <a:avLst/>
              </a:prstGeom>
              <a:blipFill>
                <a:blip r:embed="rId13"/>
                <a:stretch>
                  <a:fillRect l="-4598"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3D3DBB49-5916-4669-8DF7-1836FD186FE4}"/>
                  </a:ext>
                </a:extLst>
              </p:cNvPr>
              <p:cNvSpPr/>
              <p:nvPr/>
            </p:nvSpPr>
            <p:spPr>
              <a:xfrm>
                <a:off x="5796897" y="5586554"/>
                <a:ext cx="1679242" cy="830997"/>
              </a:xfrm>
              <a:prstGeom prst="rect">
                <a:avLst/>
              </a:prstGeom>
            </p:spPr>
            <p:txBody>
              <a:bodyPr wrap="none">
                <a:spAutoFit/>
              </a:bodyPr>
              <a:lstStyle/>
              <a:p>
                <a:pPr/>
                <a:r>
                  <a:rPr lang="en-US" sz="2400" dirty="0"/>
                  <a:t>Total FLOPs:</a:t>
                </a:r>
                <a:br>
                  <a:rPr lang="en-US" sz="240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400" b="0" i="1" dirty="0" smtClean="0">
                          <a:latin typeface="Cambria Math" panose="02040503050406030204" pitchFamily="18" charset="0"/>
                        </a:rPr>
                        <m:t>17</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m:oMathPara>
                </a14:m>
                <a:endParaRPr lang="en-US" sz="2400" dirty="0"/>
              </a:p>
            </p:txBody>
          </p:sp>
        </mc:Choice>
        <mc:Fallback xmlns="">
          <p:sp>
            <p:nvSpPr>
              <p:cNvPr id="81" name="Rectangle 80">
                <a:extLst>
                  <a:ext uri="{FF2B5EF4-FFF2-40B4-BE49-F238E27FC236}">
                    <a16:creationId xmlns:a16="http://schemas.microsoft.com/office/drawing/2014/main" id="{3D3DBB49-5916-4669-8DF7-1836FD186FE4}"/>
                  </a:ext>
                </a:extLst>
              </p:cNvPr>
              <p:cNvSpPr>
                <a:spLocks noRot="1" noChangeAspect="1" noMove="1" noResize="1" noEditPoints="1" noAdjustHandles="1" noChangeArrowheads="1" noChangeShapeType="1" noTextEdit="1"/>
              </p:cNvSpPr>
              <p:nvPr/>
            </p:nvSpPr>
            <p:spPr>
              <a:xfrm>
                <a:off x="5796897" y="5586554"/>
                <a:ext cx="1679242" cy="830997"/>
              </a:xfrm>
              <a:prstGeom prst="rect">
                <a:avLst/>
              </a:prstGeom>
              <a:blipFill>
                <a:blip r:embed="rId14"/>
                <a:stretch>
                  <a:fillRect l="-5818" t="-5839" r="-4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3B166EF8-E1A5-42FB-9759-A408697475FA}"/>
                  </a:ext>
                </a:extLst>
              </p:cNvPr>
              <p:cNvSpPr/>
              <p:nvPr/>
            </p:nvSpPr>
            <p:spPr>
              <a:xfrm>
                <a:off x="5796897" y="3385146"/>
                <a:ext cx="2120324" cy="461665"/>
              </a:xfrm>
              <a:prstGeom prst="rect">
                <a:avLst/>
              </a:prstGeom>
            </p:spPr>
            <p:txBody>
              <a:bodyPr wrap="none">
                <a:spAutoFit/>
              </a:bodyPr>
              <a:lstStyle/>
              <a:p>
                <a:r>
                  <a:rPr lang="en-US" sz="2400" dirty="0"/>
                  <a:t>FLOPs: </a:t>
                </a:r>
                <a14:m>
                  <m:oMath xmlns:m="http://schemas.openxmlformats.org/officeDocument/2006/math">
                    <m:r>
                      <a:rPr lang="en-US" sz="2400" i="1" dirty="0" smtClean="0">
                        <a:latin typeface="Cambria Math" panose="02040503050406030204" pitchFamily="18" charset="0"/>
                      </a:rPr>
                      <m:t>9</m:t>
                    </m:r>
                    <m:r>
                      <a:rPr lang="en-US" sz="2400" i="1" dirty="0" smtClean="0">
                        <a:latin typeface="Cambria Math" panose="02040503050406030204" pitchFamily="18" charset="0"/>
                      </a:rPr>
                      <m:t>𝐻𝑊</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𝐶</m:t>
                        </m:r>
                      </m:e>
                      <m:sup>
                        <m:r>
                          <a:rPr lang="en-US" sz="2400" i="1" dirty="0" smtClean="0">
                            <a:latin typeface="Cambria Math" panose="02040503050406030204" pitchFamily="18" charset="0"/>
                          </a:rPr>
                          <m:t>2</m:t>
                        </m:r>
                      </m:sup>
                    </m:sSup>
                  </m:oMath>
                </a14:m>
                <a:endParaRPr lang="en-US" sz="2400" dirty="0"/>
              </a:p>
            </p:txBody>
          </p:sp>
        </mc:Choice>
        <mc:Fallback xmlns="">
          <p:sp>
            <p:nvSpPr>
              <p:cNvPr id="82" name="Rectangle 81">
                <a:extLst>
                  <a:ext uri="{FF2B5EF4-FFF2-40B4-BE49-F238E27FC236}">
                    <a16:creationId xmlns:a16="http://schemas.microsoft.com/office/drawing/2014/main" id="{3B166EF8-E1A5-42FB-9759-A408697475FA}"/>
                  </a:ext>
                </a:extLst>
              </p:cNvPr>
              <p:cNvSpPr>
                <a:spLocks noRot="1" noChangeAspect="1" noMove="1" noResize="1" noEditPoints="1" noAdjustHandles="1" noChangeArrowheads="1" noChangeShapeType="1" noTextEdit="1"/>
              </p:cNvSpPr>
              <p:nvPr/>
            </p:nvSpPr>
            <p:spPr>
              <a:xfrm>
                <a:off x="5796897" y="3385146"/>
                <a:ext cx="2120324" cy="461665"/>
              </a:xfrm>
              <a:prstGeom prst="rect">
                <a:avLst/>
              </a:prstGeom>
              <a:blipFill>
                <a:blip r:embed="rId15"/>
                <a:stretch>
                  <a:fillRect l="-4598" t="-10526" b="-28947"/>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00B662B7-E56D-4B78-B1EC-963524C6F045}"/>
              </a:ext>
            </a:extLst>
          </p:cNvPr>
          <p:cNvSpPr/>
          <p:nvPr/>
        </p:nvSpPr>
        <p:spPr>
          <a:xfrm>
            <a:off x="3823325" y="1754825"/>
            <a:ext cx="4834593" cy="461665"/>
          </a:xfrm>
          <a:prstGeom prst="rect">
            <a:avLst/>
          </a:prstGeom>
        </p:spPr>
        <p:txBody>
          <a:bodyPr wrap="none">
            <a:spAutoFit/>
          </a:bodyPr>
          <a:lstStyle/>
          <a:p>
            <a:r>
              <a:rPr lang="en-US" sz="2400" dirty="0"/>
              <a:t>More layers, less computational cost!</a:t>
            </a:r>
          </a:p>
        </p:txBody>
      </p:sp>
    </p:spTree>
    <p:extLst>
      <p:ext uri="{BB962C8B-B14F-4D97-AF65-F5344CB8AC3E}">
        <p14:creationId xmlns:p14="http://schemas.microsoft.com/office/powerpoint/2010/main" val="6460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29848" y="2090058"/>
            <a:ext cx="3861352" cy="3624943"/>
          </a:xfrm>
          <a:prstGeom prst="rect">
            <a:avLst/>
          </a:prstGeom>
        </p:spPr>
      </p:pic>
      <p:sp>
        <p:nvSpPr>
          <p:cNvPr id="2" name="Title 1"/>
          <p:cNvSpPr>
            <a:spLocks noGrp="1"/>
          </p:cNvSpPr>
          <p:nvPr>
            <p:ph type="title"/>
          </p:nvPr>
        </p:nvSpPr>
        <p:spPr/>
        <p:txBody>
          <a:bodyPr/>
          <a:lstStyle/>
          <a:p>
            <a:r>
              <a:rPr lang="en-US" dirty="0"/>
              <a:t>Residual Networks</a:t>
            </a:r>
          </a:p>
        </p:txBody>
      </p:sp>
      <p:sp>
        <p:nvSpPr>
          <p:cNvPr id="5" name="Content Placeholder 4"/>
          <p:cNvSpPr>
            <a:spLocks noGrp="1"/>
          </p:cNvSpPr>
          <p:nvPr>
            <p:ph idx="1"/>
          </p:nvPr>
        </p:nvSpPr>
        <p:spPr>
          <a:xfrm>
            <a:off x="5562600" y="1447800"/>
            <a:ext cx="4953000" cy="4572000"/>
          </a:xfrm>
        </p:spPr>
        <p:txBody>
          <a:bodyPr>
            <a:normAutofit lnSpcReduction="10000"/>
          </a:bodyPr>
          <a:lstStyle/>
          <a:p>
            <a:pPr marL="857250" lvl="1" indent="-457200">
              <a:buFont typeface="Arial"/>
              <a:buChar char="•"/>
            </a:pPr>
            <a:r>
              <a:rPr lang="en-US" dirty="0"/>
              <a:t>Directly performing 3x3 convolutions with 256 feature maps at input and output: </a:t>
            </a:r>
            <a:br>
              <a:rPr lang="en-US" dirty="0"/>
            </a:br>
            <a:r>
              <a:rPr lang="en-US" dirty="0">
                <a:solidFill>
                  <a:srgbClr val="9900CC"/>
                </a:solidFill>
              </a:rPr>
              <a:t>256 x 256 x 3 x 3 ~ 600K </a:t>
            </a:r>
            <a:r>
              <a:rPr lang="en-US" dirty="0"/>
              <a:t>operations</a:t>
            </a:r>
          </a:p>
          <a:p>
            <a:pPr marL="857250" lvl="1" indent="-457200">
              <a:buFont typeface="Arial"/>
              <a:buChar char="•"/>
            </a:pPr>
            <a:r>
              <a:rPr lang="en-US" dirty="0"/>
              <a:t>Using 1x1 convolutions to reduce 256 to 64 feature maps, followed by 3x3 convolutions, followed by 1x1 convolutions to expand back to 256 maps:</a:t>
            </a:r>
            <a:br>
              <a:rPr lang="en-US" dirty="0"/>
            </a:br>
            <a:r>
              <a:rPr lang="en-US" dirty="0">
                <a:solidFill>
                  <a:srgbClr val="9900CC"/>
                </a:solidFill>
              </a:rPr>
              <a:t>256 x 64 x 1 x 1 ~ 16K</a:t>
            </a:r>
            <a:br>
              <a:rPr lang="en-US" dirty="0">
                <a:solidFill>
                  <a:srgbClr val="9900CC"/>
                </a:solidFill>
              </a:rPr>
            </a:br>
            <a:r>
              <a:rPr lang="en-US" dirty="0">
                <a:solidFill>
                  <a:srgbClr val="9900CC"/>
                </a:solidFill>
              </a:rPr>
              <a:t>64 x 64 x 3 x 3 ~ 36K</a:t>
            </a:r>
            <a:br>
              <a:rPr lang="en-US" dirty="0">
                <a:solidFill>
                  <a:srgbClr val="9900CC"/>
                </a:solidFill>
              </a:rPr>
            </a:br>
            <a:r>
              <a:rPr lang="en-US" dirty="0">
                <a:solidFill>
                  <a:srgbClr val="9900CC"/>
                </a:solidFill>
              </a:rPr>
              <a:t>64 x 256 x 1 x 1 ~ 16K</a:t>
            </a:r>
            <a:br>
              <a:rPr lang="en-US" dirty="0">
                <a:solidFill>
                  <a:srgbClr val="9900CC"/>
                </a:solidFill>
              </a:rPr>
            </a:br>
            <a:r>
              <a:rPr lang="en-US" dirty="0">
                <a:solidFill>
                  <a:srgbClr val="9900CC"/>
                </a:solidFill>
              </a:rPr>
              <a:t>Total: ~70K</a:t>
            </a:r>
            <a:endParaRPr lang="en-US" dirty="0"/>
          </a:p>
        </p:txBody>
      </p:sp>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8" name="Rectangle 7"/>
          <p:cNvSpPr/>
          <p:nvPr/>
        </p:nvSpPr>
        <p:spPr>
          <a:xfrm>
            <a:off x="838200" y="1074820"/>
            <a:ext cx="4296508" cy="830997"/>
          </a:xfrm>
          <a:prstGeom prst="rect">
            <a:avLst/>
          </a:prstGeom>
        </p:spPr>
        <p:txBody>
          <a:bodyPr wrap="square">
            <a:spAutoFit/>
          </a:bodyPr>
          <a:lstStyle/>
          <a:p>
            <a:r>
              <a:rPr lang="en-US" sz="2400" dirty="0"/>
              <a:t>Deeper residual module (bottleneck)</a:t>
            </a:r>
          </a:p>
        </p:txBody>
      </p:sp>
      <p:sp>
        <p:nvSpPr>
          <p:cNvPr id="9" name="TextBox 8"/>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EF5567BD-D1AF-4107-9512-52E31C24362F}"/>
              </a:ext>
            </a:extLst>
          </p:cNvPr>
          <p:cNvSpPr>
            <a:spLocks noGrp="1"/>
          </p:cNvSpPr>
          <p:nvPr>
            <p:ph type="sldNum" sz="quarter" idx="12"/>
          </p:nvPr>
        </p:nvSpPr>
        <p:spPr/>
        <p:txBody>
          <a:bodyPr/>
          <a:lstStyle/>
          <a:p>
            <a:fld id="{7E663616-BBAC-427E-89D3-E72909796144}" type="slidenum">
              <a:rPr lang="en-US" smtClean="0"/>
              <a:t>106</a:t>
            </a:fld>
            <a:endParaRPr lang="en-US"/>
          </a:p>
        </p:txBody>
      </p:sp>
    </p:spTree>
    <p:extLst>
      <p:ext uri="{BB962C8B-B14F-4D97-AF65-F5344CB8AC3E}">
        <p14:creationId xmlns:p14="http://schemas.microsoft.com/office/powerpoint/2010/main" val="3875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8D43-B548-438D-B395-66E5E782A29C}"/>
              </a:ext>
            </a:extLst>
          </p:cNvPr>
          <p:cNvSpPr>
            <a:spLocks noGrp="1"/>
          </p:cNvSpPr>
          <p:nvPr>
            <p:ph type="title"/>
          </p:nvPr>
        </p:nvSpPr>
        <p:spPr/>
        <p:txBody>
          <a:bodyPr/>
          <a:lstStyle/>
          <a:p>
            <a:r>
              <a:rPr lang="en-US" dirty="0"/>
              <a:t>Residual Networks</a:t>
            </a:r>
          </a:p>
        </p:txBody>
      </p:sp>
      <p:sp>
        <p:nvSpPr>
          <p:cNvPr id="3" name="Slide Number Placeholder 2">
            <a:extLst>
              <a:ext uri="{FF2B5EF4-FFF2-40B4-BE49-F238E27FC236}">
                <a16:creationId xmlns:a16="http://schemas.microsoft.com/office/drawing/2014/main" id="{757A0395-280B-4BB4-8EDA-B2C940C9ED6E}"/>
              </a:ext>
            </a:extLst>
          </p:cNvPr>
          <p:cNvSpPr>
            <a:spLocks noGrp="1"/>
          </p:cNvSpPr>
          <p:nvPr>
            <p:ph type="sldNum" sz="quarter" idx="12"/>
          </p:nvPr>
        </p:nvSpPr>
        <p:spPr/>
        <p:txBody>
          <a:bodyPr/>
          <a:lstStyle/>
          <a:p>
            <a:fld id="{7E663616-BBAC-427E-89D3-E72909796144}" type="slidenum">
              <a:rPr lang="en-US" smtClean="0"/>
              <a:t>107</a:t>
            </a:fld>
            <a:endParaRPr lang="en-US"/>
          </a:p>
        </p:txBody>
      </p:sp>
      <p:pic>
        <p:nvPicPr>
          <p:cNvPr id="4" name="Picture 3">
            <a:extLst>
              <a:ext uri="{FF2B5EF4-FFF2-40B4-BE49-F238E27FC236}">
                <a16:creationId xmlns:a16="http://schemas.microsoft.com/office/drawing/2014/main" id="{F2E7D69C-CAD3-49B8-9F75-BC3CB6F5A9C0}"/>
              </a:ext>
            </a:extLst>
          </p:cNvPr>
          <p:cNvPicPr>
            <a:picLocks noChangeAspect="1"/>
          </p:cNvPicPr>
          <p:nvPr/>
        </p:nvPicPr>
        <p:blipFill>
          <a:blip r:embed="rId2"/>
          <a:stretch>
            <a:fillRect/>
          </a:stretch>
        </p:blipFill>
        <p:spPr>
          <a:xfrm>
            <a:off x="10511148" y="1002553"/>
            <a:ext cx="1629002" cy="5353797"/>
          </a:xfrm>
          <a:prstGeom prst="rect">
            <a:avLst/>
          </a:prstGeom>
        </p:spPr>
      </p:pic>
      <p:sp>
        <p:nvSpPr>
          <p:cNvPr id="25" name="TextBox 24">
            <a:extLst>
              <a:ext uri="{FF2B5EF4-FFF2-40B4-BE49-F238E27FC236}">
                <a16:creationId xmlns:a16="http://schemas.microsoft.com/office/drawing/2014/main" id="{507AD7EE-5A99-4B07-A35F-8229A966DF9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32" name="Rectangle 31">
            <a:extLst>
              <a:ext uri="{FF2B5EF4-FFF2-40B4-BE49-F238E27FC236}">
                <a16:creationId xmlns:a16="http://schemas.microsoft.com/office/drawing/2014/main" id="{E2013C7E-3243-4A53-8AB4-5D853A5A772A}"/>
              </a:ext>
            </a:extLst>
          </p:cNvPr>
          <p:cNvSpPr/>
          <p:nvPr/>
        </p:nvSpPr>
        <p:spPr>
          <a:xfrm>
            <a:off x="-34546" y="5988699"/>
            <a:ext cx="6808494" cy="646331"/>
          </a:xfrm>
          <a:prstGeom prst="rect">
            <a:avLst/>
          </a:prstGeom>
        </p:spPr>
        <p:txBody>
          <a:bodyPr wrap="square">
            <a:spAutoFit/>
          </a:bodyPr>
          <a:lstStyle/>
          <a:p>
            <a:r>
              <a:rPr lang="en-US" dirty="0"/>
              <a:t>He et al, “Deep Residual Learning for Image Recognition”, CVPR 2016</a:t>
            </a:r>
          </a:p>
          <a:p>
            <a:r>
              <a:rPr lang="en-US" dirty="0"/>
              <a:t>Error rates are 224x224 single-crop testing, reported by </a:t>
            </a:r>
            <a:r>
              <a:rPr lang="en-US" dirty="0" err="1"/>
              <a:t>torchvision</a:t>
            </a:r>
            <a:endParaRPr lang="en-US" dirty="0"/>
          </a:p>
        </p:txBody>
      </p:sp>
      <p:graphicFrame>
        <p:nvGraphicFramePr>
          <p:cNvPr id="5" name="Table 4">
            <a:extLst>
              <a:ext uri="{FF2B5EF4-FFF2-40B4-BE49-F238E27FC236}">
                <a16:creationId xmlns:a16="http://schemas.microsoft.com/office/drawing/2014/main" id="{9A828F02-E8CD-4CA1-A498-29EE2FF7D72C}"/>
              </a:ext>
            </a:extLst>
          </p:cNvPr>
          <p:cNvGraphicFramePr>
            <a:graphicFrameLocks noGrp="1"/>
          </p:cNvGraphicFramePr>
          <p:nvPr>
            <p:extLst>
              <p:ext uri="{D42A27DB-BD31-4B8C-83A1-F6EECF244321}">
                <p14:modId xmlns:p14="http://schemas.microsoft.com/office/powerpoint/2010/main" val="2646890672"/>
              </p:ext>
            </p:extLst>
          </p:nvPr>
        </p:nvGraphicFramePr>
        <p:xfrm>
          <a:off x="162954" y="846221"/>
          <a:ext cx="10176801" cy="2443925"/>
        </p:xfrm>
        <a:graphic>
          <a:graphicData uri="http://schemas.openxmlformats.org/drawingml/2006/table">
            <a:tbl>
              <a:tblPr firstCol="1">
                <a:tableStyleId>{5C22544A-7EE6-4342-B048-85BDC9FD1C3A}</a:tableStyleId>
              </a:tblPr>
              <a:tblGrid>
                <a:gridCol w="1341119">
                  <a:extLst>
                    <a:ext uri="{9D8B030D-6E8A-4147-A177-3AD203B41FA5}">
                      <a16:colId xmlns:a16="http://schemas.microsoft.com/office/drawing/2014/main" val="3194188198"/>
                    </a:ext>
                  </a:extLst>
                </a:gridCol>
                <a:gridCol w="669223">
                  <a:extLst>
                    <a:ext uri="{9D8B030D-6E8A-4147-A177-3AD203B41FA5}">
                      <a16:colId xmlns:a16="http://schemas.microsoft.com/office/drawing/2014/main" val="3938031061"/>
                    </a:ext>
                  </a:extLst>
                </a:gridCol>
                <a:gridCol w="680538">
                  <a:extLst>
                    <a:ext uri="{9D8B030D-6E8A-4147-A177-3AD203B41FA5}">
                      <a16:colId xmlns:a16="http://schemas.microsoft.com/office/drawing/2014/main" val="1232239562"/>
                    </a:ext>
                  </a:extLst>
                </a:gridCol>
                <a:gridCol w="645763">
                  <a:extLst>
                    <a:ext uri="{9D8B030D-6E8A-4147-A177-3AD203B41FA5}">
                      <a16:colId xmlns:a16="http://schemas.microsoft.com/office/drawing/2014/main" val="107796193"/>
                    </a:ext>
                  </a:extLst>
                </a:gridCol>
                <a:gridCol w="645763">
                  <a:extLst>
                    <a:ext uri="{9D8B030D-6E8A-4147-A177-3AD203B41FA5}">
                      <a16:colId xmlns:a16="http://schemas.microsoft.com/office/drawing/2014/main" val="48658645"/>
                    </a:ext>
                  </a:extLst>
                </a:gridCol>
                <a:gridCol w="645763">
                  <a:extLst>
                    <a:ext uri="{9D8B030D-6E8A-4147-A177-3AD203B41FA5}">
                      <a16:colId xmlns:a16="http://schemas.microsoft.com/office/drawing/2014/main" val="1125949814"/>
                    </a:ext>
                  </a:extLst>
                </a:gridCol>
                <a:gridCol w="645763">
                  <a:extLst>
                    <a:ext uri="{9D8B030D-6E8A-4147-A177-3AD203B41FA5}">
                      <a16:colId xmlns:a16="http://schemas.microsoft.com/office/drawing/2014/main" val="2920294187"/>
                    </a:ext>
                  </a:extLst>
                </a:gridCol>
                <a:gridCol w="645763">
                  <a:extLst>
                    <a:ext uri="{9D8B030D-6E8A-4147-A177-3AD203B41FA5}">
                      <a16:colId xmlns:a16="http://schemas.microsoft.com/office/drawing/2014/main" val="2135227459"/>
                    </a:ext>
                  </a:extLst>
                </a:gridCol>
                <a:gridCol w="645763">
                  <a:extLst>
                    <a:ext uri="{9D8B030D-6E8A-4147-A177-3AD203B41FA5}">
                      <a16:colId xmlns:a16="http://schemas.microsoft.com/office/drawing/2014/main" val="1213383439"/>
                    </a:ext>
                  </a:extLst>
                </a:gridCol>
                <a:gridCol w="645763">
                  <a:extLst>
                    <a:ext uri="{9D8B030D-6E8A-4147-A177-3AD203B41FA5}">
                      <a16:colId xmlns:a16="http://schemas.microsoft.com/office/drawing/2014/main" val="2267229400"/>
                    </a:ext>
                  </a:extLst>
                </a:gridCol>
                <a:gridCol w="645763">
                  <a:extLst>
                    <a:ext uri="{9D8B030D-6E8A-4147-A177-3AD203B41FA5}">
                      <a16:colId xmlns:a16="http://schemas.microsoft.com/office/drawing/2014/main" val="269971226"/>
                    </a:ext>
                  </a:extLst>
                </a:gridCol>
                <a:gridCol w="645763">
                  <a:extLst>
                    <a:ext uri="{9D8B030D-6E8A-4147-A177-3AD203B41FA5}">
                      <a16:colId xmlns:a16="http://schemas.microsoft.com/office/drawing/2014/main" val="2141648084"/>
                    </a:ext>
                  </a:extLst>
                </a:gridCol>
                <a:gridCol w="618979">
                  <a:extLst>
                    <a:ext uri="{9D8B030D-6E8A-4147-A177-3AD203B41FA5}">
                      <a16:colId xmlns:a16="http://schemas.microsoft.com/office/drawing/2014/main" val="727696973"/>
                    </a:ext>
                  </a:extLst>
                </a:gridCol>
                <a:gridCol w="1055075">
                  <a:extLst>
                    <a:ext uri="{9D8B030D-6E8A-4147-A177-3AD203B41FA5}">
                      <a16:colId xmlns:a16="http://schemas.microsoft.com/office/drawing/2014/main" val="4166462839"/>
                    </a:ext>
                  </a:extLst>
                </a:gridCol>
              </a:tblGrid>
              <a:tr h="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0" marR="0" algn="ctr">
                        <a:lnSpc>
                          <a:spcPct val="107000"/>
                        </a:lnSpc>
                        <a:spcBef>
                          <a:spcPts val="0"/>
                        </a:spcBef>
                        <a:spcAft>
                          <a:spcPts val="0"/>
                        </a:spcAft>
                      </a:pPr>
                      <a:r>
                        <a:rPr lang="en-US" sz="2000" dirty="0">
                          <a:effectLst/>
                        </a:rPr>
                        <a:t>Stage 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2000" dirty="0">
                          <a:effectLst/>
                        </a:rPr>
                        <a:t>Stage 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2000" dirty="0">
                          <a:effectLst/>
                        </a:rPr>
                        <a:t>Stage 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2000" dirty="0">
                          <a:effectLst/>
                        </a:rPr>
                        <a:t>Stage 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44701025"/>
                  </a:ext>
                </a:extLst>
              </a:tr>
              <a:tr h="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1800" b="0" dirty="0">
                          <a:solidFill>
                            <a:schemeClr val="tx1"/>
                          </a:solidFill>
                          <a:effectLst/>
                        </a:rPr>
                        <a:t>Block type</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1800" dirty="0">
                          <a:effectLst/>
                        </a:rPr>
                        <a:t>Stem layers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0"/>
                        </a:spcAft>
                      </a:pPr>
                      <a:r>
                        <a:rPr lang="en-US" sz="1800" dirty="0">
                          <a:effectLst/>
                        </a:rPr>
                        <a:t>Blocks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nSpc>
                          <a:spcPct val="107000"/>
                        </a:lnSpc>
                        <a:spcBef>
                          <a:spcPts val="0"/>
                        </a:spcBef>
                        <a:spcAft>
                          <a:spcPts val="0"/>
                        </a:spcAft>
                      </a:pPr>
                      <a:r>
                        <a:rPr lang="en-US" sz="1800" dirty="0">
                          <a:effectLst/>
                        </a:rPr>
                        <a:t>Layers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nSpc>
                          <a:spcPct val="107000"/>
                        </a:lnSpc>
                        <a:spcBef>
                          <a:spcPts val="0"/>
                        </a:spcBef>
                        <a:spcAft>
                          <a:spcPts val="0"/>
                        </a:spcAft>
                      </a:pPr>
                      <a:r>
                        <a:rPr lang="en-US" sz="1800" dirty="0">
                          <a:effectLst/>
                        </a:rPr>
                        <a:t>Blocks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nSpc>
                          <a:spcPct val="107000"/>
                        </a:lnSpc>
                        <a:spcBef>
                          <a:spcPts val="0"/>
                        </a:spcBef>
                        <a:spcAft>
                          <a:spcPts val="0"/>
                        </a:spcAft>
                      </a:pPr>
                      <a:r>
                        <a:rPr lang="en-US" sz="1800" dirty="0">
                          <a:effectLst/>
                        </a:rPr>
                        <a:t>Layers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nSpc>
                          <a:spcPct val="107000"/>
                        </a:lnSpc>
                        <a:spcBef>
                          <a:spcPts val="0"/>
                        </a:spcBef>
                        <a:spcAft>
                          <a:spcPts val="0"/>
                        </a:spcAft>
                      </a:pPr>
                      <a:r>
                        <a:rPr lang="en-US" sz="1800" dirty="0">
                          <a:effectLst/>
                        </a:rPr>
                        <a:t>Blocks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nSpc>
                          <a:spcPct val="107000"/>
                        </a:lnSpc>
                        <a:spcBef>
                          <a:spcPts val="0"/>
                        </a:spcBef>
                        <a:spcAft>
                          <a:spcPts val="0"/>
                        </a:spcAft>
                      </a:pPr>
                      <a:r>
                        <a:rPr lang="en-US" sz="1800">
                          <a:effectLst/>
                        </a:rPr>
                        <a:t>Layers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nSpc>
                          <a:spcPct val="107000"/>
                        </a:lnSpc>
                        <a:spcBef>
                          <a:spcPts val="0"/>
                        </a:spcBef>
                        <a:spcAft>
                          <a:spcPts val="0"/>
                        </a:spcAft>
                      </a:pPr>
                      <a:r>
                        <a:rPr lang="en-US" sz="1800" dirty="0">
                          <a:effectLst/>
                        </a:rPr>
                        <a:t>Blocks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dirty="0">
                          <a:effectLst/>
                        </a:rPr>
                        <a:t>Layers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a:effectLst/>
                        </a:rPr>
                        <a:t>FC layers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0"/>
                        </a:spcAft>
                      </a:pPr>
                      <a:r>
                        <a:rPr lang="en-US" sz="1800">
                          <a:effectLst/>
                        </a:rPr>
                        <a:t>GFLOP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07000"/>
                        </a:lnSpc>
                        <a:spcBef>
                          <a:spcPts val="0"/>
                        </a:spcBef>
                        <a:spcAft>
                          <a:spcPts val="0"/>
                        </a:spcAft>
                      </a:pPr>
                      <a:r>
                        <a:rPr lang="en-US" sz="1800" dirty="0">
                          <a:effectLst/>
                        </a:rPr>
                        <a:t>ImageNet top-5 error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75385309"/>
                  </a:ext>
                </a:extLst>
              </a:tr>
              <a:tr h="0">
                <a:tc>
                  <a:txBody>
                    <a:bodyPr/>
                    <a:lstStyle/>
                    <a:p>
                      <a:pPr marL="0" marR="0">
                        <a:lnSpc>
                          <a:spcPct val="107000"/>
                        </a:lnSpc>
                        <a:spcBef>
                          <a:spcPts val="0"/>
                        </a:spcBef>
                        <a:spcAft>
                          <a:spcPts val="0"/>
                        </a:spcAft>
                      </a:pPr>
                      <a:r>
                        <a:rPr lang="en-US" sz="2000" b="0" dirty="0">
                          <a:solidFill>
                            <a:schemeClr val="tx1"/>
                          </a:solidFill>
                          <a:effectLst/>
                        </a:rPr>
                        <a:t>ResNet-18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a:solidFill>
                            <a:schemeClr val="tx1"/>
                          </a:solidFill>
                          <a:effectLst/>
                        </a:rPr>
                        <a:t>Basic</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dirty="0">
                          <a:effectLst/>
                        </a:rPr>
                        <a:t>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1.8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10.92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75410803"/>
                  </a:ext>
                </a:extLst>
              </a:tr>
              <a:tr h="0">
                <a:tc>
                  <a:txBody>
                    <a:bodyPr/>
                    <a:lstStyle/>
                    <a:p>
                      <a:pPr marL="0" marR="0">
                        <a:lnSpc>
                          <a:spcPct val="107000"/>
                        </a:lnSpc>
                        <a:spcBef>
                          <a:spcPts val="0"/>
                        </a:spcBef>
                        <a:spcAft>
                          <a:spcPts val="0"/>
                        </a:spcAft>
                      </a:pPr>
                      <a:r>
                        <a:rPr lang="en-US" sz="2000" b="0" dirty="0">
                          <a:solidFill>
                            <a:schemeClr val="tx1"/>
                          </a:solidFill>
                          <a:effectLst/>
                        </a:rPr>
                        <a:t>ResNet-34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a:solidFill>
                            <a:schemeClr val="tx1"/>
                          </a:solidFill>
                          <a:effectLst/>
                        </a:rPr>
                        <a:t>Basic</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8.58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61248274"/>
                  </a:ext>
                </a:extLst>
              </a:tr>
              <a:tr h="0">
                <a:tc>
                  <a:txBody>
                    <a:bodyPr/>
                    <a:lstStyle/>
                    <a:p>
                      <a:pPr marL="0" marR="0">
                        <a:lnSpc>
                          <a:spcPct val="107000"/>
                        </a:lnSpc>
                        <a:spcBef>
                          <a:spcPts val="0"/>
                        </a:spcBef>
                        <a:spcAft>
                          <a:spcPts val="0"/>
                        </a:spcAft>
                      </a:pPr>
                      <a:r>
                        <a:rPr lang="en-US" sz="2000" b="0">
                          <a:solidFill>
                            <a:schemeClr val="tx1"/>
                          </a:solidFill>
                          <a:effectLst/>
                        </a:rPr>
                        <a:t>ResNet-50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dirty="0">
                          <a:solidFill>
                            <a:schemeClr val="tx1"/>
                          </a:solidFill>
                          <a:effectLst/>
                        </a:rPr>
                        <a:t>Bottle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7.13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22110447"/>
                  </a:ext>
                </a:extLst>
              </a:tr>
              <a:tr h="0">
                <a:tc>
                  <a:txBody>
                    <a:bodyPr/>
                    <a:lstStyle/>
                    <a:p>
                      <a:pPr marL="0" marR="0">
                        <a:lnSpc>
                          <a:spcPct val="107000"/>
                        </a:lnSpc>
                        <a:spcBef>
                          <a:spcPts val="0"/>
                        </a:spcBef>
                        <a:spcAft>
                          <a:spcPts val="0"/>
                        </a:spcAft>
                      </a:pPr>
                      <a:r>
                        <a:rPr lang="en-US" sz="2000" b="0">
                          <a:solidFill>
                            <a:schemeClr val="tx1"/>
                          </a:solidFill>
                          <a:effectLst/>
                        </a:rPr>
                        <a:t>ResNet-101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dirty="0">
                          <a:solidFill>
                            <a:schemeClr val="tx1"/>
                          </a:solidFill>
                          <a:effectLst/>
                        </a:rPr>
                        <a:t>Bottle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69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dirty="0">
                          <a:effectLst/>
                        </a:rPr>
                        <a:t>7.6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6.44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84015687"/>
                  </a:ext>
                </a:extLst>
              </a:tr>
              <a:tr h="0">
                <a:tc>
                  <a:txBody>
                    <a:bodyPr/>
                    <a:lstStyle/>
                    <a:p>
                      <a:pPr marL="0" marR="0">
                        <a:lnSpc>
                          <a:spcPct val="107000"/>
                        </a:lnSpc>
                        <a:spcBef>
                          <a:spcPts val="0"/>
                        </a:spcBef>
                        <a:spcAft>
                          <a:spcPts val="0"/>
                        </a:spcAft>
                      </a:pPr>
                      <a:r>
                        <a:rPr lang="en-US" sz="2000" b="0" dirty="0">
                          <a:solidFill>
                            <a:schemeClr val="tx1"/>
                          </a:solidFill>
                          <a:effectLst/>
                        </a:rPr>
                        <a:t>ResNet-152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nSpc>
                          <a:spcPct val="107000"/>
                        </a:lnSpc>
                        <a:spcBef>
                          <a:spcPts val="0"/>
                        </a:spcBef>
                        <a:spcAft>
                          <a:spcPts val="0"/>
                        </a:spcAft>
                      </a:pPr>
                      <a:r>
                        <a:rPr lang="en-US" sz="2000" b="0" dirty="0">
                          <a:solidFill>
                            <a:schemeClr val="tx1"/>
                          </a:solidFill>
                          <a:effectLst/>
                        </a:rPr>
                        <a:t>Bottle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bg1">
                        <a:lumMod val="75000"/>
                      </a:schemeClr>
                    </a:solidFill>
                  </a:tcPr>
                </a:tc>
                <a:tc>
                  <a:txBody>
                    <a:bodyPr/>
                    <a:lstStyle/>
                    <a:p>
                      <a:pPr marL="0" marR="0" algn="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2">
                        <a:lumMod val="20000"/>
                        <a:lumOff val="80000"/>
                      </a:schemeClr>
                    </a:solidFill>
                  </a:tcPr>
                </a:tc>
                <a:tc>
                  <a:txBody>
                    <a:bodyPr/>
                    <a:lstStyle/>
                    <a:p>
                      <a:pPr marL="0" marR="0" algn="r">
                        <a:lnSpc>
                          <a:spcPct val="107000"/>
                        </a:lnSpc>
                        <a:spcBef>
                          <a:spcPts val="0"/>
                        </a:spcBef>
                        <a:spcAft>
                          <a:spcPts val="0"/>
                        </a:spcAft>
                      </a:pPr>
                      <a:r>
                        <a:rPr lang="en-US" sz="2000">
                          <a:effectLst/>
                        </a:rPr>
                        <a:t>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dirty="0">
                          <a:effectLst/>
                        </a:rPr>
                        <a:t>24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3">
                        <a:lumMod val="20000"/>
                        <a:lumOff val="80000"/>
                      </a:schemeClr>
                    </a:solidFill>
                  </a:tcPr>
                </a:tc>
                <a:tc>
                  <a:txBody>
                    <a:bodyPr/>
                    <a:lstStyle/>
                    <a:p>
                      <a:pPr marL="0" marR="0" algn="r">
                        <a:lnSpc>
                          <a:spcPct val="107000"/>
                        </a:lnSpc>
                        <a:spcBef>
                          <a:spcPts val="0"/>
                        </a:spcBef>
                        <a:spcAft>
                          <a:spcPts val="0"/>
                        </a:spcAft>
                      </a:pPr>
                      <a:r>
                        <a:rPr lang="en-US" sz="2000">
                          <a:effectLst/>
                        </a:rPr>
                        <a:t>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dirty="0">
                          <a:effectLst/>
                        </a:rPr>
                        <a:t>108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4">
                        <a:lumMod val="20000"/>
                        <a:lumOff val="80000"/>
                      </a:schemeClr>
                    </a:solidFill>
                  </a:tcPr>
                </a:tc>
                <a:tc>
                  <a:txBody>
                    <a:bodyPr/>
                    <a:lstStyle/>
                    <a:p>
                      <a:pPr marL="0" marR="0" algn="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chemeClr val="accent6">
                        <a:lumMod val="20000"/>
                        <a:lumOff val="80000"/>
                      </a:schemeClr>
                    </a:solidFill>
                  </a:tcPr>
                </a:tc>
                <a:tc>
                  <a:txBody>
                    <a:bodyPr/>
                    <a:lstStyle/>
                    <a:p>
                      <a:pPr marL="0" marR="0" algn="r">
                        <a:lnSpc>
                          <a:spcPct val="107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dirty="0">
                          <a:effectLst/>
                        </a:rPr>
                        <a:t>11.3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r">
                        <a:lnSpc>
                          <a:spcPct val="107000"/>
                        </a:lnSpc>
                        <a:spcBef>
                          <a:spcPts val="0"/>
                        </a:spcBef>
                        <a:spcAft>
                          <a:spcPts val="0"/>
                        </a:spcAft>
                      </a:pPr>
                      <a:r>
                        <a:rPr lang="en-US" sz="2000" dirty="0">
                          <a:effectLst/>
                        </a:rPr>
                        <a:t>5.94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15273946"/>
                  </a:ext>
                </a:extLst>
              </a:tr>
            </a:tbl>
          </a:graphicData>
        </a:graphic>
      </p:graphicFrame>
      <p:sp>
        <p:nvSpPr>
          <p:cNvPr id="6" name="Rectangle 5">
            <a:extLst>
              <a:ext uri="{FF2B5EF4-FFF2-40B4-BE49-F238E27FC236}">
                <a16:creationId xmlns:a16="http://schemas.microsoft.com/office/drawing/2014/main" id="{DCA2151C-EA98-41F0-A877-E4D53663B20A}"/>
              </a:ext>
            </a:extLst>
          </p:cNvPr>
          <p:cNvSpPr/>
          <p:nvPr/>
        </p:nvSpPr>
        <p:spPr>
          <a:xfrm>
            <a:off x="162954" y="3342115"/>
            <a:ext cx="8938843" cy="2308324"/>
          </a:xfrm>
          <a:prstGeom prst="rect">
            <a:avLst/>
          </a:prstGeom>
        </p:spPr>
        <p:txBody>
          <a:bodyPr wrap="square">
            <a:spAutoFit/>
          </a:bodyPr>
          <a:lstStyle/>
          <a:p>
            <a:r>
              <a:rPr lang="en-US" sz="2400" dirty="0"/>
              <a:t>Deeper ResNet-101 and ResNet-152 models are more</a:t>
            </a:r>
          </a:p>
          <a:p>
            <a:r>
              <a:rPr lang="en-US" sz="2400" dirty="0"/>
              <a:t>accurate, but also more computationally heavy</a:t>
            </a:r>
          </a:p>
          <a:p>
            <a:r>
              <a:rPr lang="en-US" sz="2400" dirty="0"/>
              <a:t>Able to train very deep networks</a:t>
            </a:r>
          </a:p>
          <a:p>
            <a:r>
              <a:rPr lang="en-US" sz="2400" dirty="0"/>
              <a:t>- Deeper networks do better than shallow networks (as expected)</a:t>
            </a:r>
          </a:p>
          <a:p>
            <a:r>
              <a:rPr lang="en-US" sz="2400" dirty="0"/>
              <a:t>- Swept 1st place in all ILSVRC and COCO 2015 competitions</a:t>
            </a:r>
          </a:p>
          <a:p>
            <a:r>
              <a:rPr lang="en-US" sz="2400" dirty="0"/>
              <a:t>- Still widely used today!</a:t>
            </a:r>
          </a:p>
        </p:txBody>
      </p:sp>
      <p:sp>
        <p:nvSpPr>
          <p:cNvPr id="7" name="Rectangle 6">
            <a:extLst>
              <a:ext uri="{FF2B5EF4-FFF2-40B4-BE49-F238E27FC236}">
                <a16:creationId xmlns:a16="http://schemas.microsoft.com/office/drawing/2014/main" id="{9C172FBC-A2D8-4FC5-BE5E-616828C3C01E}"/>
              </a:ext>
            </a:extLst>
          </p:cNvPr>
          <p:cNvSpPr/>
          <p:nvPr/>
        </p:nvSpPr>
        <p:spPr>
          <a:xfrm>
            <a:off x="162954" y="2315183"/>
            <a:ext cx="10176801" cy="974963"/>
          </a:xfrm>
          <a:prstGeom prst="rect">
            <a:avLst/>
          </a:prstGeom>
          <a:solidFill>
            <a:srgbClr val="FFFF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spTree>
    <p:extLst>
      <p:ext uri="{BB962C8B-B14F-4D97-AF65-F5344CB8AC3E}">
        <p14:creationId xmlns:p14="http://schemas.microsoft.com/office/powerpoint/2010/main" val="200892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r>
              <a:rPr lang="en-US" dirty="0"/>
              <a:t>: Going Real Deep</a:t>
            </a:r>
          </a:p>
        </p:txBody>
      </p:sp>
      <p:pic>
        <p:nvPicPr>
          <p:cNvPr id="5" name="Picture 4" descr="Screen Shot 2016-03-06 at 2.3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02650"/>
            <a:ext cx="8305800" cy="5421951"/>
          </a:xfrm>
          <a:prstGeom prst="rect">
            <a:avLst/>
          </a:prstGeom>
        </p:spPr>
      </p:pic>
      <p:sp>
        <p:nvSpPr>
          <p:cNvPr id="6" name="Rectangle 5"/>
          <p:cNvSpPr/>
          <p:nvPr/>
        </p:nvSpPr>
        <p:spPr bwMode="auto">
          <a:xfrm>
            <a:off x="1905000" y="5943600"/>
            <a:ext cx="990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4" name="Rectangle 3"/>
          <p:cNvSpPr/>
          <p:nvPr/>
        </p:nvSpPr>
        <p:spPr>
          <a:xfrm>
            <a:off x="2133600" y="6211670"/>
            <a:ext cx="7848600" cy="646331"/>
          </a:xfrm>
          <a:prstGeom prst="rect">
            <a:avLst/>
          </a:prstGeom>
        </p:spPr>
        <p:txBody>
          <a:bodyPr wrap="square">
            <a:spAutoFit/>
          </a:bodyPr>
          <a:lstStyle/>
          <a:p>
            <a:pPr algn="ctr"/>
            <a:r>
              <a:rPr lang="en-US" dirty="0">
                <a:solidFill>
                  <a:srgbClr val="000000"/>
                </a:solidFill>
              </a:rPr>
              <a:t>Kaiming He, </a:t>
            </a:r>
            <a:r>
              <a:rPr lang="en-US" dirty="0" err="1">
                <a:solidFill>
                  <a:srgbClr val="000000"/>
                </a:solidFill>
              </a:rPr>
              <a:t>Xiangyu</a:t>
            </a:r>
            <a:r>
              <a:rPr lang="en-US" dirty="0">
                <a:solidFill>
                  <a:srgbClr val="000000"/>
                </a:solidFill>
              </a:rPr>
              <a:t> Zhang, </a:t>
            </a:r>
            <a:r>
              <a:rPr lang="en-US" dirty="0" err="1">
                <a:solidFill>
                  <a:srgbClr val="000000"/>
                </a:solidFill>
              </a:rPr>
              <a:t>Shaoqing</a:t>
            </a:r>
            <a:r>
              <a:rPr lang="en-US" dirty="0">
                <a:solidFill>
                  <a:srgbClr val="000000"/>
                </a:solidFill>
              </a:rPr>
              <a:t> </a:t>
            </a:r>
            <a:r>
              <a:rPr lang="en-US" dirty="0" err="1">
                <a:solidFill>
                  <a:srgbClr val="000000"/>
                </a:solidFill>
              </a:rPr>
              <a:t>Ren</a:t>
            </a:r>
            <a:r>
              <a:rPr lang="en-US" dirty="0">
                <a:solidFill>
                  <a:srgbClr val="000000"/>
                </a:solidFill>
              </a:rPr>
              <a:t>, and </a:t>
            </a:r>
            <a:r>
              <a:rPr lang="en-US" dirty="0" err="1">
                <a:solidFill>
                  <a:srgbClr val="000000"/>
                </a:solidFill>
              </a:rPr>
              <a:t>Jian</a:t>
            </a:r>
            <a:r>
              <a:rPr lang="en-US" dirty="0">
                <a:solidFill>
                  <a:srgbClr val="000000"/>
                </a:solidFill>
              </a:rPr>
              <a:t> Sun, </a:t>
            </a:r>
            <a:r>
              <a:rPr lang="en-US" dirty="0">
                <a:solidFill>
                  <a:srgbClr val="000000"/>
                </a:solidFill>
                <a:hlinkClick r:id="rId3"/>
              </a:rPr>
              <a:t>Deep Residual Learning for Image Recognition</a:t>
            </a:r>
            <a:r>
              <a:rPr lang="en-US" dirty="0">
                <a:solidFill>
                  <a:srgbClr val="000000"/>
                </a:solidFill>
              </a:rPr>
              <a:t>, CVPR 2016</a:t>
            </a:r>
          </a:p>
        </p:txBody>
      </p:sp>
      <p:sp>
        <p:nvSpPr>
          <p:cNvPr id="3" name="Slide Number Placeholder 2">
            <a:extLst>
              <a:ext uri="{FF2B5EF4-FFF2-40B4-BE49-F238E27FC236}">
                <a16:creationId xmlns:a16="http://schemas.microsoft.com/office/drawing/2014/main" id="{ADC5E660-C6FD-41E9-BB18-A07B932097AD}"/>
              </a:ext>
            </a:extLst>
          </p:cNvPr>
          <p:cNvSpPr>
            <a:spLocks noGrp="1"/>
          </p:cNvSpPr>
          <p:nvPr>
            <p:ph type="sldNum" sz="quarter" idx="12"/>
          </p:nvPr>
        </p:nvSpPr>
        <p:spPr/>
        <p:txBody>
          <a:bodyPr/>
          <a:lstStyle/>
          <a:p>
            <a:fld id="{7E663616-BBAC-427E-89D3-E72909796144}" type="slidenum">
              <a:rPr lang="en-US" smtClean="0"/>
              <a:t>108</a:t>
            </a:fld>
            <a:endParaRPr lang="en-US"/>
          </a:p>
        </p:txBody>
      </p:sp>
    </p:spTree>
    <p:extLst>
      <p:ext uri="{BB962C8B-B14F-4D97-AF65-F5344CB8AC3E}">
        <p14:creationId xmlns:p14="http://schemas.microsoft.com/office/powerpoint/2010/main" val="40250446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E629-9222-41AC-A6CE-A018E18596FA}"/>
              </a:ext>
            </a:extLst>
          </p:cNvPr>
          <p:cNvSpPr>
            <a:spLocks noGrp="1"/>
          </p:cNvSpPr>
          <p:nvPr>
            <p:ph type="title"/>
          </p:nvPr>
        </p:nvSpPr>
        <p:spPr/>
        <p:txBody>
          <a:bodyPr/>
          <a:lstStyle/>
          <a:p>
            <a:r>
              <a:rPr lang="en-US" dirty="0"/>
              <a:t>Improving Residual Networks: Block Design</a:t>
            </a:r>
          </a:p>
        </p:txBody>
      </p:sp>
      <p:sp>
        <p:nvSpPr>
          <p:cNvPr id="3" name="Slide Number Placeholder 2">
            <a:extLst>
              <a:ext uri="{FF2B5EF4-FFF2-40B4-BE49-F238E27FC236}">
                <a16:creationId xmlns:a16="http://schemas.microsoft.com/office/drawing/2014/main" id="{D81B2579-B1BA-4049-8EF6-DB1C5F8B1302}"/>
              </a:ext>
            </a:extLst>
          </p:cNvPr>
          <p:cNvSpPr>
            <a:spLocks noGrp="1"/>
          </p:cNvSpPr>
          <p:nvPr>
            <p:ph type="sldNum" sz="quarter" idx="12"/>
          </p:nvPr>
        </p:nvSpPr>
        <p:spPr/>
        <p:txBody>
          <a:bodyPr/>
          <a:lstStyle/>
          <a:p>
            <a:fld id="{7E663616-BBAC-427E-89D3-E72909796144}" type="slidenum">
              <a:rPr lang="en-US" smtClean="0"/>
              <a:t>109</a:t>
            </a:fld>
            <a:endParaRPr lang="en-US"/>
          </a:p>
        </p:txBody>
      </p:sp>
      <p:grpSp>
        <p:nvGrpSpPr>
          <p:cNvPr id="61" name="Group 60">
            <a:extLst>
              <a:ext uri="{FF2B5EF4-FFF2-40B4-BE49-F238E27FC236}">
                <a16:creationId xmlns:a16="http://schemas.microsoft.com/office/drawing/2014/main" id="{385CBFA2-7698-402D-AC78-988916F83280}"/>
              </a:ext>
            </a:extLst>
          </p:cNvPr>
          <p:cNvGrpSpPr/>
          <p:nvPr/>
        </p:nvGrpSpPr>
        <p:grpSpPr>
          <a:xfrm>
            <a:off x="1030514" y="2108542"/>
            <a:ext cx="1640115" cy="4293528"/>
            <a:chOff x="1030514" y="2108542"/>
            <a:chExt cx="1640115" cy="4293528"/>
          </a:xfrm>
        </p:grpSpPr>
        <p:sp>
          <p:nvSpPr>
            <p:cNvPr id="4" name="TextBox 3">
              <a:extLst>
                <a:ext uri="{FF2B5EF4-FFF2-40B4-BE49-F238E27FC236}">
                  <a16:creationId xmlns:a16="http://schemas.microsoft.com/office/drawing/2014/main" id="{676B2FE7-B55B-4CEE-8E6B-6A4AC5FCE274}"/>
                </a:ext>
              </a:extLst>
            </p:cNvPr>
            <p:cNvSpPr txBox="1"/>
            <p:nvPr/>
          </p:nvSpPr>
          <p:spPr>
            <a:xfrm>
              <a:off x="1030514" y="5558971"/>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p>
          </p:txBody>
        </p:sp>
        <p:sp>
          <p:nvSpPr>
            <p:cNvPr id="5" name="TextBox 4">
              <a:extLst>
                <a:ext uri="{FF2B5EF4-FFF2-40B4-BE49-F238E27FC236}">
                  <a16:creationId xmlns:a16="http://schemas.microsoft.com/office/drawing/2014/main" id="{4F7F50D3-8996-4228-AC5C-E3B3A1E5C52A}"/>
                </a:ext>
              </a:extLst>
            </p:cNvPr>
            <p:cNvSpPr txBox="1"/>
            <p:nvPr/>
          </p:nvSpPr>
          <p:spPr>
            <a:xfrm>
              <a:off x="1030514" y="4978400"/>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6" name="TextBox 5">
              <a:extLst>
                <a:ext uri="{FF2B5EF4-FFF2-40B4-BE49-F238E27FC236}">
                  <a16:creationId xmlns:a16="http://schemas.microsoft.com/office/drawing/2014/main" id="{7276DAAD-22BD-4191-ADC8-0796FF092DB0}"/>
                </a:ext>
              </a:extLst>
            </p:cNvPr>
            <p:cNvSpPr txBox="1"/>
            <p:nvPr/>
          </p:nvSpPr>
          <p:spPr>
            <a:xfrm>
              <a:off x="1030514" y="4397829"/>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sp>
          <p:nvSpPr>
            <p:cNvPr id="7" name="TextBox 6">
              <a:extLst>
                <a:ext uri="{FF2B5EF4-FFF2-40B4-BE49-F238E27FC236}">
                  <a16:creationId xmlns:a16="http://schemas.microsoft.com/office/drawing/2014/main" id="{6DB777D4-C513-4372-A7DE-4DED4E85F289}"/>
                </a:ext>
              </a:extLst>
            </p:cNvPr>
            <p:cNvSpPr txBox="1"/>
            <p:nvPr/>
          </p:nvSpPr>
          <p:spPr>
            <a:xfrm>
              <a:off x="1030514" y="3817258"/>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p>
          </p:txBody>
        </p:sp>
        <p:sp>
          <p:nvSpPr>
            <p:cNvPr id="8" name="TextBox 7">
              <a:extLst>
                <a:ext uri="{FF2B5EF4-FFF2-40B4-BE49-F238E27FC236}">
                  <a16:creationId xmlns:a16="http://schemas.microsoft.com/office/drawing/2014/main" id="{FB0D00BF-5DCB-4FAC-B81C-B47620ECA407}"/>
                </a:ext>
              </a:extLst>
            </p:cNvPr>
            <p:cNvSpPr txBox="1"/>
            <p:nvPr/>
          </p:nvSpPr>
          <p:spPr>
            <a:xfrm>
              <a:off x="1030514" y="3236687"/>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12" name="TextBox 11">
              <a:extLst>
                <a:ext uri="{FF2B5EF4-FFF2-40B4-BE49-F238E27FC236}">
                  <a16:creationId xmlns:a16="http://schemas.microsoft.com/office/drawing/2014/main" id="{576D61ED-A245-485F-944C-CAD885AD5ECD}"/>
                </a:ext>
              </a:extLst>
            </p:cNvPr>
            <p:cNvSpPr txBox="1"/>
            <p:nvPr/>
          </p:nvSpPr>
          <p:spPr>
            <a:xfrm>
              <a:off x="1030514" y="2108542"/>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cxnSp>
          <p:nvCxnSpPr>
            <p:cNvPr id="14" name="Straight Arrow Connector 13">
              <a:extLst>
                <a:ext uri="{FF2B5EF4-FFF2-40B4-BE49-F238E27FC236}">
                  <a16:creationId xmlns:a16="http://schemas.microsoft.com/office/drawing/2014/main" id="{6B8E0B12-BF20-4E8F-980B-AF08883D06F3}"/>
                </a:ext>
              </a:extLst>
            </p:cNvPr>
            <p:cNvCxnSpPr>
              <a:stCxn id="4" idx="0"/>
              <a:endCxn id="5" idx="2"/>
            </p:cNvCxnSpPr>
            <p:nvPr/>
          </p:nvCxnSpPr>
          <p:spPr>
            <a:xfrm flipV="1">
              <a:off x="1850572" y="5347732"/>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7A93AD-92AD-4615-9902-B740BB6E393F}"/>
                </a:ext>
              </a:extLst>
            </p:cNvPr>
            <p:cNvCxnSpPr>
              <a:stCxn id="5" idx="0"/>
              <a:endCxn id="6" idx="2"/>
            </p:cNvCxnSpPr>
            <p:nvPr/>
          </p:nvCxnSpPr>
          <p:spPr>
            <a:xfrm flipV="1">
              <a:off x="1850572" y="4767161"/>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F85EE29-EA5D-447D-843C-5AE2470409B5}"/>
                </a:ext>
              </a:extLst>
            </p:cNvPr>
            <p:cNvCxnSpPr>
              <a:stCxn id="6" idx="0"/>
              <a:endCxn id="7" idx="2"/>
            </p:cNvCxnSpPr>
            <p:nvPr/>
          </p:nvCxnSpPr>
          <p:spPr>
            <a:xfrm flipV="1">
              <a:off x="1850572" y="4186590"/>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A5B868-8F86-4B33-95BB-2F82CC9B1E7C}"/>
                </a:ext>
              </a:extLst>
            </p:cNvPr>
            <p:cNvCxnSpPr>
              <a:stCxn id="7" idx="0"/>
              <a:endCxn id="8" idx="2"/>
            </p:cNvCxnSpPr>
            <p:nvPr/>
          </p:nvCxnSpPr>
          <p:spPr>
            <a:xfrm flipV="1">
              <a:off x="1850572" y="3606019"/>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F776B1A-EDD1-4961-98BE-6A4DDE24CFF2}"/>
                </a:ext>
              </a:extLst>
            </p:cNvPr>
            <p:cNvGrpSpPr/>
            <p:nvPr/>
          </p:nvGrpSpPr>
          <p:grpSpPr>
            <a:xfrm>
              <a:off x="1713411" y="2722963"/>
              <a:ext cx="274320" cy="274320"/>
              <a:chOff x="5717722" y="2559679"/>
              <a:chExt cx="274320" cy="274320"/>
            </a:xfrm>
          </p:grpSpPr>
          <p:sp>
            <p:nvSpPr>
              <p:cNvPr id="9" name="Oval 8">
                <a:extLst>
                  <a:ext uri="{FF2B5EF4-FFF2-40B4-BE49-F238E27FC236}">
                    <a16:creationId xmlns:a16="http://schemas.microsoft.com/office/drawing/2014/main" id="{61CE42D6-B094-4239-9660-586E7E383DFB}"/>
                  </a:ext>
                </a:extLst>
              </p:cNvPr>
              <p:cNvSpPr/>
              <p:nvPr/>
            </p:nvSpPr>
            <p:spPr>
              <a:xfrm>
                <a:off x="5717722" y="255967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27" name="Straight Connector 26">
                <a:extLst>
                  <a:ext uri="{FF2B5EF4-FFF2-40B4-BE49-F238E27FC236}">
                    <a16:creationId xmlns:a16="http://schemas.microsoft.com/office/drawing/2014/main" id="{1E12DE8E-4784-4324-A7A1-A815D97297DC}"/>
                  </a:ext>
                </a:extLst>
              </p:cNvPr>
              <p:cNvCxnSpPr/>
              <p:nvPr/>
            </p:nvCxnSpPr>
            <p:spPr>
              <a:xfrm>
                <a:off x="5854882" y="2605399"/>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10494E-8DEC-418B-8472-FBE420F87B1B}"/>
                  </a:ext>
                </a:extLst>
              </p:cNvPr>
              <p:cNvCxnSpPr>
                <a:cxnSpLocks/>
              </p:cNvCxnSpPr>
              <p:nvPr/>
            </p:nvCxnSpPr>
            <p:spPr>
              <a:xfrm rot="16200000">
                <a:off x="5854882" y="260540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FEBECACF-EB60-4BE1-A703-E7DBFAFAB00F}"/>
                </a:ext>
              </a:extLst>
            </p:cNvPr>
            <p:cNvCxnSpPr>
              <a:stCxn id="8" idx="0"/>
              <a:endCxn id="9" idx="4"/>
            </p:cNvCxnSpPr>
            <p:nvPr/>
          </p:nvCxnSpPr>
          <p:spPr>
            <a:xfrm flipH="1" flipV="1">
              <a:off x="1850571" y="2997283"/>
              <a:ext cx="1" cy="239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402139-35D6-4CE3-B5FC-D533502CF97F}"/>
                </a:ext>
              </a:extLst>
            </p:cNvPr>
            <p:cNvCxnSpPr>
              <a:stCxn id="9" idx="0"/>
              <a:endCxn id="12" idx="2"/>
            </p:cNvCxnSpPr>
            <p:nvPr/>
          </p:nvCxnSpPr>
          <p:spPr>
            <a:xfrm flipV="1">
              <a:off x="1850571" y="2477874"/>
              <a:ext cx="1" cy="2450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0F981554-63CE-44AD-BDA2-D9CCEEB55193}"/>
                </a:ext>
              </a:extLst>
            </p:cNvPr>
            <p:cNvSpPr/>
            <p:nvPr/>
          </p:nvSpPr>
          <p:spPr>
            <a:xfrm>
              <a:off x="1804851" y="6310630"/>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38" name="Straight Arrow Connector 37">
              <a:extLst>
                <a:ext uri="{FF2B5EF4-FFF2-40B4-BE49-F238E27FC236}">
                  <a16:creationId xmlns:a16="http://schemas.microsoft.com/office/drawing/2014/main" id="{AC0CC226-C1EF-4937-A991-37A8C9940706}"/>
                </a:ext>
              </a:extLst>
            </p:cNvPr>
            <p:cNvCxnSpPr>
              <a:stCxn id="34" idx="0"/>
              <a:endCxn id="4" idx="2"/>
            </p:cNvCxnSpPr>
            <p:nvPr/>
          </p:nvCxnSpPr>
          <p:spPr>
            <a:xfrm flipV="1">
              <a:off x="1850571" y="5928303"/>
              <a:ext cx="1" cy="382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B608D4D7-B22B-46FC-BFCA-74438459141C}"/>
                </a:ext>
              </a:extLst>
            </p:cNvPr>
            <p:cNvCxnSpPr>
              <a:stCxn id="34" idx="2"/>
              <a:endCxn id="9" idx="2"/>
            </p:cNvCxnSpPr>
            <p:nvPr/>
          </p:nvCxnSpPr>
          <p:spPr>
            <a:xfrm rot="10800000">
              <a:off x="1713411" y="2860124"/>
              <a:ext cx="91440" cy="3496227"/>
            </a:xfrm>
            <a:prstGeom prst="curvedConnector3">
              <a:avLst>
                <a:gd name="adj1" fmla="val 1714583"/>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8CF8A12-0254-4D09-B29A-8F4F731C51BB}"/>
              </a:ext>
            </a:extLst>
          </p:cNvPr>
          <p:cNvSpPr txBox="1"/>
          <p:nvPr/>
        </p:nvSpPr>
        <p:spPr>
          <a:xfrm>
            <a:off x="5450114" y="5510654"/>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43" name="TextBox 42">
            <a:extLst>
              <a:ext uri="{FF2B5EF4-FFF2-40B4-BE49-F238E27FC236}">
                <a16:creationId xmlns:a16="http://schemas.microsoft.com/office/drawing/2014/main" id="{A59454B7-6FA8-4C4D-B381-28494D4B9F82}"/>
              </a:ext>
            </a:extLst>
          </p:cNvPr>
          <p:cNvSpPr txBox="1"/>
          <p:nvPr/>
        </p:nvSpPr>
        <p:spPr>
          <a:xfrm>
            <a:off x="5450114" y="4930083"/>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sp>
        <p:nvSpPr>
          <p:cNvPr id="44" name="TextBox 43">
            <a:extLst>
              <a:ext uri="{FF2B5EF4-FFF2-40B4-BE49-F238E27FC236}">
                <a16:creationId xmlns:a16="http://schemas.microsoft.com/office/drawing/2014/main" id="{F42D9246-3C36-499E-B613-817977EB7E90}"/>
              </a:ext>
            </a:extLst>
          </p:cNvPr>
          <p:cNvSpPr txBox="1"/>
          <p:nvPr/>
        </p:nvSpPr>
        <p:spPr>
          <a:xfrm>
            <a:off x="5450114" y="4349512"/>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p>
        </p:txBody>
      </p:sp>
      <p:sp>
        <p:nvSpPr>
          <p:cNvPr id="45" name="TextBox 44">
            <a:extLst>
              <a:ext uri="{FF2B5EF4-FFF2-40B4-BE49-F238E27FC236}">
                <a16:creationId xmlns:a16="http://schemas.microsoft.com/office/drawing/2014/main" id="{DBC0AA84-76D4-4270-B325-EBF984866773}"/>
              </a:ext>
            </a:extLst>
          </p:cNvPr>
          <p:cNvSpPr txBox="1"/>
          <p:nvPr/>
        </p:nvSpPr>
        <p:spPr>
          <a:xfrm>
            <a:off x="5450114" y="3768941"/>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46" name="TextBox 45">
            <a:extLst>
              <a:ext uri="{FF2B5EF4-FFF2-40B4-BE49-F238E27FC236}">
                <a16:creationId xmlns:a16="http://schemas.microsoft.com/office/drawing/2014/main" id="{B0BCD212-B874-4BE7-B7FF-D8B206A87A1D}"/>
              </a:ext>
            </a:extLst>
          </p:cNvPr>
          <p:cNvSpPr txBox="1"/>
          <p:nvPr/>
        </p:nvSpPr>
        <p:spPr>
          <a:xfrm>
            <a:off x="5450114" y="3188370"/>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sp>
        <p:nvSpPr>
          <p:cNvPr id="47" name="TextBox 46">
            <a:extLst>
              <a:ext uri="{FF2B5EF4-FFF2-40B4-BE49-F238E27FC236}">
                <a16:creationId xmlns:a16="http://schemas.microsoft.com/office/drawing/2014/main" id="{5DA2D25F-4B35-456B-9F5D-72D905BA1D89}"/>
              </a:ext>
            </a:extLst>
          </p:cNvPr>
          <p:cNvSpPr txBox="1"/>
          <p:nvPr/>
        </p:nvSpPr>
        <p:spPr>
          <a:xfrm>
            <a:off x="5450114" y="2607799"/>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p>
        </p:txBody>
      </p:sp>
      <p:grpSp>
        <p:nvGrpSpPr>
          <p:cNvPr id="52" name="Group 51">
            <a:extLst>
              <a:ext uri="{FF2B5EF4-FFF2-40B4-BE49-F238E27FC236}">
                <a16:creationId xmlns:a16="http://schemas.microsoft.com/office/drawing/2014/main" id="{03944985-E5DE-46B4-AFE2-DB3583966426}"/>
              </a:ext>
            </a:extLst>
          </p:cNvPr>
          <p:cNvGrpSpPr/>
          <p:nvPr/>
        </p:nvGrpSpPr>
        <p:grpSpPr>
          <a:xfrm>
            <a:off x="6133011" y="2111095"/>
            <a:ext cx="274320" cy="274320"/>
            <a:chOff x="5717722" y="2559679"/>
            <a:chExt cx="274320" cy="274320"/>
          </a:xfrm>
        </p:grpSpPr>
        <p:sp>
          <p:nvSpPr>
            <p:cNvPr id="53" name="Oval 52">
              <a:extLst>
                <a:ext uri="{FF2B5EF4-FFF2-40B4-BE49-F238E27FC236}">
                  <a16:creationId xmlns:a16="http://schemas.microsoft.com/office/drawing/2014/main" id="{58AACC33-9977-44E4-A535-00C085658A82}"/>
                </a:ext>
              </a:extLst>
            </p:cNvPr>
            <p:cNvSpPr/>
            <p:nvPr/>
          </p:nvSpPr>
          <p:spPr>
            <a:xfrm>
              <a:off x="5717722" y="255967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54" name="Straight Connector 53">
              <a:extLst>
                <a:ext uri="{FF2B5EF4-FFF2-40B4-BE49-F238E27FC236}">
                  <a16:creationId xmlns:a16="http://schemas.microsoft.com/office/drawing/2014/main" id="{C70DB541-8E81-4676-9F56-C2521377B82D}"/>
                </a:ext>
              </a:extLst>
            </p:cNvPr>
            <p:cNvCxnSpPr/>
            <p:nvPr/>
          </p:nvCxnSpPr>
          <p:spPr>
            <a:xfrm>
              <a:off x="5854882" y="2605399"/>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EA71D56-6B02-4C0F-97DA-EC78AEB26816}"/>
                </a:ext>
              </a:extLst>
            </p:cNvPr>
            <p:cNvCxnSpPr>
              <a:cxnSpLocks/>
            </p:cNvCxnSpPr>
            <p:nvPr/>
          </p:nvCxnSpPr>
          <p:spPr>
            <a:xfrm rot="16200000">
              <a:off x="5854882" y="260540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8" name="Oval 57">
            <a:extLst>
              <a:ext uri="{FF2B5EF4-FFF2-40B4-BE49-F238E27FC236}">
                <a16:creationId xmlns:a16="http://schemas.microsoft.com/office/drawing/2014/main" id="{E0EF7145-58EF-4ADD-A4E9-A6210AA07AEF}"/>
              </a:ext>
            </a:extLst>
          </p:cNvPr>
          <p:cNvSpPr/>
          <p:nvPr/>
        </p:nvSpPr>
        <p:spPr>
          <a:xfrm>
            <a:off x="6224451" y="6262313"/>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l"/>
            <a:endParaRPr lang="en-US" sz="2400" dirty="0"/>
          </a:p>
        </p:txBody>
      </p:sp>
      <p:cxnSp>
        <p:nvCxnSpPr>
          <p:cNvPr id="59" name="Straight Arrow Connector 58">
            <a:extLst>
              <a:ext uri="{FF2B5EF4-FFF2-40B4-BE49-F238E27FC236}">
                <a16:creationId xmlns:a16="http://schemas.microsoft.com/office/drawing/2014/main" id="{BA52CF55-1887-4DD5-8734-C4B1484E0621}"/>
              </a:ext>
            </a:extLst>
          </p:cNvPr>
          <p:cNvCxnSpPr>
            <a:cxnSpLocks/>
            <a:stCxn id="58" idx="0"/>
            <a:endCxn id="42" idx="2"/>
          </p:cNvCxnSpPr>
          <p:nvPr/>
        </p:nvCxnSpPr>
        <p:spPr>
          <a:xfrm flipV="1">
            <a:off x="6270171" y="5879986"/>
            <a:ext cx="1" cy="382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8AA0236E-4BC7-4CB1-A73F-2EE878E60FCB}"/>
              </a:ext>
            </a:extLst>
          </p:cNvPr>
          <p:cNvCxnSpPr>
            <a:cxnSpLocks/>
            <a:stCxn id="58" idx="2"/>
            <a:endCxn id="53" idx="2"/>
          </p:cNvCxnSpPr>
          <p:nvPr/>
        </p:nvCxnSpPr>
        <p:spPr>
          <a:xfrm rot="10800000">
            <a:off x="6133011" y="2248255"/>
            <a:ext cx="91440" cy="4059778"/>
          </a:xfrm>
          <a:prstGeom prst="curvedConnector3">
            <a:avLst>
              <a:gd name="adj1" fmla="val 204444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285E5D7-7860-4C17-A74D-D0BAD6481AFF}"/>
              </a:ext>
            </a:extLst>
          </p:cNvPr>
          <p:cNvSpPr/>
          <p:nvPr/>
        </p:nvSpPr>
        <p:spPr>
          <a:xfrm>
            <a:off x="802305" y="1222784"/>
            <a:ext cx="2851422" cy="461665"/>
          </a:xfrm>
          <a:prstGeom prst="rect">
            <a:avLst/>
          </a:prstGeom>
        </p:spPr>
        <p:txBody>
          <a:bodyPr wrap="none">
            <a:spAutoFit/>
          </a:bodyPr>
          <a:lstStyle/>
          <a:p>
            <a:r>
              <a:rPr lang="en-US" sz="2400" dirty="0"/>
              <a:t>Original </a:t>
            </a:r>
            <a:r>
              <a:rPr lang="en-US" sz="2400" dirty="0" err="1"/>
              <a:t>ResNet</a:t>
            </a:r>
            <a:r>
              <a:rPr lang="en-US" sz="2400" dirty="0"/>
              <a:t> block</a:t>
            </a:r>
          </a:p>
        </p:txBody>
      </p:sp>
      <p:sp>
        <p:nvSpPr>
          <p:cNvPr id="76" name="Rectangle 75">
            <a:extLst>
              <a:ext uri="{FF2B5EF4-FFF2-40B4-BE49-F238E27FC236}">
                <a16:creationId xmlns:a16="http://schemas.microsoft.com/office/drawing/2014/main" id="{E7617542-2309-40F8-BE1E-77F9E7A305EA}"/>
              </a:ext>
            </a:extLst>
          </p:cNvPr>
          <p:cNvSpPr/>
          <p:nvPr/>
        </p:nvSpPr>
        <p:spPr>
          <a:xfrm>
            <a:off x="4317970" y="1222784"/>
            <a:ext cx="3904402" cy="461665"/>
          </a:xfrm>
          <a:prstGeom prst="rect">
            <a:avLst/>
          </a:prstGeom>
        </p:spPr>
        <p:txBody>
          <a:bodyPr wrap="square">
            <a:spAutoFit/>
          </a:bodyPr>
          <a:lstStyle/>
          <a:p>
            <a:r>
              <a:rPr lang="en-US" sz="2400" dirty="0"/>
              <a:t>“Pre-Activation” </a:t>
            </a:r>
            <a:r>
              <a:rPr lang="en-US" sz="2400" dirty="0" err="1"/>
              <a:t>ResNet</a:t>
            </a:r>
            <a:r>
              <a:rPr lang="en-US" sz="2400" dirty="0"/>
              <a:t> Block</a:t>
            </a:r>
          </a:p>
        </p:txBody>
      </p:sp>
      <p:cxnSp>
        <p:nvCxnSpPr>
          <p:cNvPr id="82" name="Straight Arrow Connector 81">
            <a:extLst>
              <a:ext uri="{FF2B5EF4-FFF2-40B4-BE49-F238E27FC236}">
                <a16:creationId xmlns:a16="http://schemas.microsoft.com/office/drawing/2014/main" id="{E8EAF692-6C5D-4BE6-BF2F-446C3671B309}"/>
              </a:ext>
            </a:extLst>
          </p:cNvPr>
          <p:cNvCxnSpPr>
            <a:stCxn id="42" idx="0"/>
            <a:endCxn id="43" idx="2"/>
          </p:cNvCxnSpPr>
          <p:nvPr/>
        </p:nvCxnSpPr>
        <p:spPr>
          <a:xfrm flipV="1">
            <a:off x="6270172" y="5299415"/>
            <a:ext cx="0" cy="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5B23924-92F6-4402-98B4-6D356E46D36D}"/>
              </a:ext>
            </a:extLst>
          </p:cNvPr>
          <p:cNvCxnSpPr>
            <a:stCxn id="43" idx="0"/>
            <a:endCxn id="44" idx="2"/>
          </p:cNvCxnSpPr>
          <p:nvPr/>
        </p:nvCxnSpPr>
        <p:spPr>
          <a:xfrm flipV="1">
            <a:off x="6270172" y="4718844"/>
            <a:ext cx="0" cy="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5085DB6-27E2-487D-A165-D66AD1D08DE9}"/>
              </a:ext>
            </a:extLst>
          </p:cNvPr>
          <p:cNvCxnSpPr>
            <a:stCxn id="44" idx="0"/>
            <a:endCxn id="45" idx="2"/>
          </p:cNvCxnSpPr>
          <p:nvPr/>
        </p:nvCxnSpPr>
        <p:spPr>
          <a:xfrm flipV="1">
            <a:off x="6270172" y="4138273"/>
            <a:ext cx="0" cy="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F28DD15-1D34-405A-A1F2-E5436A18CAC0}"/>
              </a:ext>
            </a:extLst>
          </p:cNvPr>
          <p:cNvCxnSpPr>
            <a:stCxn id="45" idx="0"/>
            <a:endCxn id="46" idx="2"/>
          </p:cNvCxnSpPr>
          <p:nvPr/>
        </p:nvCxnSpPr>
        <p:spPr>
          <a:xfrm flipV="1">
            <a:off x="6270172" y="3557702"/>
            <a:ext cx="0" cy="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6834983-15AC-41EB-AE12-C6250E358BB6}"/>
              </a:ext>
            </a:extLst>
          </p:cNvPr>
          <p:cNvCxnSpPr>
            <a:stCxn id="46" idx="0"/>
            <a:endCxn id="47" idx="2"/>
          </p:cNvCxnSpPr>
          <p:nvPr/>
        </p:nvCxnSpPr>
        <p:spPr>
          <a:xfrm flipV="1">
            <a:off x="6270172" y="2977131"/>
            <a:ext cx="0" cy="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4B2B127-E60F-46CF-ADDF-73B1DD059E4F}"/>
              </a:ext>
            </a:extLst>
          </p:cNvPr>
          <p:cNvCxnSpPr>
            <a:stCxn id="47" idx="0"/>
            <a:endCxn id="53" idx="4"/>
          </p:cNvCxnSpPr>
          <p:nvPr/>
        </p:nvCxnSpPr>
        <p:spPr>
          <a:xfrm flipH="1" flipV="1">
            <a:off x="6270171" y="2385415"/>
            <a:ext cx="1" cy="22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A9DE5C5-8894-402B-A937-73B9934B4947}"/>
              </a:ext>
            </a:extLst>
          </p:cNvPr>
          <p:cNvSpPr/>
          <p:nvPr/>
        </p:nvSpPr>
        <p:spPr>
          <a:xfrm>
            <a:off x="7458888" y="2205587"/>
            <a:ext cx="4364807" cy="3046988"/>
          </a:xfrm>
          <a:prstGeom prst="rect">
            <a:avLst/>
          </a:prstGeom>
        </p:spPr>
        <p:txBody>
          <a:bodyPr wrap="square">
            <a:spAutoFit/>
          </a:bodyPr>
          <a:lstStyle/>
          <a:p>
            <a:r>
              <a:rPr lang="en-US" sz="2400" dirty="0"/>
              <a:t>Slight improvement in accuracy</a:t>
            </a:r>
          </a:p>
          <a:p>
            <a:r>
              <a:rPr lang="en-US" sz="2400" dirty="0"/>
              <a:t>(ImageNet top-1 error)</a:t>
            </a:r>
          </a:p>
          <a:p>
            <a:endParaRPr lang="en-US" sz="2400" dirty="0"/>
          </a:p>
          <a:p>
            <a:r>
              <a:rPr lang="en-US" sz="2400" dirty="0"/>
              <a:t>ResNet-152: 21.3 vs 21.1</a:t>
            </a:r>
          </a:p>
          <a:p>
            <a:r>
              <a:rPr lang="en-US" sz="2400" dirty="0"/>
              <a:t>ResNet-200: 21.8 vs 20.7</a:t>
            </a:r>
          </a:p>
          <a:p>
            <a:endParaRPr lang="en-US" sz="2400" dirty="0"/>
          </a:p>
          <a:p>
            <a:r>
              <a:rPr lang="en-US" sz="2400" dirty="0"/>
              <a:t>Not actually used that much in</a:t>
            </a:r>
          </a:p>
          <a:p>
            <a:r>
              <a:rPr lang="en-US" sz="2400" dirty="0"/>
              <a:t>practice</a:t>
            </a:r>
          </a:p>
        </p:txBody>
      </p:sp>
      <p:sp>
        <p:nvSpPr>
          <p:cNvPr id="95" name="TextBox 94">
            <a:extLst>
              <a:ext uri="{FF2B5EF4-FFF2-40B4-BE49-F238E27FC236}">
                <a16:creationId xmlns:a16="http://schemas.microsoft.com/office/drawing/2014/main" id="{9D8A91B6-01E5-4EF0-908D-6D129B318AF5}"/>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214463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to CNNs</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584849-52D3-4E89-B646-BAF0192A00D9}"/>
              </a:ext>
            </a:extLst>
          </p:cNvPr>
          <p:cNvSpPr>
            <a:spLocks noGrp="1"/>
          </p:cNvSpPr>
          <p:nvPr>
            <p:ph type="sldNum" sz="quarter" idx="12"/>
          </p:nvPr>
        </p:nvSpPr>
        <p:spPr/>
        <p:txBody>
          <a:bodyPr/>
          <a:lstStyle/>
          <a:p>
            <a:fld id="{7E663616-BBAC-427E-89D3-E72909796144}" type="slidenum">
              <a:rPr lang="en-US" smtClean="0"/>
              <a:t>11</a:t>
            </a:fld>
            <a:endParaRPr lang="en-US"/>
          </a:p>
        </p:txBody>
      </p:sp>
    </p:spTree>
    <p:extLst>
      <p:ext uri="{BB962C8B-B14F-4D97-AF65-F5344CB8AC3E}">
        <p14:creationId xmlns:p14="http://schemas.microsoft.com/office/powerpoint/2010/main" val="41090498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1812-1BD0-45BB-B352-8F45B434FC0E}"/>
              </a:ext>
            </a:extLst>
          </p:cNvPr>
          <p:cNvSpPr>
            <a:spLocks noGrp="1"/>
          </p:cNvSpPr>
          <p:nvPr>
            <p:ph type="title"/>
          </p:nvPr>
        </p:nvSpPr>
        <p:spPr/>
        <p:txBody>
          <a:bodyPr/>
          <a:lstStyle/>
          <a:p>
            <a:r>
              <a:rPr lang="en-US" dirty="0"/>
              <a:t>Bigger Not Better</a:t>
            </a:r>
          </a:p>
        </p:txBody>
      </p:sp>
      <p:sp>
        <p:nvSpPr>
          <p:cNvPr id="3" name="Slide Number Placeholder 2">
            <a:extLst>
              <a:ext uri="{FF2B5EF4-FFF2-40B4-BE49-F238E27FC236}">
                <a16:creationId xmlns:a16="http://schemas.microsoft.com/office/drawing/2014/main" id="{AB8511AC-8782-4438-84C0-237AA20F5CC2}"/>
              </a:ext>
            </a:extLst>
          </p:cNvPr>
          <p:cNvSpPr>
            <a:spLocks noGrp="1"/>
          </p:cNvSpPr>
          <p:nvPr>
            <p:ph type="sldNum" sz="quarter" idx="12"/>
          </p:nvPr>
        </p:nvSpPr>
        <p:spPr/>
        <p:txBody>
          <a:bodyPr/>
          <a:lstStyle/>
          <a:p>
            <a:fld id="{7E663616-BBAC-427E-89D3-E72909796144}" type="slidenum">
              <a:rPr lang="en-US" smtClean="0"/>
              <a:t>110</a:t>
            </a:fld>
            <a:endParaRPr lang="en-US"/>
          </a:p>
        </p:txBody>
      </p:sp>
      <p:pic>
        <p:nvPicPr>
          <p:cNvPr id="4" name="Picture 3">
            <a:extLst>
              <a:ext uri="{FF2B5EF4-FFF2-40B4-BE49-F238E27FC236}">
                <a16:creationId xmlns:a16="http://schemas.microsoft.com/office/drawing/2014/main" id="{1C7E07B7-C512-40EE-B513-4D78934F2E91}"/>
              </a:ext>
            </a:extLst>
          </p:cNvPr>
          <p:cNvPicPr>
            <a:picLocks noChangeAspect="1"/>
          </p:cNvPicPr>
          <p:nvPr/>
        </p:nvPicPr>
        <p:blipFill>
          <a:blip r:embed="rId2"/>
          <a:stretch>
            <a:fillRect/>
          </a:stretch>
        </p:blipFill>
        <p:spPr>
          <a:xfrm>
            <a:off x="67324" y="2099100"/>
            <a:ext cx="5981783" cy="4439812"/>
          </a:xfrm>
          <a:prstGeom prst="rect">
            <a:avLst/>
          </a:prstGeom>
        </p:spPr>
      </p:pic>
      <p:pic>
        <p:nvPicPr>
          <p:cNvPr id="5" name="Picture 4">
            <a:extLst>
              <a:ext uri="{FF2B5EF4-FFF2-40B4-BE49-F238E27FC236}">
                <a16:creationId xmlns:a16="http://schemas.microsoft.com/office/drawing/2014/main" id="{44075BEE-E19D-4173-9C26-B5E7D188CC6C}"/>
              </a:ext>
            </a:extLst>
          </p:cNvPr>
          <p:cNvPicPr>
            <a:picLocks noChangeAspect="1"/>
          </p:cNvPicPr>
          <p:nvPr/>
        </p:nvPicPr>
        <p:blipFill>
          <a:blip r:embed="rId3"/>
          <a:stretch>
            <a:fillRect/>
          </a:stretch>
        </p:blipFill>
        <p:spPr>
          <a:xfrm>
            <a:off x="5892696" y="2001334"/>
            <a:ext cx="6289935" cy="4495374"/>
          </a:xfrm>
          <a:prstGeom prst="rect">
            <a:avLst/>
          </a:prstGeom>
        </p:spPr>
      </p:pic>
      <p:sp>
        <p:nvSpPr>
          <p:cNvPr id="6" name="Rectangle 5">
            <a:extLst>
              <a:ext uri="{FF2B5EF4-FFF2-40B4-BE49-F238E27FC236}">
                <a16:creationId xmlns:a16="http://schemas.microsoft.com/office/drawing/2014/main" id="{A225EE1F-88C0-47E2-90A3-CA2075FE8606}"/>
              </a:ext>
            </a:extLst>
          </p:cNvPr>
          <p:cNvSpPr/>
          <p:nvPr/>
        </p:nvSpPr>
        <p:spPr>
          <a:xfrm>
            <a:off x="1715616" y="6480148"/>
            <a:ext cx="10485121" cy="369332"/>
          </a:xfrm>
          <a:prstGeom prst="rect">
            <a:avLst/>
          </a:prstGeom>
        </p:spPr>
        <p:txBody>
          <a:bodyPr wrap="square">
            <a:spAutoFit/>
          </a:bodyPr>
          <a:lstStyle/>
          <a:p>
            <a:pPr algn="r"/>
            <a:r>
              <a:rPr lang="en-US" dirty="0" err="1">
                <a:latin typeface="Calibri" panose="020F0502020204030204" pitchFamily="34" charset="0"/>
              </a:rPr>
              <a:t>Canziani</a:t>
            </a:r>
            <a:r>
              <a:rPr lang="en-US" dirty="0">
                <a:latin typeface="Calibri" panose="020F0502020204030204" pitchFamily="34" charset="0"/>
              </a:rPr>
              <a:t> et al, “An analysis of deep neural network models for practical applications”, 2017</a:t>
            </a:r>
            <a:endParaRPr lang="en-US" dirty="0"/>
          </a:p>
        </p:txBody>
      </p:sp>
      <p:sp>
        <p:nvSpPr>
          <p:cNvPr id="7" name="Rectangle 6">
            <a:extLst>
              <a:ext uri="{FF2B5EF4-FFF2-40B4-BE49-F238E27FC236}">
                <a16:creationId xmlns:a16="http://schemas.microsoft.com/office/drawing/2014/main" id="{3A2777B5-932F-45E2-A3EC-6EC7B88DF98F}"/>
              </a:ext>
            </a:extLst>
          </p:cNvPr>
          <p:cNvSpPr/>
          <p:nvPr/>
        </p:nvSpPr>
        <p:spPr>
          <a:xfrm>
            <a:off x="249381" y="785353"/>
            <a:ext cx="7983789" cy="461665"/>
          </a:xfrm>
          <a:prstGeom prst="rect">
            <a:avLst/>
          </a:prstGeom>
        </p:spPr>
        <p:txBody>
          <a:bodyPr wrap="none">
            <a:spAutoFit/>
          </a:bodyPr>
          <a:lstStyle/>
          <a:p>
            <a:r>
              <a:rPr lang="en-US" sz="2400" dirty="0"/>
              <a:t>Innovations typically reduce parameters, despite deeper nets.</a:t>
            </a:r>
          </a:p>
        </p:txBody>
      </p:sp>
      <p:sp>
        <p:nvSpPr>
          <p:cNvPr id="9" name="Callout: Line with Border and Accent Bar 8">
            <a:extLst>
              <a:ext uri="{FF2B5EF4-FFF2-40B4-BE49-F238E27FC236}">
                <a16:creationId xmlns:a16="http://schemas.microsoft.com/office/drawing/2014/main" id="{E6476DF9-DF18-4481-BFAA-BC5B4B4C4E49}"/>
              </a:ext>
            </a:extLst>
          </p:cNvPr>
          <p:cNvSpPr/>
          <p:nvPr/>
        </p:nvSpPr>
        <p:spPr>
          <a:xfrm>
            <a:off x="597457" y="1498248"/>
            <a:ext cx="3643818" cy="400110"/>
          </a:xfrm>
          <a:prstGeom prst="accentBorderCallout1">
            <a:avLst>
              <a:gd name="adj1" fmla="val 8202"/>
              <a:gd name="adj2" fmla="val 103627"/>
              <a:gd name="adj3" fmla="val 235559"/>
              <a:gd name="adj4" fmla="val 133855"/>
            </a:avLst>
          </a:prstGeom>
          <a:ln>
            <a:solidFill>
              <a:srgbClr val="C00000"/>
            </a:solidFill>
          </a:ln>
        </p:spPr>
        <p:txBody>
          <a:bodyPr wrap="none">
            <a:spAutoFit/>
          </a:bodyPr>
          <a:lstStyle/>
          <a:p>
            <a:r>
              <a:rPr lang="en-US" sz="2000" dirty="0"/>
              <a:t>Inception-v4: Resnet + Inception!</a:t>
            </a:r>
          </a:p>
        </p:txBody>
      </p:sp>
      <p:sp>
        <p:nvSpPr>
          <p:cNvPr id="11" name="Callout: Line with Border and Accent Bar 10">
            <a:extLst>
              <a:ext uri="{FF2B5EF4-FFF2-40B4-BE49-F238E27FC236}">
                <a16:creationId xmlns:a16="http://schemas.microsoft.com/office/drawing/2014/main" id="{7151E5D3-DADC-407D-862F-1D03F569D914}"/>
              </a:ext>
            </a:extLst>
          </p:cNvPr>
          <p:cNvSpPr/>
          <p:nvPr/>
        </p:nvSpPr>
        <p:spPr>
          <a:xfrm>
            <a:off x="8191437" y="739186"/>
            <a:ext cx="1692451" cy="1015663"/>
          </a:xfrm>
          <a:prstGeom prst="accentBorderCallout1">
            <a:avLst>
              <a:gd name="adj1" fmla="val 8202"/>
              <a:gd name="adj2" fmla="val 103627"/>
              <a:gd name="adj3" fmla="val 202317"/>
              <a:gd name="adj4" fmla="val 142167"/>
            </a:avLst>
          </a:prstGeom>
          <a:ln>
            <a:solidFill>
              <a:srgbClr val="C00000"/>
            </a:solidFill>
          </a:ln>
        </p:spPr>
        <p:txBody>
          <a:bodyPr wrap="none">
            <a:spAutoFit/>
          </a:bodyPr>
          <a:lstStyle/>
          <a:p>
            <a:r>
              <a:rPr lang="en-US" sz="2000" dirty="0"/>
              <a:t>VGG: Highest</a:t>
            </a:r>
          </a:p>
          <a:p>
            <a:r>
              <a:rPr lang="en-US" sz="2000" dirty="0"/>
              <a:t>memory, most</a:t>
            </a:r>
          </a:p>
          <a:p>
            <a:r>
              <a:rPr lang="en-US" sz="2000" dirty="0"/>
              <a:t>operations</a:t>
            </a:r>
          </a:p>
        </p:txBody>
      </p:sp>
      <p:sp>
        <p:nvSpPr>
          <p:cNvPr id="12" name="Callout: Line with Border and Accent Bar 11">
            <a:extLst>
              <a:ext uri="{FF2B5EF4-FFF2-40B4-BE49-F238E27FC236}">
                <a16:creationId xmlns:a16="http://schemas.microsoft.com/office/drawing/2014/main" id="{7554737A-E0FE-4311-A91E-34359D9297F9}"/>
              </a:ext>
            </a:extLst>
          </p:cNvPr>
          <p:cNvSpPr/>
          <p:nvPr/>
        </p:nvSpPr>
        <p:spPr>
          <a:xfrm>
            <a:off x="4891870" y="1139560"/>
            <a:ext cx="1648849" cy="707886"/>
          </a:xfrm>
          <a:prstGeom prst="accentBorderCallout1">
            <a:avLst>
              <a:gd name="adj1" fmla="val 8202"/>
              <a:gd name="adj2" fmla="val 103627"/>
              <a:gd name="adj3" fmla="val 338355"/>
              <a:gd name="adj4" fmla="val 115709"/>
            </a:avLst>
          </a:prstGeom>
          <a:ln>
            <a:solidFill>
              <a:srgbClr val="C00000"/>
            </a:solidFill>
          </a:ln>
        </p:spPr>
        <p:txBody>
          <a:bodyPr wrap="none">
            <a:spAutoFit/>
          </a:bodyPr>
          <a:lstStyle/>
          <a:p>
            <a:r>
              <a:rPr lang="en-US" sz="2000" dirty="0" err="1"/>
              <a:t>GoogLeNet</a:t>
            </a:r>
            <a:r>
              <a:rPr lang="en-US" sz="2000" dirty="0"/>
              <a:t>:</a:t>
            </a:r>
          </a:p>
          <a:p>
            <a:r>
              <a:rPr lang="en-US" sz="2000" dirty="0"/>
              <a:t>Very efficient!</a:t>
            </a:r>
          </a:p>
        </p:txBody>
      </p:sp>
      <p:sp>
        <p:nvSpPr>
          <p:cNvPr id="14" name="Callout: Line with Border and Accent Bar 13">
            <a:extLst>
              <a:ext uri="{FF2B5EF4-FFF2-40B4-BE49-F238E27FC236}">
                <a16:creationId xmlns:a16="http://schemas.microsoft.com/office/drawing/2014/main" id="{F1BED818-54DF-4155-9693-8103385E05A8}"/>
              </a:ext>
            </a:extLst>
          </p:cNvPr>
          <p:cNvSpPr/>
          <p:nvPr/>
        </p:nvSpPr>
        <p:spPr>
          <a:xfrm>
            <a:off x="7860153" y="3545264"/>
            <a:ext cx="1652119" cy="1015663"/>
          </a:xfrm>
          <a:prstGeom prst="accentBorderCallout1">
            <a:avLst>
              <a:gd name="adj1" fmla="val 22113"/>
              <a:gd name="adj2" fmla="val -5580"/>
              <a:gd name="adj3" fmla="val 142095"/>
              <a:gd name="adj4" fmla="val -57487"/>
            </a:avLst>
          </a:prstGeom>
          <a:ln>
            <a:solidFill>
              <a:srgbClr val="C00000"/>
            </a:solidFill>
          </a:ln>
        </p:spPr>
        <p:txBody>
          <a:bodyPr wrap="none">
            <a:spAutoFit/>
          </a:bodyPr>
          <a:lstStyle/>
          <a:p>
            <a:r>
              <a:rPr lang="en-US" sz="2000" dirty="0" err="1"/>
              <a:t>AlexNet</a:t>
            </a:r>
            <a:r>
              <a:rPr lang="en-US" sz="2000" dirty="0"/>
              <a:t>: Low</a:t>
            </a:r>
          </a:p>
          <a:p>
            <a:r>
              <a:rPr lang="en-US" sz="2000" dirty="0"/>
              <a:t>compute, lots</a:t>
            </a:r>
          </a:p>
          <a:p>
            <a:r>
              <a:rPr lang="en-US" sz="2000" dirty="0"/>
              <a:t>of parameters</a:t>
            </a:r>
          </a:p>
        </p:txBody>
      </p:sp>
      <p:sp>
        <p:nvSpPr>
          <p:cNvPr id="15" name="Callout: Line with Border and Accent Bar 14">
            <a:extLst>
              <a:ext uri="{FF2B5EF4-FFF2-40B4-BE49-F238E27FC236}">
                <a16:creationId xmlns:a16="http://schemas.microsoft.com/office/drawing/2014/main" id="{F06A52EA-6660-4BC8-97F8-BC2D2F150B1F}"/>
              </a:ext>
            </a:extLst>
          </p:cNvPr>
          <p:cNvSpPr/>
          <p:nvPr/>
        </p:nvSpPr>
        <p:spPr>
          <a:xfrm>
            <a:off x="9531089" y="764774"/>
            <a:ext cx="2559290" cy="1015663"/>
          </a:xfrm>
          <a:prstGeom prst="accentBorderCallout1">
            <a:avLst>
              <a:gd name="adj1" fmla="val 22113"/>
              <a:gd name="adj2" fmla="val -5580"/>
              <a:gd name="adj3" fmla="val 194728"/>
              <a:gd name="adj4" fmla="val -77275"/>
            </a:avLst>
          </a:prstGeom>
          <a:ln>
            <a:solidFill>
              <a:srgbClr val="C00000"/>
            </a:solidFill>
          </a:ln>
        </p:spPr>
        <p:txBody>
          <a:bodyPr wrap="none">
            <a:spAutoFit/>
          </a:bodyPr>
          <a:lstStyle/>
          <a:p>
            <a:r>
              <a:rPr lang="en-US" sz="2000" dirty="0" err="1"/>
              <a:t>ResNet</a:t>
            </a:r>
            <a:r>
              <a:rPr lang="en-US" sz="2000" dirty="0"/>
              <a:t>: Simple design,</a:t>
            </a:r>
          </a:p>
          <a:p>
            <a:r>
              <a:rPr lang="en-US" sz="2000" dirty="0"/>
              <a:t>moderate efficiency,</a:t>
            </a:r>
          </a:p>
          <a:p>
            <a:r>
              <a:rPr lang="en-US" sz="2000" dirty="0"/>
              <a:t>high accuracy</a:t>
            </a:r>
          </a:p>
        </p:txBody>
      </p:sp>
      <p:cxnSp>
        <p:nvCxnSpPr>
          <p:cNvPr id="17" name="Straight Connector 16">
            <a:extLst>
              <a:ext uri="{FF2B5EF4-FFF2-40B4-BE49-F238E27FC236}">
                <a16:creationId xmlns:a16="http://schemas.microsoft.com/office/drawing/2014/main" id="{C7099CB3-0B6E-4BB2-9DB8-AD4FC20703BF}"/>
              </a:ext>
            </a:extLst>
          </p:cNvPr>
          <p:cNvCxnSpPr/>
          <p:nvPr/>
        </p:nvCxnSpPr>
        <p:spPr>
          <a:xfrm flipH="1">
            <a:off x="8233170" y="1000109"/>
            <a:ext cx="1135913" cy="1509056"/>
          </a:xfrm>
          <a:prstGeom prst="line">
            <a:avLst/>
          </a:prstGeom>
          <a:ln>
            <a:solidFill>
              <a:srgbClr val="C00000"/>
            </a:solidFill>
          </a:ln>
        </p:spPr>
      </p:cxnSp>
      <p:cxnSp>
        <p:nvCxnSpPr>
          <p:cNvPr id="19" name="Straight Connector 18">
            <a:extLst>
              <a:ext uri="{FF2B5EF4-FFF2-40B4-BE49-F238E27FC236}">
                <a16:creationId xmlns:a16="http://schemas.microsoft.com/office/drawing/2014/main" id="{2B64B5FC-FA5E-4656-B6AE-7D3A9B3E7BC0}"/>
              </a:ext>
            </a:extLst>
          </p:cNvPr>
          <p:cNvCxnSpPr/>
          <p:nvPr/>
        </p:nvCxnSpPr>
        <p:spPr>
          <a:xfrm flipH="1">
            <a:off x="9227126" y="1021423"/>
            <a:ext cx="169809" cy="1392155"/>
          </a:xfrm>
          <a:prstGeom prst="line">
            <a:avLst/>
          </a:prstGeom>
          <a:ln>
            <a:solidFill>
              <a:srgbClr val="C00000"/>
            </a:solidFill>
          </a:ln>
        </p:spPr>
      </p:cxnSp>
      <p:sp>
        <p:nvSpPr>
          <p:cNvPr id="16" name="TextBox 15">
            <a:extLst>
              <a:ext uri="{FF2B5EF4-FFF2-40B4-BE49-F238E27FC236}">
                <a16:creationId xmlns:a16="http://schemas.microsoft.com/office/drawing/2014/main" id="{CACCAAE0-5018-4A85-8EE5-B6F196842B14}"/>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8344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4" grpId="0" animBg="1"/>
      <p:bldP spid="14" grpId="1" animBg="1"/>
      <p:bldP spid="15" grpId="0" animBg="1"/>
      <p:bldP spid="15"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47AF-0AF6-446A-B34F-8371D9877D78}"/>
              </a:ext>
            </a:extLst>
          </p:cNvPr>
          <p:cNvSpPr>
            <a:spLocks noGrp="1"/>
          </p:cNvSpPr>
          <p:nvPr>
            <p:ph type="title"/>
          </p:nvPr>
        </p:nvSpPr>
        <p:spPr/>
        <p:txBody>
          <a:bodyPr/>
          <a:lstStyle/>
          <a:p>
            <a:r>
              <a:rPr lang="en-US" dirty="0"/>
              <a:t>ImageNet 2016 winner: Model Ensembles</a:t>
            </a:r>
          </a:p>
        </p:txBody>
      </p:sp>
      <p:sp>
        <p:nvSpPr>
          <p:cNvPr id="3" name="Slide Number Placeholder 2">
            <a:extLst>
              <a:ext uri="{FF2B5EF4-FFF2-40B4-BE49-F238E27FC236}">
                <a16:creationId xmlns:a16="http://schemas.microsoft.com/office/drawing/2014/main" id="{805CCC5B-D184-4639-9BF2-5DD79D1AE02D}"/>
              </a:ext>
            </a:extLst>
          </p:cNvPr>
          <p:cNvSpPr>
            <a:spLocks noGrp="1"/>
          </p:cNvSpPr>
          <p:nvPr>
            <p:ph type="sldNum" sz="quarter" idx="12"/>
          </p:nvPr>
        </p:nvSpPr>
        <p:spPr/>
        <p:txBody>
          <a:bodyPr/>
          <a:lstStyle/>
          <a:p>
            <a:fld id="{7E663616-BBAC-427E-89D3-E72909796144}" type="slidenum">
              <a:rPr lang="en-US" smtClean="0"/>
              <a:t>111</a:t>
            </a:fld>
            <a:endParaRPr lang="en-US"/>
          </a:p>
        </p:txBody>
      </p:sp>
      <p:sp>
        <p:nvSpPr>
          <p:cNvPr id="4" name="Rectangle 3">
            <a:extLst>
              <a:ext uri="{FF2B5EF4-FFF2-40B4-BE49-F238E27FC236}">
                <a16:creationId xmlns:a16="http://schemas.microsoft.com/office/drawing/2014/main" id="{6C7B1C9B-E01F-4210-AC23-D71D9F0C1B0B}"/>
              </a:ext>
            </a:extLst>
          </p:cNvPr>
          <p:cNvSpPr/>
          <p:nvPr/>
        </p:nvSpPr>
        <p:spPr>
          <a:xfrm>
            <a:off x="249381" y="981613"/>
            <a:ext cx="11720944" cy="461665"/>
          </a:xfrm>
          <a:prstGeom prst="rect">
            <a:avLst/>
          </a:prstGeom>
        </p:spPr>
        <p:txBody>
          <a:bodyPr wrap="square">
            <a:spAutoFit/>
          </a:bodyPr>
          <a:lstStyle/>
          <a:p>
            <a:r>
              <a:rPr lang="en-US" sz="2400" dirty="0"/>
              <a:t>Multi-scale ensemble of Inception, Inception-Resnet, Resnet, Wide Resnet models</a:t>
            </a:r>
          </a:p>
        </p:txBody>
      </p:sp>
      <p:sp>
        <p:nvSpPr>
          <p:cNvPr id="5" name="Rectangle 4">
            <a:extLst>
              <a:ext uri="{FF2B5EF4-FFF2-40B4-BE49-F238E27FC236}">
                <a16:creationId xmlns:a16="http://schemas.microsoft.com/office/drawing/2014/main" id="{F6754D89-F8A2-436D-B191-A10D4F5905B6}"/>
              </a:ext>
            </a:extLst>
          </p:cNvPr>
          <p:cNvSpPr/>
          <p:nvPr/>
        </p:nvSpPr>
        <p:spPr>
          <a:xfrm>
            <a:off x="9404039" y="6536809"/>
            <a:ext cx="1683859" cy="369332"/>
          </a:xfrm>
          <a:prstGeom prst="rect">
            <a:avLst/>
          </a:prstGeom>
        </p:spPr>
        <p:txBody>
          <a:bodyPr wrap="none">
            <a:spAutoFit/>
          </a:bodyPr>
          <a:lstStyle/>
          <a:p>
            <a:r>
              <a:rPr lang="en-US" dirty="0"/>
              <a:t>Shao et al, 2016</a:t>
            </a:r>
          </a:p>
        </p:txBody>
      </p:sp>
      <p:sp>
        <p:nvSpPr>
          <p:cNvPr id="6" name="TextBox 5">
            <a:extLst>
              <a:ext uri="{FF2B5EF4-FFF2-40B4-BE49-F238E27FC236}">
                <a16:creationId xmlns:a16="http://schemas.microsoft.com/office/drawing/2014/main" id="{4B838843-E268-414D-A3C4-5D8C27FA172E}"/>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graphicFrame>
        <p:nvGraphicFramePr>
          <p:cNvPr id="7" name="Table 7">
            <a:extLst>
              <a:ext uri="{FF2B5EF4-FFF2-40B4-BE49-F238E27FC236}">
                <a16:creationId xmlns:a16="http://schemas.microsoft.com/office/drawing/2014/main" id="{72AA08BF-CFD8-49DF-89F4-955811167592}"/>
              </a:ext>
            </a:extLst>
          </p:cNvPr>
          <p:cNvGraphicFramePr>
            <a:graphicFrameLocks noGrp="1"/>
          </p:cNvGraphicFramePr>
          <p:nvPr>
            <p:extLst>
              <p:ext uri="{D42A27DB-BD31-4B8C-83A1-F6EECF244321}">
                <p14:modId xmlns:p14="http://schemas.microsoft.com/office/powerpoint/2010/main" val="196367251"/>
              </p:ext>
            </p:extLst>
          </p:nvPr>
        </p:nvGraphicFramePr>
        <p:xfrm>
          <a:off x="249381" y="2303549"/>
          <a:ext cx="11720944" cy="1010920"/>
        </p:xfrm>
        <a:graphic>
          <a:graphicData uri="http://schemas.openxmlformats.org/drawingml/2006/table">
            <a:tbl>
              <a:tblPr firstRow="1" bandRow="1">
                <a:tableStyleId>{0660B408-B3CF-4A94-85FC-2B1E0A45F4A2}</a:tableStyleId>
              </a:tblPr>
              <a:tblGrid>
                <a:gridCol w="1465118">
                  <a:extLst>
                    <a:ext uri="{9D8B030D-6E8A-4147-A177-3AD203B41FA5}">
                      <a16:colId xmlns:a16="http://schemas.microsoft.com/office/drawing/2014/main" val="1355404254"/>
                    </a:ext>
                  </a:extLst>
                </a:gridCol>
                <a:gridCol w="1465118">
                  <a:extLst>
                    <a:ext uri="{9D8B030D-6E8A-4147-A177-3AD203B41FA5}">
                      <a16:colId xmlns:a16="http://schemas.microsoft.com/office/drawing/2014/main" val="3950276124"/>
                    </a:ext>
                  </a:extLst>
                </a:gridCol>
                <a:gridCol w="1465118">
                  <a:extLst>
                    <a:ext uri="{9D8B030D-6E8A-4147-A177-3AD203B41FA5}">
                      <a16:colId xmlns:a16="http://schemas.microsoft.com/office/drawing/2014/main" val="1798965010"/>
                    </a:ext>
                  </a:extLst>
                </a:gridCol>
                <a:gridCol w="1465118">
                  <a:extLst>
                    <a:ext uri="{9D8B030D-6E8A-4147-A177-3AD203B41FA5}">
                      <a16:colId xmlns:a16="http://schemas.microsoft.com/office/drawing/2014/main" val="2017468167"/>
                    </a:ext>
                  </a:extLst>
                </a:gridCol>
                <a:gridCol w="1465118">
                  <a:extLst>
                    <a:ext uri="{9D8B030D-6E8A-4147-A177-3AD203B41FA5}">
                      <a16:colId xmlns:a16="http://schemas.microsoft.com/office/drawing/2014/main" val="3448116906"/>
                    </a:ext>
                  </a:extLst>
                </a:gridCol>
                <a:gridCol w="1465118">
                  <a:extLst>
                    <a:ext uri="{9D8B030D-6E8A-4147-A177-3AD203B41FA5}">
                      <a16:colId xmlns:a16="http://schemas.microsoft.com/office/drawing/2014/main" val="1787728147"/>
                    </a:ext>
                  </a:extLst>
                </a:gridCol>
                <a:gridCol w="1465118">
                  <a:extLst>
                    <a:ext uri="{9D8B030D-6E8A-4147-A177-3AD203B41FA5}">
                      <a16:colId xmlns:a16="http://schemas.microsoft.com/office/drawing/2014/main" val="151561334"/>
                    </a:ext>
                  </a:extLst>
                </a:gridCol>
                <a:gridCol w="1465118">
                  <a:extLst>
                    <a:ext uri="{9D8B030D-6E8A-4147-A177-3AD203B41FA5}">
                      <a16:colId xmlns:a16="http://schemas.microsoft.com/office/drawing/2014/main" val="3354307365"/>
                    </a:ext>
                  </a:extLst>
                </a:gridCol>
              </a:tblGrid>
              <a:tr h="370840">
                <a:tc>
                  <a:txBody>
                    <a:bodyPr/>
                    <a:lstStyle/>
                    <a:p>
                      <a:endParaRPr lang="en-US" dirty="0"/>
                    </a:p>
                  </a:txBody>
                  <a:tcPr/>
                </a:tc>
                <a:tc>
                  <a:txBody>
                    <a:bodyPr/>
                    <a:lstStyle/>
                    <a:p>
                      <a:r>
                        <a:rPr lang="en-US" dirty="0"/>
                        <a:t>Inception -v3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Inception -v3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Inception-ResNet-v2</a:t>
                      </a:r>
                    </a:p>
                  </a:txBody>
                  <a:tcPr/>
                </a:tc>
                <a:tc>
                  <a:txBody>
                    <a:bodyPr/>
                    <a:lstStyle/>
                    <a:p>
                      <a:r>
                        <a:rPr lang="en-US" dirty="0"/>
                        <a:t>ResNet-200</a:t>
                      </a:r>
                    </a:p>
                  </a:txBody>
                  <a:tcPr/>
                </a:tc>
                <a:tc>
                  <a:txBody>
                    <a:bodyPr/>
                    <a:lstStyle/>
                    <a:p>
                      <a:r>
                        <a:rPr lang="en-US" dirty="0"/>
                        <a:t>Wrn-68-3</a:t>
                      </a:r>
                    </a:p>
                  </a:txBody>
                  <a:tcPr/>
                </a:tc>
                <a:tc>
                  <a:txBody>
                    <a:bodyPr/>
                    <a:lstStyle/>
                    <a:p>
                      <a:r>
                        <a:rPr lang="en-US" dirty="0"/>
                        <a:t>Fusion (val.)</a:t>
                      </a:r>
                    </a:p>
                  </a:txBody>
                  <a:tcPr/>
                </a:tc>
                <a:tc>
                  <a:txBody>
                    <a:bodyPr/>
                    <a:lstStyle/>
                    <a:p>
                      <a:r>
                        <a:rPr lang="en-US" dirty="0"/>
                        <a:t>Fusion (test)</a:t>
                      </a:r>
                    </a:p>
                  </a:txBody>
                  <a:tcPr/>
                </a:tc>
                <a:extLst>
                  <a:ext uri="{0D108BD9-81ED-4DB2-BD59-A6C34878D82A}">
                    <a16:rowId xmlns:a16="http://schemas.microsoft.com/office/drawing/2014/main" val="3976153140"/>
                  </a:ext>
                </a:extLst>
              </a:tr>
              <a:tr h="370840">
                <a:tc>
                  <a:txBody>
                    <a:bodyPr/>
                    <a:lstStyle/>
                    <a:p>
                      <a:r>
                        <a:rPr lang="en-US" dirty="0"/>
                        <a:t>Err. (%)</a:t>
                      </a:r>
                    </a:p>
                  </a:txBody>
                  <a:tcPr/>
                </a:tc>
                <a:tc>
                  <a:txBody>
                    <a:bodyPr/>
                    <a:lstStyle/>
                    <a:p>
                      <a:r>
                        <a:rPr lang="en-US" dirty="0"/>
                        <a:t>4.20</a:t>
                      </a:r>
                    </a:p>
                  </a:txBody>
                  <a:tcPr/>
                </a:tc>
                <a:tc>
                  <a:txBody>
                    <a:bodyPr/>
                    <a:lstStyle/>
                    <a:p>
                      <a:r>
                        <a:rPr lang="en-US" dirty="0"/>
                        <a:t>4.01</a:t>
                      </a:r>
                    </a:p>
                  </a:txBody>
                  <a:tcPr/>
                </a:tc>
                <a:tc>
                  <a:txBody>
                    <a:bodyPr/>
                    <a:lstStyle/>
                    <a:p>
                      <a:r>
                        <a:rPr lang="en-US" dirty="0"/>
                        <a:t>3.52</a:t>
                      </a:r>
                    </a:p>
                  </a:txBody>
                  <a:tcPr/>
                </a:tc>
                <a:tc>
                  <a:txBody>
                    <a:bodyPr/>
                    <a:lstStyle/>
                    <a:p>
                      <a:r>
                        <a:rPr lang="en-US" dirty="0"/>
                        <a:t>4.26</a:t>
                      </a:r>
                    </a:p>
                  </a:txBody>
                  <a:tcPr/>
                </a:tc>
                <a:tc>
                  <a:txBody>
                    <a:bodyPr/>
                    <a:lstStyle/>
                    <a:p>
                      <a:r>
                        <a:rPr lang="en-US" dirty="0"/>
                        <a:t>4.65</a:t>
                      </a:r>
                    </a:p>
                  </a:txBody>
                  <a:tcPr/>
                </a:tc>
                <a:tc>
                  <a:txBody>
                    <a:bodyPr/>
                    <a:lstStyle/>
                    <a:p>
                      <a:r>
                        <a:rPr lang="en-US" dirty="0"/>
                        <a:t>2.92 (-0.6)</a:t>
                      </a:r>
                    </a:p>
                  </a:txBody>
                  <a:tcPr/>
                </a:tc>
                <a:tc>
                  <a:txBody>
                    <a:bodyPr/>
                    <a:lstStyle/>
                    <a:p>
                      <a:r>
                        <a:rPr lang="en-US" dirty="0"/>
                        <a:t>2.99</a:t>
                      </a:r>
                    </a:p>
                  </a:txBody>
                  <a:tcPr/>
                </a:tc>
                <a:extLst>
                  <a:ext uri="{0D108BD9-81ED-4DB2-BD59-A6C34878D82A}">
                    <a16:rowId xmlns:a16="http://schemas.microsoft.com/office/drawing/2014/main" val="2642599948"/>
                  </a:ext>
                </a:extLst>
              </a:tr>
            </a:tbl>
          </a:graphicData>
        </a:graphic>
      </p:graphicFrame>
    </p:spTree>
    <p:extLst>
      <p:ext uri="{BB962C8B-B14F-4D97-AF65-F5344CB8AC3E}">
        <p14:creationId xmlns:p14="http://schemas.microsoft.com/office/powerpoint/2010/main" val="42161708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A613-7DD1-4E92-B0C5-FBC4E5E1A74F}"/>
              </a:ext>
            </a:extLst>
          </p:cNvPr>
          <p:cNvSpPr>
            <a:spLocks noGrp="1"/>
          </p:cNvSpPr>
          <p:nvPr>
            <p:ph type="title"/>
          </p:nvPr>
        </p:nvSpPr>
        <p:spPr/>
        <p:txBody>
          <a:bodyPr/>
          <a:lstStyle/>
          <a:p>
            <a:r>
              <a:rPr lang="en-US" dirty="0"/>
              <a:t>Improving </a:t>
            </a:r>
            <a:r>
              <a:rPr lang="en-US" dirty="0" err="1"/>
              <a:t>ResNet</a:t>
            </a:r>
            <a:r>
              <a:rPr lang="en-US" dirty="0"/>
              <a:t>: </a:t>
            </a:r>
            <a:r>
              <a:rPr lang="en-US" dirty="0" err="1"/>
              <a:t>ResNeXt</a:t>
            </a:r>
            <a:r>
              <a:rPr lang="en-US" dirty="0"/>
              <a:t> </a:t>
            </a:r>
          </a:p>
        </p:txBody>
      </p:sp>
      <p:sp>
        <p:nvSpPr>
          <p:cNvPr id="3" name="Slide Number Placeholder 2">
            <a:extLst>
              <a:ext uri="{FF2B5EF4-FFF2-40B4-BE49-F238E27FC236}">
                <a16:creationId xmlns:a16="http://schemas.microsoft.com/office/drawing/2014/main" id="{B1BD8B89-CB57-40C1-9BB4-2866EB9068E9}"/>
              </a:ext>
            </a:extLst>
          </p:cNvPr>
          <p:cNvSpPr>
            <a:spLocks noGrp="1"/>
          </p:cNvSpPr>
          <p:nvPr>
            <p:ph type="sldNum" sz="quarter" idx="12"/>
          </p:nvPr>
        </p:nvSpPr>
        <p:spPr/>
        <p:txBody>
          <a:bodyPr/>
          <a:lstStyle/>
          <a:p>
            <a:fld id="{7E663616-BBAC-427E-89D3-E72909796144}" type="slidenum">
              <a:rPr lang="en-US" smtClean="0"/>
              <a:t>112</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F3FFB36-EA53-4509-BB8B-34CD80349E02}"/>
                  </a:ext>
                </a:extLst>
              </p:cNvPr>
              <p:cNvSpPr/>
              <p:nvPr/>
            </p:nvSpPr>
            <p:spPr>
              <a:xfrm>
                <a:off x="583756" y="3763273"/>
                <a:ext cx="2377440"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1×1, 4</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endParaRPr lang="en-US" sz="2000" dirty="0"/>
              </a:p>
            </p:txBody>
          </p:sp>
        </mc:Choice>
        <mc:Fallback xmlns="">
          <p:sp>
            <p:nvSpPr>
              <p:cNvPr id="4" name="Rectangle 3">
                <a:extLst>
                  <a:ext uri="{FF2B5EF4-FFF2-40B4-BE49-F238E27FC236}">
                    <a16:creationId xmlns:a16="http://schemas.microsoft.com/office/drawing/2014/main" id="{CF3FFB36-EA53-4509-BB8B-34CD80349E02}"/>
                  </a:ext>
                </a:extLst>
              </p:cNvPr>
              <p:cNvSpPr>
                <a:spLocks noRot="1" noChangeAspect="1" noMove="1" noResize="1" noEditPoints="1" noAdjustHandles="1" noChangeArrowheads="1" noChangeShapeType="1" noTextEdit="1"/>
              </p:cNvSpPr>
              <p:nvPr/>
            </p:nvSpPr>
            <p:spPr>
              <a:xfrm>
                <a:off x="583756" y="3763273"/>
                <a:ext cx="2377440" cy="402336"/>
              </a:xfrm>
              <a:prstGeom prst="rect">
                <a:avLst/>
              </a:prstGeom>
              <a:blipFill>
                <a:blip r:embed="rId2"/>
                <a:stretch>
                  <a:fillRect l="-2041" t="-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D928D37-DEFC-4709-B22A-D0F09E3ED2B5}"/>
                  </a:ext>
                </a:extLst>
              </p:cNvPr>
              <p:cNvSpPr/>
              <p:nvPr/>
            </p:nvSpPr>
            <p:spPr>
              <a:xfrm>
                <a:off x="602044" y="2335194"/>
                <a:ext cx="2340864"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i="1">
                        <a:latin typeface="Cambria Math" panose="02040503050406030204" pitchFamily="18" charset="0"/>
                      </a:rPr>
                      <m:t>𝐶</m:t>
                    </m:r>
                    <m:r>
                      <a:rPr lang="en-US" sz="2000" i="1">
                        <a:latin typeface="Cambria Math" panose="02040503050406030204" pitchFamily="18" charset="0"/>
                      </a:rPr>
                      <m:t>→4</m:t>
                    </m:r>
                    <m:r>
                      <a:rPr lang="en-US" sz="2000" i="1">
                        <a:latin typeface="Cambria Math" panose="02040503050406030204" pitchFamily="18" charset="0"/>
                      </a:rPr>
                      <m:t>𝐶</m:t>
                    </m:r>
                    <m:r>
                      <a:rPr lang="en-US" sz="2000" i="1">
                        <a:latin typeface="Cambria Math" panose="02040503050406030204" pitchFamily="18" charset="0"/>
                      </a:rPr>
                      <m:t>)</m:t>
                    </m:r>
                  </m:oMath>
                </a14:m>
                <a:endParaRPr lang="en-US" sz="2000" dirty="0"/>
              </a:p>
            </p:txBody>
          </p:sp>
        </mc:Choice>
        <mc:Fallback xmlns="">
          <p:sp>
            <p:nvSpPr>
              <p:cNvPr id="5" name="Rectangle 4">
                <a:extLst>
                  <a:ext uri="{FF2B5EF4-FFF2-40B4-BE49-F238E27FC236}">
                    <a16:creationId xmlns:a16="http://schemas.microsoft.com/office/drawing/2014/main" id="{AD928D37-DEFC-4709-B22A-D0F09E3ED2B5}"/>
                  </a:ext>
                </a:extLst>
              </p:cNvPr>
              <p:cNvSpPr>
                <a:spLocks noRot="1" noChangeAspect="1" noMove="1" noResize="1" noEditPoints="1" noAdjustHandles="1" noChangeArrowheads="1" noChangeShapeType="1" noTextEdit="1"/>
              </p:cNvSpPr>
              <p:nvPr/>
            </p:nvSpPr>
            <p:spPr>
              <a:xfrm>
                <a:off x="602044" y="2335194"/>
                <a:ext cx="2340864" cy="402336"/>
              </a:xfrm>
              <a:prstGeom prst="rect">
                <a:avLst/>
              </a:prstGeom>
              <a:blipFill>
                <a:blip r:embed="rId3"/>
                <a:stretch>
                  <a:fillRect l="-2591" t="-5882" r="-777" b="-25000"/>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BFB4A8B-5B45-4496-9520-60CA59BBD285}"/>
              </a:ext>
            </a:extLst>
          </p:cNvPr>
          <p:cNvCxnSpPr>
            <a:cxnSpLocks/>
            <a:stCxn id="11" idx="0"/>
            <a:endCxn id="4" idx="2"/>
          </p:cNvCxnSpPr>
          <p:nvPr/>
        </p:nvCxnSpPr>
        <p:spPr>
          <a:xfrm flipV="1">
            <a:off x="1764384" y="4165609"/>
            <a:ext cx="8092" cy="5352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92938E5-B674-43DF-8A54-DAC5913CDDC3}"/>
              </a:ext>
            </a:extLst>
          </p:cNvPr>
          <p:cNvCxnSpPr>
            <a:cxnSpLocks/>
          </p:cNvCxnSpPr>
          <p:nvPr/>
        </p:nvCxnSpPr>
        <p:spPr>
          <a:xfrm flipH="1" flipV="1">
            <a:off x="1768430" y="2094179"/>
            <a:ext cx="8092" cy="241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FE53EC4-CD9A-4A65-AEE1-3F8450A265AA}"/>
              </a:ext>
            </a:extLst>
          </p:cNvPr>
          <p:cNvSpPr/>
          <p:nvPr/>
        </p:nvSpPr>
        <p:spPr>
          <a:xfrm>
            <a:off x="1627224" y="181985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C572A-4B10-4FD2-9B16-7736424F6AE2}"/>
                  </a:ext>
                </a:extLst>
              </p:cNvPr>
              <p:cNvSpPr txBox="1"/>
              <p:nvPr/>
            </p:nvSpPr>
            <p:spPr>
              <a:xfrm>
                <a:off x="1584406" y="1763112"/>
                <a:ext cx="203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34BC572A-4B10-4FD2-9B16-7736424F6AE2}"/>
                  </a:ext>
                </a:extLst>
              </p:cNvPr>
              <p:cNvSpPr txBox="1">
                <a:spLocks noRot="1" noChangeAspect="1" noMove="1" noResize="1" noEditPoints="1" noAdjustHandles="1" noChangeArrowheads="1" noChangeShapeType="1" noTextEdit="1"/>
              </p:cNvSpPr>
              <p:nvPr/>
            </p:nvSpPr>
            <p:spPr>
              <a:xfrm>
                <a:off x="1584406" y="1763112"/>
                <a:ext cx="203200" cy="369332"/>
              </a:xfrm>
              <a:prstGeom prst="rect">
                <a:avLst/>
              </a:prstGeom>
              <a:blipFill>
                <a:blip r:embed="rId4"/>
                <a:stretch>
                  <a:fillRect r="-6666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0C8E68F-8AAE-4657-8D5A-CD1C88E09122}"/>
              </a:ext>
            </a:extLst>
          </p:cNvPr>
          <p:cNvCxnSpPr>
            <a:cxnSpLocks/>
          </p:cNvCxnSpPr>
          <p:nvPr/>
        </p:nvCxnSpPr>
        <p:spPr>
          <a:xfrm flipH="1" flipV="1">
            <a:off x="1764384" y="1302020"/>
            <a:ext cx="1" cy="516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61FC50D-A788-40E1-AE37-94B5FA9B5132}"/>
              </a:ext>
            </a:extLst>
          </p:cNvPr>
          <p:cNvSpPr/>
          <p:nvPr/>
        </p:nvSpPr>
        <p:spPr>
          <a:xfrm>
            <a:off x="1718664" y="4700890"/>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12" name="Connector: Curved 11">
            <a:extLst>
              <a:ext uri="{FF2B5EF4-FFF2-40B4-BE49-F238E27FC236}">
                <a16:creationId xmlns:a16="http://schemas.microsoft.com/office/drawing/2014/main" id="{39C3F7BD-B8F4-4034-94BB-56444D2E6400}"/>
              </a:ext>
            </a:extLst>
          </p:cNvPr>
          <p:cNvCxnSpPr>
            <a:cxnSpLocks/>
          </p:cNvCxnSpPr>
          <p:nvPr/>
        </p:nvCxnSpPr>
        <p:spPr>
          <a:xfrm flipV="1">
            <a:off x="1810104" y="1957019"/>
            <a:ext cx="91440" cy="2789591"/>
          </a:xfrm>
          <a:prstGeom prst="curvedConnector3">
            <a:avLst>
              <a:gd name="adj1" fmla="val 2063034"/>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07E2C0-F7A3-4101-AF7C-E1E4AE8A9892}"/>
              </a:ext>
            </a:extLst>
          </p:cNvPr>
          <p:cNvSpPr/>
          <p:nvPr/>
        </p:nvSpPr>
        <p:spPr>
          <a:xfrm>
            <a:off x="116119" y="5238025"/>
            <a:ext cx="329653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Bottleneck residual block</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2F6B54B-BFCC-4743-B75A-4A6DE25AA2E4}"/>
                  </a:ext>
                </a:extLst>
              </p:cNvPr>
              <p:cNvSpPr/>
              <p:nvPr/>
            </p:nvSpPr>
            <p:spPr>
              <a:xfrm>
                <a:off x="583756" y="3028890"/>
                <a:ext cx="2377440"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3×3, </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a14:m>
                <a:endParaRPr lang="en-US" sz="2000" dirty="0"/>
              </a:p>
            </p:txBody>
          </p:sp>
        </mc:Choice>
        <mc:Fallback xmlns="">
          <p:sp>
            <p:nvSpPr>
              <p:cNvPr id="14" name="Rectangle 13">
                <a:extLst>
                  <a:ext uri="{FF2B5EF4-FFF2-40B4-BE49-F238E27FC236}">
                    <a16:creationId xmlns:a16="http://schemas.microsoft.com/office/drawing/2014/main" id="{42F6B54B-BFCC-4743-B75A-4A6DE25AA2E4}"/>
                  </a:ext>
                </a:extLst>
              </p:cNvPr>
              <p:cNvSpPr>
                <a:spLocks noRot="1" noChangeAspect="1" noMove="1" noResize="1" noEditPoints="1" noAdjustHandles="1" noChangeArrowheads="1" noChangeShapeType="1" noTextEdit="1"/>
              </p:cNvSpPr>
              <p:nvPr/>
            </p:nvSpPr>
            <p:spPr>
              <a:xfrm>
                <a:off x="583756" y="3028890"/>
                <a:ext cx="2377440" cy="400110"/>
              </a:xfrm>
              <a:prstGeom prst="rect">
                <a:avLst/>
              </a:prstGeom>
              <a:blipFill>
                <a:blip r:embed="rId5"/>
                <a:stretch>
                  <a:fillRect t="-5882" b="-2352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6920BAC-E493-4927-AE27-617436D82881}"/>
              </a:ext>
            </a:extLst>
          </p:cNvPr>
          <p:cNvCxnSpPr>
            <a:cxnSpLocks/>
            <a:endCxn id="14" idx="2"/>
          </p:cNvCxnSpPr>
          <p:nvPr/>
        </p:nvCxnSpPr>
        <p:spPr>
          <a:xfrm flipV="1">
            <a:off x="1772476" y="3429000"/>
            <a:ext cx="0" cy="334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22917C-324C-449B-8365-D0FE03FE2B18}"/>
              </a:ext>
            </a:extLst>
          </p:cNvPr>
          <p:cNvCxnSpPr>
            <a:cxnSpLocks/>
            <a:stCxn id="14" idx="0"/>
          </p:cNvCxnSpPr>
          <p:nvPr/>
        </p:nvCxnSpPr>
        <p:spPr>
          <a:xfrm flipV="1">
            <a:off x="1772476" y="2737530"/>
            <a:ext cx="0" cy="291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AD89CE4-B3EE-4825-8B74-1E9C70395E12}"/>
                  </a:ext>
                </a:extLst>
              </p:cNvPr>
              <p:cNvSpPr/>
              <p:nvPr/>
            </p:nvSpPr>
            <p:spPr>
              <a:xfrm>
                <a:off x="3594445" y="4376831"/>
                <a:ext cx="1434688" cy="707886"/>
              </a:xfrm>
              <a:prstGeom prst="rect">
                <a:avLst/>
              </a:prstGeom>
            </p:spPr>
            <p:txBody>
              <a:bodyPr wrap="none">
                <a:spAutoFit/>
              </a:bodyPr>
              <a:lstStyle/>
              <a:p>
                <a:pPr/>
                <a:r>
                  <a:rPr lang="en-US" sz="2000" dirty="0"/>
                  <a:t>Total FLOPs:</a:t>
                </a:r>
                <a:br>
                  <a:rPr lang="en-US" sz="200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17</m:t>
                      </m:r>
                      <m:r>
                        <a:rPr lang="en-US" sz="2000" i="1" dirty="0" smtClean="0">
                          <a:latin typeface="Cambria Math" panose="02040503050406030204" pitchFamily="18" charset="0"/>
                        </a:rPr>
                        <m:t>𝐻𝑊</m:t>
                      </m:r>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𝐶</m:t>
                          </m:r>
                        </m:e>
                        <m:sup>
                          <m:r>
                            <a:rPr lang="en-US" sz="2000" i="1" dirty="0" smtClean="0">
                              <a:latin typeface="Cambria Math" panose="02040503050406030204" pitchFamily="18" charset="0"/>
                            </a:rPr>
                            <m:t>2</m:t>
                          </m:r>
                        </m:sup>
                      </m:sSup>
                    </m:oMath>
                  </m:oMathPara>
                </a14:m>
                <a:endParaRPr lang="en-US" sz="2000" dirty="0"/>
              </a:p>
            </p:txBody>
          </p:sp>
        </mc:Choice>
        <mc:Fallback xmlns="">
          <p:sp>
            <p:nvSpPr>
              <p:cNvPr id="17" name="Rectangle 16">
                <a:extLst>
                  <a:ext uri="{FF2B5EF4-FFF2-40B4-BE49-F238E27FC236}">
                    <a16:creationId xmlns:a16="http://schemas.microsoft.com/office/drawing/2014/main" id="{4AD89CE4-B3EE-4825-8B74-1E9C70395E12}"/>
                  </a:ext>
                </a:extLst>
              </p:cNvPr>
              <p:cNvSpPr>
                <a:spLocks noRot="1" noChangeAspect="1" noMove="1" noResize="1" noEditPoints="1" noAdjustHandles="1" noChangeArrowheads="1" noChangeShapeType="1" noTextEdit="1"/>
              </p:cNvSpPr>
              <p:nvPr/>
            </p:nvSpPr>
            <p:spPr>
              <a:xfrm>
                <a:off x="3594445" y="4376831"/>
                <a:ext cx="1434688" cy="707886"/>
              </a:xfrm>
              <a:prstGeom prst="rect">
                <a:avLst/>
              </a:prstGeom>
              <a:blipFill>
                <a:blip r:embed="rId6"/>
                <a:stretch>
                  <a:fillRect l="-4681" t="-5172" r="-3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20759D0-5C20-4870-B8EB-097B7C026AF8}"/>
                  </a:ext>
                </a:extLst>
              </p:cNvPr>
              <p:cNvSpPr/>
              <p:nvPr/>
            </p:nvSpPr>
            <p:spPr>
              <a:xfrm>
                <a:off x="5881545" y="3763273"/>
                <a:ext cx="2377440"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1×1, 4</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p:txBody>
          </p:sp>
        </mc:Choice>
        <mc:Fallback xmlns="">
          <p:sp>
            <p:nvSpPr>
              <p:cNvPr id="18" name="Rectangle 17">
                <a:extLst>
                  <a:ext uri="{FF2B5EF4-FFF2-40B4-BE49-F238E27FC236}">
                    <a16:creationId xmlns:a16="http://schemas.microsoft.com/office/drawing/2014/main" id="{120759D0-5C20-4870-B8EB-097B7C026AF8}"/>
                  </a:ext>
                </a:extLst>
              </p:cNvPr>
              <p:cNvSpPr>
                <a:spLocks noRot="1" noChangeAspect="1" noMove="1" noResize="1" noEditPoints="1" noAdjustHandles="1" noChangeArrowheads="1" noChangeShapeType="1" noTextEdit="1"/>
              </p:cNvSpPr>
              <p:nvPr/>
            </p:nvSpPr>
            <p:spPr>
              <a:xfrm>
                <a:off x="5881545" y="3763273"/>
                <a:ext cx="2377440" cy="402336"/>
              </a:xfrm>
              <a:prstGeom prst="rect">
                <a:avLst/>
              </a:prstGeom>
              <a:blipFill>
                <a:blip r:embed="rId7"/>
                <a:stretch>
                  <a:fillRect l="-1276" t="-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6B3A1C3-F326-4634-BFAC-8095A495DABE}"/>
                  </a:ext>
                </a:extLst>
              </p:cNvPr>
              <p:cNvSpPr/>
              <p:nvPr/>
            </p:nvSpPr>
            <p:spPr>
              <a:xfrm>
                <a:off x="5899833" y="2335194"/>
                <a:ext cx="2340864"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𝑐</m:t>
                    </m:r>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𝐶</m:t>
                    </m:r>
                    <m:r>
                      <a:rPr lang="en-US" sz="2000" i="1">
                        <a:latin typeface="Cambria Math" panose="02040503050406030204" pitchFamily="18" charset="0"/>
                      </a:rPr>
                      <m:t>)</m:t>
                    </m:r>
                  </m:oMath>
                </a14:m>
                <a:endParaRPr lang="en-US" sz="2000" dirty="0"/>
              </a:p>
            </p:txBody>
          </p:sp>
        </mc:Choice>
        <mc:Fallback xmlns="">
          <p:sp>
            <p:nvSpPr>
              <p:cNvPr id="19" name="Rectangle 18">
                <a:extLst>
                  <a:ext uri="{FF2B5EF4-FFF2-40B4-BE49-F238E27FC236}">
                    <a16:creationId xmlns:a16="http://schemas.microsoft.com/office/drawing/2014/main" id="{F6B3A1C3-F326-4634-BFAC-8095A495DABE}"/>
                  </a:ext>
                </a:extLst>
              </p:cNvPr>
              <p:cNvSpPr>
                <a:spLocks noRot="1" noChangeAspect="1" noMove="1" noResize="1" noEditPoints="1" noAdjustHandles="1" noChangeArrowheads="1" noChangeShapeType="1" noTextEdit="1"/>
              </p:cNvSpPr>
              <p:nvPr/>
            </p:nvSpPr>
            <p:spPr>
              <a:xfrm>
                <a:off x="5899833" y="2335194"/>
                <a:ext cx="2340864" cy="402336"/>
              </a:xfrm>
              <a:prstGeom prst="rect">
                <a:avLst/>
              </a:prstGeom>
              <a:blipFill>
                <a:blip r:embed="rId8"/>
                <a:stretch>
                  <a:fillRect l="-2073" t="-5882" b="-250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DABE5F9-0660-42B4-9531-E4C2739DD622}"/>
              </a:ext>
            </a:extLst>
          </p:cNvPr>
          <p:cNvCxnSpPr>
            <a:cxnSpLocks/>
            <a:stCxn id="25" idx="2"/>
            <a:endCxn id="18" idx="2"/>
          </p:cNvCxnSpPr>
          <p:nvPr/>
        </p:nvCxnSpPr>
        <p:spPr>
          <a:xfrm flipH="1" flipV="1">
            <a:off x="7070265" y="4165609"/>
            <a:ext cx="1632954" cy="803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4D7DF0A-62CE-4A8C-9508-781C39298C55}"/>
              </a:ext>
            </a:extLst>
          </p:cNvPr>
          <p:cNvCxnSpPr>
            <a:cxnSpLocks/>
            <a:stCxn id="19" idx="0"/>
            <a:endCxn id="67" idx="2"/>
          </p:cNvCxnSpPr>
          <p:nvPr/>
        </p:nvCxnSpPr>
        <p:spPr>
          <a:xfrm flipV="1">
            <a:off x="7070265" y="1752671"/>
            <a:ext cx="1495794" cy="582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8CF622-362D-4B2E-9BE1-A54168CF9492}"/>
              </a:ext>
            </a:extLst>
          </p:cNvPr>
          <p:cNvCxnSpPr>
            <a:cxnSpLocks/>
            <a:stCxn id="67" idx="0"/>
          </p:cNvCxnSpPr>
          <p:nvPr/>
        </p:nvCxnSpPr>
        <p:spPr>
          <a:xfrm flipV="1">
            <a:off x="8703219" y="1034549"/>
            <a:ext cx="1" cy="580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16FF867-D225-471A-A2B4-A3519D0218CB}"/>
              </a:ext>
            </a:extLst>
          </p:cNvPr>
          <p:cNvSpPr/>
          <p:nvPr/>
        </p:nvSpPr>
        <p:spPr>
          <a:xfrm>
            <a:off x="8703219" y="4923383"/>
            <a:ext cx="91440" cy="91440"/>
          </a:xfrm>
          <a:prstGeom prst="ellipse">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60292FB-2664-43B9-B142-C5F086D1A85D}"/>
                  </a:ext>
                </a:extLst>
              </p:cNvPr>
              <p:cNvSpPr/>
              <p:nvPr/>
            </p:nvSpPr>
            <p:spPr>
              <a:xfrm>
                <a:off x="7146394" y="444890"/>
                <a:ext cx="329653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14:m>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p</m:t>
                    </m:r>
                  </m:oMath>
                </a14:m>
                <a:r>
                  <a:rPr lang="en-US" sz="2400" b="0" dirty="0" err="1"/>
                  <a:t>arall</a:t>
                </a:r>
                <a:r>
                  <a:rPr lang="en-US" sz="2400" b="0" dirty="0"/>
                  <a:t>el pathways</a:t>
                </a:r>
              </a:p>
            </p:txBody>
          </p:sp>
        </mc:Choice>
        <mc:Fallback xmlns="">
          <p:sp>
            <p:nvSpPr>
              <p:cNvPr id="27" name="Rectangle 26">
                <a:extLst>
                  <a:ext uri="{FF2B5EF4-FFF2-40B4-BE49-F238E27FC236}">
                    <a16:creationId xmlns:a16="http://schemas.microsoft.com/office/drawing/2014/main" id="{C60292FB-2664-43B9-B142-C5F086D1A85D}"/>
                  </a:ext>
                </a:extLst>
              </p:cNvPr>
              <p:cNvSpPr>
                <a:spLocks noRot="1" noChangeAspect="1" noMove="1" noResize="1" noEditPoints="1" noAdjustHandles="1" noChangeArrowheads="1" noChangeShapeType="1" noTextEdit="1"/>
              </p:cNvSpPr>
              <p:nvPr/>
            </p:nvSpPr>
            <p:spPr>
              <a:xfrm>
                <a:off x="7146394" y="444890"/>
                <a:ext cx="3296530" cy="461665"/>
              </a:xfrm>
              <a:prstGeom prst="rect">
                <a:avLst/>
              </a:prstGeom>
              <a:blipFill>
                <a:blip r:embed="rId9"/>
                <a:stretch>
                  <a:fillRect t="-10526" b="-289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07EE71FD-E557-4A33-BD38-A0AD5B4A6ECA}"/>
                  </a:ext>
                </a:extLst>
              </p:cNvPr>
              <p:cNvSpPr/>
              <p:nvPr/>
            </p:nvSpPr>
            <p:spPr>
              <a:xfrm>
                <a:off x="5881545" y="3028890"/>
                <a:ext cx="2377440"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3×3, </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p:txBody>
          </p:sp>
        </mc:Choice>
        <mc:Fallback xmlns="">
          <p:sp>
            <p:nvSpPr>
              <p:cNvPr id="28" name="Rectangle 27">
                <a:extLst>
                  <a:ext uri="{FF2B5EF4-FFF2-40B4-BE49-F238E27FC236}">
                    <a16:creationId xmlns:a16="http://schemas.microsoft.com/office/drawing/2014/main" id="{07EE71FD-E557-4A33-BD38-A0AD5B4A6ECA}"/>
                  </a:ext>
                </a:extLst>
              </p:cNvPr>
              <p:cNvSpPr>
                <a:spLocks noRot="1" noChangeAspect="1" noMove="1" noResize="1" noEditPoints="1" noAdjustHandles="1" noChangeArrowheads="1" noChangeShapeType="1" noTextEdit="1"/>
              </p:cNvSpPr>
              <p:nvPr/>
            </p:nvSpPr>
            <p:spPr>
              <a:xfrm>
                <a:off x="5881545" y="3028890"/>
                <a:ext cx="2377440" cy="400110"/>
              </a:xfrm>
              <a:prstGeom prst="rect">
                <a:avLst/>
              </a:prstGeom>
              <a:blipFill>
                <a:blip r:embed="rId10"/>
                <a:stretch>
                  <a:fillRect t="-5882" b="-23529"/>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3FCFD8F8-D8E1-4313-82CA-036222BCC4A9}"/>
              </a:ext>
            </a:extLst>
          </p:cNvPr>
          <p:cNvCxnSpPr>
            <a:cxnSpLocks/>
            <a:endCxn id="28" idx="2"/>
          </p:cNvCxnSpPr>
          <p:nvPr/>
        </p:nvCxnSpPr>
        <p:spPr>
          <a:xfrm flipV="1">
            <a:off x="7070265" y="3429000"/>
            <a:ext cx="0" cy="334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B56A43-2602-4266-AE29-27832B8D6D60}"/>
              </a:ext>
            </a:extLst>
          </p:cNvPr>
          <p:cNvCxnSpPr>
            <a:cxnSpLocks/>
            <a:stCxn id="28" idx="0"/>
          </p:cNvCxnSpPr>
          <p:nvPr/>
        </p:nvCxnSpPr>
        <p:spPr>
          <a:xfrm flipV="1">
            <a:off x="7070265" y="2737530"/>
            <a:ext cx="0" cy="291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F42E17B-A711-4F4F-9DD4-8E4AF21279B8}"/>
                  </a:ext>
                </a:extLst>
              </p:cNvPr>
              <p:cNvSpPr/>
              <p:nvPr/>
            </p:nvSpPr>
            <p:spPr>
              <a:xfrm>
                <a:off x="5881545" y="5115565"/>
                <a:ext cx="5626943" cy="707886"/>
              </a:xfrm>
              <a:prstGeom prst="rect">
                <a:avLst/>
              </a:prstGeom>
            </p:spPr>
            <p:txBody>
              <a:bodyPr wrap="square">
                <a:spAutoFit/>
              </a:bodyPr>
              <a:lstStyle/>
              <a:p>
                <a:pPr/>
                <a:r>
                  <a:rPr lang="en-US" sz="2000" dirty="0"/>
                  <a:t>Total FLOPs:</a:t>
                </a:r>
                <a:br>
                  <a:rPr lang="en-US" sz="200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𝐺</m:t>
                      </m:r>
                      <m:r>
                        <a:rPr lang="en-US" sz="2000" b="0" i="1" dirty="0" smtClean="0">
                          <a:latin typeface="Cambria Math" panose="02040503050406030204" pitchFamily="18" charset="0"/>
                        </a:rPr>
                        <m:t>(4</m:t>
                      </m:r>
                      <m:r>
                        <a:rPr lang="en-US" sz="2000" i="1" dirty="0">
                          <a:latin typeface="Cambria Math" panose="02040503050406030204" pitchFamily="18" charset="0"/>
                        </a:rPr>
                        <m:t>𝐻𝑊𝑐𝐶</m:t>
                      </m:r>
                      <m:r>
                        <a:rPr lang="en-US" sz="2000" b="0" i="1" dirty="0" smtClean="0">
                          <a:latin typeface="Cambria Math" panose="02040503050406030204" pitchFamily="18" charset="0"/>
                        </a:rPr>
                        <m:t>+</m:t>
                      </m:r>
                      <m:r>
                        <a:rPr lang="en-US" sz="2000" i="1" dirty="0">
                          <a:latin typeface="Cambria Math" panose="02040503050406030204" pitchFamily="18" charset="0"/>
                        </a:rPr>
                        <m:t>9</m:t>
                      </m:r>
                      <m:r>
                        <a:rPr lang="en-US" sz="2000" i="1" dirty="0">
                          <a:latin typeface="Cambria Math" panose="02040503050406030204" pitchFamily="18" charset="0"/>
                        </a:rPr>
                        <m:t>𝐻𝑊</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m:t>
                          </m:r>
                        </m:e>
                        <m:sup>
                          <m:r>
                            <a:rPr lang="en-US" sz="2000" dirty="0">
                              <a:latin typeface="Cambria Math" panose="02040503050406030204" pitchFamily="18" charset="0"/>
                            </a:rPr>
                            <m:t>2</m:t>
                          </m:r>
                        </m:sup>
                      </m:sSup>
                      <m:r>
                        <a:rPr lang="en-US" sz="2000" b="0" i="1" dirty="0" smtClean="0">
                          <a:latin typeface="Cambria Math" panose="02040503050406030204" pitchFamily="18" charset="0"/>
                        </a:rPr>
                        <m:t>+4</m:t>
                      </m:r>
                      <m:r>
                        <a:rPr lang="en-US" sz="2000" i="1" dirty="0">
                          <a:latin typeface="Cambria Math" panose="02040503050406030204" pitchFamily="18" charset="0"/>
                        </a:rPr>
                        <m:t>𝐻𝑊𝑐𝐶</m:t>
                      </m:r>
                    </m:oMath>
                  </m:oMathPara>
                </a14:m>
                <a:endParaRPr lang="en-US" sz="2000" dirty="0"/>
              </a:p>
            </p:txBody>
          </p:sp>
        </mc:Choice>
        <mc:Fallback xmlns="">
          <p:sp>
            <p:nvSpPr>
              <p:cNvPr id="31" name="Rectangle 30">
                <a:extLst>
                  <a:ext uri="{FF2B5EF4-FFF2-40B4-BE49-F238E27FC236}">
                    <a16:creationId xmlns:a16="http://schemas.microsoft.com/office/drawing/2014/main" id="{4F42E17B-A711-4F4F-9DD4-8E4AF21279B8}"/>
                  </a:ext>
                </a:extLst>
              </p:cNvPr>
              <p:cNvSpPr>
                <a:spLocks noRot="1" noChangeAspect="1" noMove="1" noResize="1" noEditPoints="1" noAdjustHandles="1" noChangeArrowheads="1" noChangeShapeType="1" noTextEdit="1"/>
              </p:cNvSpPr>
              <p:nvPr/>
            </p:nvSpPr>
            <p:spPr>
              <a:xfrm>
                <a:off x="5881545" y="5115565"/>
                <a:ext cx="5626943" cy="707886"/>
              </a:xfrm>
              <a:prstGeom prst="rect">
                <a:avLst/>
              </a:prstGeom>
              <a:blipFill>
                <a:blip r:embed="rId11"/>
                <a:stretch>
                  <a:fillRect l="-1192" t="-4310"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D511C85-45EC-444B-B796-BCF76BCAC1B8}"/>
                  </a:ext>
                </a:extLst>
              </p:cNvPr>
              <p:cNvSpPr/>
              <p:nvPr/>
            </p:nvSpPr>
            <p:spPr>
              <a:xfrm>
                <a:off x="9238896" y="3763273"/>
                <a:ext cx="2377440"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1×1, 4</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p:txBody>
          </p:sp>
        </mc:Choice>
        <mc:Fallback xmlns="">
          <p:sp>
            <p:nvSpPr>
              <p:cNvPr id="45" name="Rectangle 44">
                <a:extLst>
                  <a:ext uri="{FF2B5EF4-FFF2-40B4-BE49-F238E27FC236}">
                    <a16:creationId xmlns:a16="http://schemas.microsoft.com/office/drawing/2014/main" id="{BD511C85-45EC-444B-B796-BCF76BCAC1B8}"/>
                  </a:ext>
                </a:extLst>
              </p:cNvPr>
              <p:cNvSpPr>
                <a:spLocks noRot="1" noChangeAspect="1" noMove="1" noResize="1" noEditPoints="1" noAdjustHandles="1" noChangeArrowheads="1" noChangeShapeType="1" noTextEdit="1"/>
              </p:cNvSpPr>
              <p:nvPr/>
            </p:nvSpPr>
            <p:spPr>
              <a:xfrm>
                <a:off x="9238896" y="3763273"/>
                <a:ext cx="2377440" cy="402336"/>
              </a:xfrm>
              <a:prstGeom prst="rect">
                <a:avLst/>
              </a:prstGeom>
              <a:blipFill>
                <a:blip r:embed="rId12"/>
                <a:stretch>
                  <a:fillRect l="-1276" t="-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9A4FFC41-5B82-423D-B579-173F97E3142B}"/>
                  </a:ext>
                </a:extLst>
              </p:cNvPr>
              <p:cNvSpPr/>
              <p:nvPr/>
            </p:nvSpPr>
            <p:spPr>
              <a:xfrm>
                <a:off x="9257184" y="2335194"/>
                <a:ext cx="2340864" cy="4023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1</m:t>
                    </m:r>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 </m:t>
                    </m:r>
                    <m:r>
                      <a:rPr lang="en-US" sz="2000" b="0" i="1" smtClean="0">
                        <a:latin typeface="Cambria Math" panose="02040503050406030204" pitchFamily="18" charset="0"/>
                      </a:rPr>
                      <m:t>𝑐</m:t>
                    </m:r>
                    <m:r>
                      <a:rPr lang="en-US" sz="2000" i="1">
                        <a:latin typeface="Cambria Math" panose="02040503050406030204" pitchFamily="18" charset="0"/>
                      </a:rPr>
                      <m:t>→</m:t>
                    </m:r>
                    <m:r>
                      <a:rPr lang="en-US" sz="2000" b="0" i="1" smtClean="0">
                        <a:latin typeface="Cambria Math" panose="02040503050406030204" pitchFamily="18" charset="0"/>
                      </a:rPr>
                      <m:t>4</m:t>
                    </m:r>
                    <m:r>
                      <a:rPr lang="en-US" sz="2000" i="1">
                        <a:latin typeface="Cambria Math" panose="02040503050406030204" pitchFamily="18" charset="0"/>
                      </a:rPr>
                      <m:t>𝐶</m:t>
                    </m:r>
                    <m:r>
                      <a:rPr lang="en-US" sz="2000" i="1">
                        <a:latin typeface="Cambria Math" panose="02040503050406030204" pitchFamily="18" charset="0"/>
                      </a:rPr>
                      <m:t>)</m:t>
                    </m:r>
                  </m:oMath>
                </a14:m>
                <a:endParaRPr lang="en-US" sz="2000" dirty="0"/>
              </a:p>
            </p:txBody>
          </p:sp>
        </mc:Choice>
        <mc:Fallback xmlns="">
          <p:sp>
            <p:nvSpPr>
              <p:cNvPr id="46" name="Rectangle 45">
                <a:extLst>
                  <a:ext uri="{FF2B5EF4-FFF2-40B4-BE49-F238E27FC236}">
                    <a16:creationId xmlns:a16="http://schemas.microsoft.com/office/drawing/2014/main" id="{9A4FFC41-5B82-423D-B579-173F97E3142B}"/>
                  </a:ext>
                </a:extLst>
              </p:cNvPr>
              <p:cNvSpPr>
                <a:spLocks noRot="1" noChangeAspect="1" noMove="1" noResize="1" noEditPoints="1" noAdjustHandles="1" noChangeArrowheads="1" noChangeShapeType="1" noTextEdit="1"/>
              </p:cNvSpPr>
              <p:nvPr/>
            </p:nvSpPr>
            <p:spPr>
              <a:xfrm>
                <a:off x="9257184" y="2335194"/>
                <a:ext cx="2340864" cy="402336"/>
              </a:xfrm>
              <a:prstGeom prst="rect">
                <a:avLst/>
              </a:prstGeom>
              <a:blipFill>
                <a:blip r:embed="rId13"/>
                <a:stretch>
                  <a:fillRect l="-2073" t="-588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7F784C5-7486-4EDD-88B6-B562EA9B1F0B}"/>
                  </a:ext>
                </a:extLst>
              </p:cNvPr>
              <p:cNvSpPr/>
              <p:nvPr/>
            </p:nvSpPr>
            <p:spPr>
              <a:xfrm>
                <a:off x="9238896" y="3028890"/>
                <a:ext cx="2377440" cy="4001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conv(</a:t>
                </a:r>
                <a14:m>
                  <m:oMath xmlns:m="http://schemas.openxmlformats.org/officeDocument/2006/math">
                    <m:r>
                      <a:rPr lang="en-US" sz="2000" b="0" i="1" smtClean="0">
                        <a:latin typeface="Cambria Math" panose="02040503050406030204" pitchFamily="18" charset="0"/>
                      </a:rPr>
                      <m:t>3×3,</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p:txBody>
          </p:sp>
        </mc:Choice>
        <mc:Fallback xmlns="">
          <p:sp>
            <p:nvSpPr>
              <p:cNvPr id="47" name="Rectangle 46">
                <a:extLst>
                  <a:ext uri="{FF2B5EF4-FFF2-40B4-BE49-F238E27FC236}">
                    <a16:creationId xmlns:a16="http://schemas.microsoft.com/office/drawing/2014/main" id="{C7F784C5-7486-4EDD-88B6-B562EA9B1F0B}"/>
                  </a:ext>
                </a:extLst>
              </p:cNvPr>
              <p:cNvSpPr>
                <a:spLocks noRot="1" noChangeAspect="1" noMove="1" noResize="1" noEditPoints="1" noAdjustHandles="1" noChangeArrowheads="1" noChangeShapeType="1" noTextEdit="1"/>
              </p:cNvSpPr>
              <p:nvPr/>
            </p:nvSpPr>
            <p:spPr>
              <a:xfrm>
                <a:off x="9238896" y="3028890"/>
                <a:ext cx="2377440" cy="400110"/>
              </a:xfrm>
              <a:prstGeom prst="rect">
                <a:avLst/>
              </a:prstGeom>
              <a:blipFill>
                <a:blip r:embed="rId14"/>
                <a:stretch>
                  <a:fillRect t="-5882" b="-23529"/>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9CE11F4F-3808-40C2-AA57-A5E2549D8D6E}"/>
              </a:ext>
            </a:extLst>
          </p:cNvPr>
          <p:cNvCxnSpPr>
            <a:cxnSpLocks/>
            <a:endCxn id="47" idx="2"/>
          </p:cNvCxnSpPr>
          <p:nvPr/>
        </p:nvCxnSpPr>
        <p:spPr>
          <a:xfrm flipV="1">
            <a:off x="10427616" y="3429000"/>
            <a:ext cx="0" cy="3342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60FF19-29D8-47C1-957F-6CCFB304F323}"/>
              </a:ext>
            </a:extLst>
          </p:cNvPr>
          <p:cNvCxnSpPr>
            <a:cxnSpLocks/>
            <a:stCxn id="47" idx="0"/>
          </p:cNvCxnSpPr>
          <p:nvPr/>
        </p:nvCxnSpPr>
        <p:spPr>
          <a:xfrm flipV="1">
            <a:off x="10427616" y="2737530"/>
            <a:ext cx="0" cy="291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33458A9-5728-4C03-ACA2-64B48445F01D}"/>
              </a:ext>
            </a:extLst>
          </p:cNvPr>
          <p:cNvCxnSpPr>
            <a:cxnSpLocks/>
            <a:stCxn id="46" idx="0"/>
            <a:endCxn id="67" idx="6"/>
          </p:cNvCxnSpPr>
          <p:nvPr/>
        </p:nvCxnSpPr>
        <p:spPr>
          <a:xfrm flipH="1" flipV="1">
            <a:off x="8840379" y="1752671"/>
            <a:ext cx="1587237" cy="582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5B7BE34-D46F-4BEE-8204-BB4B624D223E}"/>
              </a:ext>
            </a:extLst>
          </p:cNvPr>
          <p:cNvCxnSpPr>
            <a:cxnSpLocks/>
            <a:stCxn id="25" idx="6"/>
            <a:endCxn id="45" idx="2"/>
          </p:cNvCxnSpPr>
          <p:nvPr/>
        </p:nvCxnSpPr>
        <p:spPr>
          <a:xfrm flipV="1">
            <a:off x="8794659" y="4165609"/>
            <a:ext cx="1632957" cy="803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10705F7A-CB1E-48B9-920C-03D70E1B65C3}"/>
              </a:ext>
            </a:extLst>
          </p:cNvPr>
          <p:cNvGrpSpPr/>
          <p:nvPr/>
        </p:nvGrpSpPr>
        <p:grpSpPr>
          <a:xfrm>
            <a:off x="8566059" y="1615511"/>
            <a:ext cx="274320" cy="274320"/>
            <a:chOff x="5717722" y="2559679"/>
            <a:chExt cx="274320" cy="274320"/>
          </a:xfrm>
        </p:grpSpPr>
        <p:sp>
          <p:nvSpPr>
            <p:cNvPr id="67" name="Oval 66">
              <a:extLst>
                <a:ext uri="{FF2B5EF4-FFF2-40B4-BE49-F238E27FC236}">
                  <a16:creationId xmlns:a16="http://schemas.microsoft.com/office/drawing/2014/main" id="{714F13C3-2CDA-4241-BF54-57A06D1C268F}"/>
                </a:ext>
              </a:extLst>
            </p:cNvPr>
            <p:cNvSpPr/>
            <p:nvPr/>
          </p:nvSpPr>
          <p:spPr>
            <a:xfrm>
              <a:off x="5717722" y="255967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68" name="Straight Connector 67">
              <a:extLst>
                <a:ext uri="{FF2B5EF4-FFF2-40B4-BE49-F238E27FC236}">
                  <a16:creationId xmlns:a16="http://schemas.microsoft.com/office/drawing/2014/main" id="{5B648CD8-CA5F-4B4E-9FB7-5F101CEA1913}"/>
                </a:ext>
              </a:extLst>
            </p:cNvPr>
            <p:cNvCxnSpPr/>
            <p:nvPr/>
          </p:nvCxnSpPr>
          <p:spPr>
            <a:xfrm>
              <a:off x="5854882" y="2605399"/>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A2D8C0B-C23C-4978-809D-46CD978BE195}"/>
                </a:ext>
              </a:extLst>
            </p:cNvPr>
            <p:cNvCxnSpPr>
              <a:cxnSpLocks/>
            </p:cNvCxnSpPr>
            <p:nvPr/>
          </p:nvCxnSpPr>
          <p:spPr>
            <a:xfrm rot="16200000">
              <a:off x="5854882" y="260540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04813C9-7CBF-4FD6-90A5-D761425F3E8D}"/>
                  </a:ext>
                </a:extLst>
              </p:cNvPr>
              <p:cNvSpPr/>
              <p:nvPr/>
            </p:nvSpPr>
            <p:spPr>
              <a:xfrm>
                <a:off x="4750096" y="2421558"/>
                <a:ext cx="1007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r>
                        <a:rPr lang="en-US" i="1" dirty="0">
                          <a:latin typeface="Cambria Math" panose="02040503050406030204" pitchFamily="18" charset="0"/>
                        </a:rPr>
                        <m:t>𝐻𝑊</m:t>
                      </m:r>
                      <m:r>
                        <a:rPr lang="en-US" b="0" i="1" dirty="0" smtClean="0">
                          <a:latin typeface="Cambria Math" panose="02040503050406030204" pitchFamily="18" charset="0"/>
                        </a:rPr>
                        <m:t>𝑐𝐶</m:t>
                      </m:r>
                    </m:oMath>
                  </m:oMathPara>
                </a14:m>
                <a:endParaRPr lang="en-US" dirty="0"/>
              </a:p>
            </p:txBody>
          </p:sp>
        </mc:Choice>
        <mc:Fallback xmlns="">
          <p:sp>
            <p:nvSpPr>
              <p:cNvPr id="75" name="Rectangle 74">
                <a:extLst>
                  <a:ext uri="{FF2B5EF4-FFF2-40B4-BE49-F238E27FC236}">
                    <a16:creationId xmlns:a16="http://schemas.microsoft.com/office/drawing/2014/main" id="{004813C9-7CBF-4FD6-90A5-D761425F3E8D}"/>
                  </a:ext>
                </a:extLst>
              </p:cNvPr>
              <p:cNvSpPr>
                <a:spLocks noRot="1" noChangeAspect="1" noMove="1" noResize="1" noEditPoints="1" noAdjustHandles="1" noChangeArrowheads="1" noChangeShapeType="1" noTextEdit="1"/>
              </p:cNvSpPr>
              <p:nvPr/>
            </p:nvSpPr>
            <p:spPr>
              <a:xfrm>
                <a:off x="4750096" y="2421558"/>
                <a:ext cx="1007520"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409EE42-FDFA-41D9-92B7-96A9059A3D8A}"/>
                  </a:ext>
                </a:extLst>
              </p:cNvPr>
              <p:cNvSpPr/>
              <p:nvPr/>
            </p:nvSpPr>
            <p:spPr>
              <a:xfrm>
                <a:off x="4750096" y="3059668"/>
                <a:ext cx="987193"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rPr>
                      <m:t>9</m:t>
                    </m:r>
                    <m:r>
                      <a:rPr lang="en-US" i="1" dirty="0">
                        <a:latin typeface="Cambria Math" panose="02040503050406030204" pitchFamily="18" charset="0"/>
                      </a:rPr>
                      <m:t>𝐻𝑊</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0" dirty="0" smtClean="0">
                            <a:latin typeface="Cambria Math" panose="02040503050406030204" pitchFamily="18" charset="0"/>
                          </a:rPr>
                          <m:t>2</m:t>
                        </m:r>
                      </m:sup>
                    </m:sSup>
                  </m:oMath>
                </a14:m>
                <a:r>
                  <a:rPr lang="en-US" dirty="0"/>
                  <a:t> </a:t>
                </a:r>
              </a:p>
            </p:txBody>
          </p:sp>
        </mc:Choice>
        <mc:Fallback xmlns="">
          <p:sp>
            <p:nvSpPr>
              <p:cNvPr id="76" name="Rectangle 75">
                <a:extLst>
                  <a:ext uri="{FF2B5EF4-FFF2-40B4-BE49-F238E27FC236}">
                    <a16:creationId xmlns:a16="http://schemas.microsoft.com/office/drawing/2014/main" id="{A409EE42-FDFA-41D9-92B7-96A9059A3D8A}"/>
                  </a:ext>
                </a:extLst>
              </p:cNvPr>
              <p:cNvSpPr>
                <a:spLocks noRot="1" noChangeAspect="1" noMove="1" noResize="1" noEditPoints="1" noAdjustHandles="1" noChangeArrowheads="1" noChangeShapeType="1" noTextEdit="1"/>
              </p:cNvSpPr>
              <p:nvPr/>
            </p:nvSpPr>
            <p:spPr>
              <a:xfrm>
                <a:off x="4750096" y="3059668"/>
                <a:ext cx="987193"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44E655F0-552D-47E8-8991-FEE8AB1A916C}"/>
                  </a:ext>
                </a:extLst>
              </p:cNvPr>
              <p:cNvSpPr/>
              <p:nvPr/>
            </p:nvSpPr>
            <p:spPr>
              <a:xfrm>
                <a:off x="4750096" y="3805157"/>
                <a:ext cx="1007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r>
                        <a:rPr lang="en-US" i="1" dirty="0">
                          <a:latin typeface="Cambria Math" panose="02040503050406030204" pitchFamily="18" charset="0"/>
                        </a:rPr>
                        <m:t>𝐻𝑊</m:t>
                      </m:r>
                      <m:r>
                        <a:rPr lang="en-US" b="0" i="1" dirty="0" smtClean="0">
                          <a:latin typeface="Cambria Math" panose="02040503050406030204" pitchFamily="18" charset="0"/>
                        </a:rPr>
                        <m:t>𝑐𝐶</m:t>
                      </m:r>
                    </m:oMath>
                  </m:oMathPara>
                </a14:m>
                <a:endParaRPr lang="en-US" dirty="0"/>
              </a:p>
            </p:txBody>
          </p:sp>
        </mc:Choice>
        <mc:Fallback xmlns="">
          <p:sp>
            <p:nvSpPr>
              <p:cNvPr id="77" name="Rectangle 76">
                <a:extLst>
                  <a:ext uri="{FF2B5EF4-FFF2-40B4-BE49-F238E27FC236}">
                    <a16:creationId xmlns:a16="http://schemas.microsoft.com/office/drawing/2014/main" id="{44E655F0-552D-47E8-8991-FEE8AB1A916C}"/>
                  </a:ext>
                </a:extLst>
              </p:cNvPr>
              <p:cNvSpPr>
                <a:spLocks noRot="1" noChangeAspect="1" noMove="1" noResize="1" noEditPoints="1" noAdjustHandles="1" noChangeArrowheads="1" noChangeShapeType="1" noTextEdit="1"/>
              </p:cNvSpPr>
              <p:nvPr/>
            </p:nvSpPr>
            <p:spPr>
              <a:xfrm>
                <a:off x="4750096" y="3805157"/>
                <a:ext cx="1007520"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CBE90E0D-7E01-4536-BF15-CCA2403CEA9C}"/>
                  </a:ext>
                </a:extLst>
              </p:cNvPr>
              <p:cNvSpPr/>
              <p:nvPr/>
            </p:nvSpPr>
            <p:spPr>
              <a:xfrm>
                <a:off x="8485852" y="3097599"/>
                <a:ext cx="4347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78" name="Rectangle 77">
                <a:extLst>
                  <a:ext uri="{FF2B5EF4-FFF2-40B4-BE49-F238E27FC236}">
                    <a16:creationId xmlns:a16="http://schemas.microsoft.com/office/drawing/2014/main" id="{CBE90E0D-7E01-4536-BF15-CCA2403CEA9C}"/>
                  </a:ext>
                </a:extLst>
              </p:cNvPr>
              <p:cNvSpPr>
                <a:spLocks noRot="1" noChangeAspect="1" noMove="1" noResize="1" noEditPoints="1" noAdjustHandles="1" noChangeArrowheads="1" noChangeShapeType="1" noTextEdit="1"/>
              </p:cNvSpPr>
              <p:nvPr/>
            </p:nvSpPr>
            <p:spPr>
              <a:xfrm>
                <a:off x="8485852" y="3097599"/>
                <a:ext cx="43473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F4773037-F2A5-4C00-B485-F5BBB7DE5068}"/>
                  </a:ext>
                </a:extLst>
              </p:cNvPr>
              <p:cNvSpPr/>
              <p:nvPr/>
            </p:nvSpPr>
            <p:spPr>
              <a:xfrm>
                <a:off x="5881545" y="5883103"/>
                <a:ext cx="5626943"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𝐺</m:t>
                      </m:r>
                      <m:r>
                        <a:rPr lang="en-US" sz="2000" b="0" i="1" dirty="0" smtClean="0">
                          <a:latin typeface="Cambria Math" panose="02040503050406030204" pitchFamily="18" charset="0"/>
                        </a:rPr>
                        <m:t>(4</m:t>
                      </m:r>
                      <m:r>
                        <a:rPr lang="en-US" sz="2000" i="1" dirty="0">
                          <a:latin typeface="Cambria Math" panose="02040503050406030204" pitchFamily="18" charset="0"/>
                        </a:rPr>
                        <m:t>𝐻𝑊𝑐𝐶</m:t>
                      </m:r>
                      <m:r>
                        <a:rPr lang="en-US" sz="2000" b="0" i="1" dirty="0" smtClean="0">
                          <a:latin typeface="Cambria Math" panose="02040503050406030204" pitchFamily="18" charset="0"/>
                        </a:rPr>
                        <m:t>+</m:t>
                      </m:r>
                      <m:r>
                        <a:rPr lang="en-US" sz="2000" i="1" dirty="0">
                          <a:latin typeface="Cambria Math" panose="02040503050406030204" pitchFamily="18" charset="0"/>
                        </a:rPr>
                        <m:t>9</m:t>
                      </m:r>
                      <m:r>
                        <a:rPr lang="en-US" sz="2000" i="1" dirty="0">
                          <a:latin typeface="Cambria Math" panose="02040503050406030204" pitchFamily="18" charset="0"/>
                        </a:rPr>
                        <m:t>𝐻𝑊</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𝑐</m:t>
                          </m:r>
                        </m:e>
                        <m:sup>
                          <m:r>
                            <a:rPr lang="en-US" sz="2000" dirty="0">
                              <a:latin typeface="Cambria Math" panose="02040503050406030204" pitchFamily="18" charset="0"/>
                            </a:rPr>
                            <m:t>2</m:t>
                          </m:r>
                        </m:sup>
                      </m:sSup>
                      <m:r>
                        <a:rPr lang="en-US" sz="2000" b="0" i="1" dirty="0" smtClean="0">
                          <a:latin typeface="Cambria Math" panose="02040503050406030204" pitchFamily="18" charset="0"/>
                        </a:rPr>
                        <m:t>+4</m:t>
                      </m:r>
                      <m:r>
                        <a:rPr lang="en-US" sz="2000" i="1" dirty="0">
                          <a:latin typeface="Cambria Math" panose="02040503050406030204" pitchFamily="18" charset="0"/>
                        </a:rPr>
                        <m:t>𝐻𝑊𝑐𝐶</m:t>
                      </m:r>
                      <m:r>
                        <a:rPr lang="en-US" sz="2000" b="0" i="1" dirty="0" smtClean="0">
                          <a:latin typeface="Cambria Math" panose="02040503050406030204" pitchFamily="18" charset="0"/>
                        </a:rPr>
                        <m:t>)=</m:t>
                      </m:r>
                      <m:r>
                        <a:rPr lang="en-US" sz="2000" i="1" dirty="0">
                          <a:latin typeface="Cambria Math" panose="02040503050406030204" pitchFamily="18" charset="0"/>
                        </a:rPr>
                        <m:t>17</m:t>
                      </m:r>
                      <m:r>
                        <a:rPr lang="en-US" sz="2000" i="1" dirty="0">
                          <a:latin typeface="Cambria Math" panose="02040503050406030204" pitchFamily="18" charset="0"/>
                        </a:rPr>
                        <m:t>𝐻𝑊</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𝐶</m:t>
                          </m:r>
                        </m:e>
                        <m:sup>
                          <m:r>
                            <a:rPr lang="en-US" sz="2000" i="1" dirty="0">
                              <a:latin typeface="Cambria Math" panose="02040503050406030204" pitchFamily="18" charset="0"/>
                            </a:rPr>
                            <m:t>2</m:t>
                          </m:r>
                        </m:sup>
                      </m:sSup>
                    </m:oMath>
                  </m:oMathPara>
                </a14:m>
                <a:endParaRPr lang="en-US" sz="2000" dirty="0"/>
              </a:p>
            </p:txBody>
          </p:sp>
        </mc:Choice>
        <mc:Fallback xmlns="">
          <p:sp>
            <p:nvSpPr>
              <p:cNvPr id="79" name="Rectangle 78">
                <a:extLst>
                  <a:ext uri="{FF2B5EF4-FFF2-40B4-BE49-F238E27FC236}">
                    <a16:creationId xmlns:a16="http://schemas.microsoft.com/office/drawing/2014/main" id="{F4773037-F2A5-4C00-B485-F5BBB7DE5068}"/>
                  </a:ext>
                </a:extLst>
              </p:cNvPr>
              <p:cNvSpPr>
                <a:spLocks noRot="1" noChangeAspect="1" noMove="1" noResize="1" noEditPoints="1" noAdjustHandles="1" noChangeArrowheads="1" noChangeShapeType="1" noTextEdit="1"/>
              </p:cNvSpPr>
              <p:nvPr/>
            </p:nvSpPr>
            <p:spPr>
              <a:xfrm>
                <a:off x="5881545" y="5883103"/>
                <a:ext cx="5626943" cy="400110"/>
              </a:xfrm>
              <a:prstGeom prst="rect">
                <a:avLst/>
              </a:prstGeom>
              <a:blipFill>
                <a:blip r:embed="rId19"/>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C0DE7C0D-9104-436A-A83A-7529C193AAF0}"/>
                  </a:ext>
                </a:extLst>
              </p:cNvPr>
              <p:cNvSpPr/>
              <p:nvPr/>
            </p:nvSpPr>
            <p:spPr>
              <a:xfrm>
                <a:off x="5899833" y="6271220"/>
                <a:ext cx="6104748" cy="400110"/>
              </a:xfrm>
              <a:prstGeom prst="rect">
                <a:avLst/>
              </a:prstGeom>
            </p:spPr>
            <p:txBody>
              <a:bodyPr wrap="none">
                <a:spAutoFit/>
              </a:bodyPr>
              <a:lstStyle/>
              <a:p>
                <a:r>
                  <a:rPr lang="en-US" sz="2000" dirty="0"/>
                  <a:t>Example: </a:t>
                </a:r>
                <a14:m>
                  <m:oMath xmlns:m="http://schemas.openxmlformats.org/officeDocument/2006/math">
                    <m:r>
                      <a:rPr lang="en-US" sz="2000" i="1" dirty="0" smtClean="0">
                        <a:latin typeface="Cambria Math" panose="02040503050406030204" pitchFamily="18" charset="0"/>
                      </a:rPr>
                      <m:t>𝐶</m:t>
                    </m:r>
                    <m:r>
                      <a:rPr lang="en-US" sz="2000" i="1" dirty="0" smtClean="0">
                        <a:latin typeface="Cambria Math" panose="02040503050406030204" pitchFamily="18" charset="0"/>
                      </a:rPr>
                      <m:t>=64, </m:t>
                    </m:r>
                    <m:r>
                      <a:rPr lang="en-US" sz="2000" i="1" dirty="0" smtClean="0">
                        <a:latin typeface="Cambria Math" panose="02040503050406030204" pitchFamily="18" charset="0"/>
                      </a:rPr>
                      <m:t>𝐺</m:t>
                    </m:r>
                    <m:r>
                      <a:rPr lang="en-US" sz="2000" i="1" dirty="0" smtClean="0">
                        <a:latin typeface="Cambria Math" panose="02040503050406030204" pitchFamily="18" charset="0"/>
                      </a:rPr>
                      <m:t>=4, </m:t>
                    </m:r>
                    <m:r>
                      <a:rPr lang="en-US" sz="2000" i="1" dirty="0" smtClean="0">
                        <a:latin typeface="Cambria Math" panose="02040503050406030204" pitchFamily="18" charset="0"/>
                      </a:rPr>
                      <m:t>𝑐</m:t>
                    </m:r>
                    <m:r>
                      <a:rPr lang="en-US" sz="2000" i="1" dirty="0" smtClean="0">
                        <a:latin typeface="Cambria Math" panose="02040503050406030204" pitchFamily="18" charset="0"/>
                      </a:rPr>
                      <m:t>=24; </m:t>
                    </m:r>
                    <m:r>
                      <a:rPr lang="en-US" sz="2000" i="1" dirty="0" smtClean="0">
                        <a:latin typeface="Cambria Math" panose="02040503050406030204" pitchFamily="18" charset="0"/>
                      </a:rPr>
                      <m:t>𝐶</m:t>
                    </m:r>
                    <m:r>
                      <a:rPr lang="en-US" sz="2000" i="1" dirty="0" smtClean="0">
                        <a:latin typeface="Cambria Math" panose="02040503050406030204" pitchFamily="18" charset="0"/>
                      </a:rPr>
                      <m:t>=64, </m:t>
                    </m:r>
                    <m:r>
                      <a:rPr lang="en-US" sz="2000" i="1" dirty="0" smtClean="0">
                        <a:latin typeface="Cambria Math" panose="02040503050406030204" pitchFamily="18" charset="0"/>
                      </a:rPr>
                      <m:t>𝐺</m:t>
                    </m:r>
                    <m:r>
                      <a:rPr lang="en-US" sz="2000" i="1" dirty="0" smtClean="0">
                        <a:latin typeface="Cambria Math" panose="02040503050406030204" pitchFamily="18" charset="0"/>
                      </a:rPr>
                      <m:t>=32, </m:t>
                    </m:r>
                    <m:r>
                      <a:rPr lang="en-US" sz="2000" i="1" dirty="0" smtClean="0">
                        <a:latin typeface="Cambria Math" panose="02040503050406030204" pitchFamily="18" charset="0"/>
                      </a:rPr>
                      <m:t>𝑐</m:t>
                    </m:r>
                    <m:r>
                      <a:rPr lang="en-US" sz="2000" i="1" dirty="0" smtClean="0">
                        <a:latin typeface="Cambria Math" panose="02040503050406030204" pitchFamily="18" charset="0"/>
                      </a:rPr>
                      <m:t>=4</m:t>
                    </m:r>
                  </m:oMath>
                </a14:m>
                <a:endParaRPr lang="en-US" sz="2000" dirty="0"/>
              </a:p>
            </p:txBody>
          </p:sp>
        </mc:Choice>
        <mc:Fallback xmlns="">
          <p:sp>
            <p:nvSpPr>
              <p:cNvPr id="80" name="Rectangle 79">
                <a:extLst>
                  <a:ext uri="{FF2B5EF4-FFF2-40B4-BE49-F238E27FC236}">
                    <a16:creationId xmlns:a16="http://schemas.microsoft.com/office/drawing/2014/main" id="{C0DE7C0D-9104-436A-A83A-7529C193AAF0}"/>
                  </a:ext>
                </a:extLst>
              </p:cNvPr>
              <p:cNvSpPr>
                <a:spLocks noRot="1" noChangeAspect="1" noMove="1" noResize="1" noEditPoints="1" noAdjustHandles="1" noChangeArrowheads="1" noChangeShapeType="1" noTextEdit="1"/>
              </p:cNvSpPr>
              <p:nvPr/>
            </p:nvSpPr>
            <p:spPr>
              <a:xfrm>
                <a:off x="5899833" y="6271220"/>
                <a:ext cx="6104748" cy="400110"/>
              </a:xfrm>
              <a:prstGeom prst="rect">
                <a:avLst/>
              </a:prstGeom>
              <a:blipFill>
                <a:blip r:embed="rId20"/>
                <a:stretch>
                  <a:fillRect l="-1099" t="-9231" b="-27692"/>
                </a:stretch>
              </a:blipFill>
            </p:spPr>
            <p:txBody>
              <a:bodyPr/>
              <a:lstStyle/>
              <a:p>
                <a:r>
                  <a:rPr lang="en-US">
                    <a:noFill/>
                  </a:rPr>
                  <a:t> </a:t>
                </a:r>
              </a:p>
            </p:txBody>
          </p:sp>
        </mc:Fallback>
      </mc:AlternateContent>
      <p:sp>
        <p:nvSpPr>
          <p:cNvPr id="81" name="Rectangle 80">
            <a:extLst>
              <a:ext uri="{FF2B5EF4-FFF2-40B4-BE49-F238E27FC236}">
                <a16:creationId xmlns:a16="http://schemas.microsoft.com/office/drawing/2014/main" id="{2C985449-3CBC-4460-8BC3-D0B2AA22D0BA}"/>
              </a:ext>
            </a:extLst>
          </p:cNvPr>
          <p:cNvSpPr/>
          <p:nvPr/>
        </p:nvSpPr>
        <p:spPr>
          <a:xfrm>
            <a:off x="0" y="5876855"/>
            <a:ext cx="6096000" cy="646331"/>
          </a:xfrm>
          <a:prstGeom prst="rect">
            <a:avLst/>
          </a:prstGeom>
        </p:spPr>
        <p:txBody>
          <a:bodyPr>
            <a:spAutoFit/>
          </a:bodyPr>
          <a:lstStyle/>
          <a:p>
            <a:r>
              <a:rPr lang="en-US" dirty="0" err="1">
                <a:latin typeface="Calibri" panose="020F0502020204030204" pitchFamily="34" charset="0"/>
              </a:rPr>
              <a:t>Xie</a:t>
            </a:r>
            <a:r>
              <a:rPr lang="en-US" dirty="0">
                <a:latin typeface="Calibri" panose="020F0502020204030204" pitchFamily="34" charset="0"/>
              </a:rPr>
              <a:t> et al, “Aggregated residual transformations for deep neural networks”, CVPR 2017</a:t>
            </a:r>
            <a:endParaRPr lang="en-US" dirty="0"/>
          </a:p>
        </p:txBody>
      </p:sp>
      <p:sp>
        <p:nvSpPr>
          <p:cNvPr id="82" name="TextBox 81">
            <a:extLst>
              <a:ext uri="{FF2B5EF4-FFF2-40B4-BE49-F238E27FC236}">
                <a16:creationId xmlns:a16="http://schemas.microsoft.com/office/drawing/2014/main" id="{1657037C-8DD7-4D77-AE29-11414E9FCE48}"/>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24838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 grpId="0"/>
      <p:bldP spid="7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A2C7-2039-4DCB-9D79-710762E48518}"/>
              </a:ext>
            </a:extLst>
          </p:cNvPr>
          <p:cNvSpPr>
            <a:spLocks noGrp="1"/>
          </p:cNvSpPr>
          <p:nvPr>
            <p:ph type="title"/>
          </p:nvPr>
        </p:nvSpPr>
        <p:spPr/>
        <p:txBody>
          <a:bodyPr/>
          <a:lstStyle/>
          <a:p>
            <a:r>
              <a:rPr lang="en-US" dirty="0"/>
              <a:t>Group Convolutions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5BDFDE5-1A91-4F6A-A103-64A3AFF74CB9}"/>
                  </a:ext>
                </a:extLst>
              </p:cNvPr>
              <p:cNvSpPr/>
              <p:nvPr/>
            </p:nvSpPr>
            <p:spPr>
              <a:xfrm>
                <a:off x="684622" y="839922"/>
                <a:ext cx="4703298" cy="3416320"/>
              </a:xfrm>
              <a:prstGeom prst="rect">
                <a:avLst/>
              </a:prstGeom>
            </p:spPr>
            <p:txBody>
              <a:bodyPr wrap="square">
                <a:spAutoFit/>
              </a:bodyPr>
              <a:lstStyle/>
              <a:p>
                <a:r>
                  <a:rPr lang="en-US" sz="2400" b="1" dirty="0">
                    <a:solidFill>
                      <a:srgbClr val="C00000"/>
                    </a:solidFill>
                  </a:rPr>
                  <a:t>Convolution with groups=1:</a:t>
                </a:r>
              </a:p>
              <a:p>
                <a:r>
                  <a:rPr lang="en-US" sz="2400" dirty="0"/>
                  <a:t>Normal convolution</a:t>
                </a:r>
              </a:p>
              <a:p>
                <a:r>
                  <a:rPr lang="en-US" sz="2400" dirty="0"/>
                  <a:t>Input: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in</m:t>
                        </m:r>
                      </m:sub>
                    </m:sSub>
                    <m:r>
                      <a:rPr lang="en-US" sz="2400" b="0" i="1" dirty="0" smtClean="0">
                        <a:latin typeface="Cambria Math" panose="02040503050406030204" pitchFamily="18" charset="0"/>
                      </a:rPr>
                      <m:t>×</m:t>
                    </m:r>
                    <m:r>
                      <a:rPr lang="en-US" sz="2400" i="1" dirty="0">
                        <a:latin typeface="Cambria Math" panose="02040503050406030204" pitchFamily="18" charset="0"/>
                      </a:rPr>
                      <m:t> </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endParaRPr lang="en-US" sz="2400" dirty="0"/>
              </a:p>
              <a:p>
                <a:r>
                  <a:rPr lang="en-US" sz="2400" dirty="0"/>
                  <a:t>Weight: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out</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i="0" dirty="0" err="1">
                            <a:latin typeface="Cambria Math" panose="02040503050406030204" pitchFamily="18" charset="0"/>
                          </a:rPr>
                          <m:t>in</m:t>
                        </m:r>
                      </m:sub>
                    </m:sSub>
                    <m:r>
                      <a:rPr lang="en-US" sz="2400" i="1" dirty="0">
                        <a:latin typeface="Cambria Math" panose="02040503050406030204" pitchFamily="18" charset="0"/>
                      </a:rPr>
                      <m:t>×</m:t>
                    </m:r>
                    <m:r>
                      <a:rPr lang="en-US" sz="2400" i="1" dirty="0">
                        <a:latin typeface="Cambria Math" panose="02040503050406030204" pitchFamily="18" charset="0"/>
                      </a:rPr>
                      <m:t>𝐾</m:t>
                    </m:r>
                    <m:r>
                      <a:rPr lang="en-US" sz="2400" i="1" dirty="0">
                        <a:latin typeface="Cambria Math" panose="02040503050406030204" pitchFamily="18" charset="0"/>
                      </a:rPr>
                      <m:t>×</m:t>
                    </m:r>
                    <m:r>
                      <a:rPr lang="en-US" sz="2400" i="1" dirty="0">
                        <a:latin typeface="Cambria Math" panose="02040503050406030204" pitchFamily="18" charset="0"/>
                      </a:rPr>
                      <m:t>𝐾</m:t>
                    </m:r>
                  </m:oMath>
                </a14:m>
                <a:endParaRPr lang="en-US" sz="2400" dirty="0"/>
              </a:p>
              <a:p>
                <a:r>
                  <a:rPr lang="en-US" sz="2400" dirty="0"/>
                  <a:t>Output: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a:latin typeface="Cambria Math" panose="02040503050406030204" pitchFamily="18" charset="0"/>
                          </a:rPr>
                          <m:t>out</m:t>
                        </m:r>
                      </m:sub>
                    </m:sSub>
                    <m:r>
                      <a:rPr lang="en-US" sz="2400" i="1" dirty="0">
                        <a:latin typeface="Cambria Math" panose="02040503050406030204" pitchFamily="18" charset="0"/>
                      </a:rPr>
                      <m:t>×</m:t>
                    </m:r>
                    <m:r>
                      <a:rPr lang="en-US" sz="2400" i="1" dirty="0">
                        <a:latin typeface="Cambria Math" panose="02040503050406030204" pitchFamily="18" charset="0"/>
                      </a:rPr>
                      <m:t>𝐻</m:t>
                    </m:r>
                    <m:r>
                      <a:rPr lang="en-US" sz="2400" b="0" i="1" dirty="0" smtClean="0">
                        <a:latin typeface="Cambria Math" panose="02040503050406030204" pitchFamily="18" charset="0"/>
                      </a:rPr>
                      <m:t>′</m:t>
                    </m:r>
                    <m:r>
                      <a:rPr lang="en-US" sz="2400" i="1" dirty="0">
                        <a:latin typeface="Cambria Math" panose="02040503050406030204" pitchFamily="18" charset="0"/>
                      </a:rPr>
                      <m:t>×</m:t>
                    </m:r>
                    <m:r>
                      <a:rPr lang="en-US" sz="2400" i="1" dirty="0">
                        <a:latin typeface="Cambria Math" panose="02040503050406030204" pitchFamily="18" charset="0"/>
                      </a:rPr>
                      <m:t>𝑊</m:t>
                    </m:r>
                    <m:r>
                      <a:rPr lang="en-US" sz="2400" b="0" i="1" dirty="0" smtClean="0">
                        <a:latin typeface="Cambria Math" panose="02040503050406030204" pitchFamily="18" charset="0"/>
                      </a:rPr>
                      <m:t>′</m:t>
                    </m:r>
                  </m:oMath>
                </a14:m>
                <a:endParaRPr lang="en-US" sz="2400" dirty="0"/>
              </a:p>
              <a:p>
                <a:r>
                  <a:rPr lang="en-US" sz="2400" dirty="0"/>
                  <a:t>FLOPs: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m:t>
                        </m:r>
                        <m:r>
                          <a:rPr lang="en-US" sz="2400" i="1" dirty="0" smtClean="0">
                            <a:latin typeface="Cambria Math" panose="02040503050406030204" pitchFamily="18" charset="0"/>
                          </a:rPr>
                          <m:t>𝐾</m:t>
                        </m:r>
                      </m:e>
                      <m:sup>
                        <m:r>
                          <a:rPr lang="en-US" sz="2400" i="1" dirty="0" smtClean="0">
                            <a:latin typeface="Cambria Math" panose="02040503050406030204" pitchFamily="18" charset="0"/>
                          </a:rPr>
                          <m:t>2</m:t>
                        </m:r>
                      </m:sup>
                    </m:sSup>
                    <m:r>
                      <a:rPr lang="en-US" sz="2400" i="1" dirty="0">
                        <a:latin typeface="Cambria Math" panose="02040503050406030204" pitchFamily="18" charset="0"/>
                      </a:rPr>
                      <m:t>×</m:t>
                    </m:r>
                    <m:r>
                      <a:rPr lang="en-US" sz="2400" i="1" dirty="0" smtClean="0">
                        <a:latin typeface="Cambria Math" panose="02040503050406030204" pitchFamily="18" charset="0"/>
                      </a:rPr>
                      <m:t>𝐻</m:t>
                    </m:r>
                    <m:r>
                      <a:rPr lang="en-US" sz="2400" i="1" dirty="0">
                        <a:latin typeface="Cambria Math" panose="02040503050406030204" pitchFamily="18" charset="0"/>
                      </a:rPr>
                      <m:t>×</m:t>
                    </m:r>
                    <m:r>
                      <a:rPr lang="en-US" sz="2400" i="1" dirty="0" smtClean="0">
                        <a:latin typeface="Cambria Math" panose="02040503050406030204" pitchFamily="18" charset="0"/>
                      </a:rPr>
                      <m:t>𝑊</m:t>
                    </m:r>
                  </m:oMath>
                </a14:m>
                <a:endParaRPr lang="en-US" sz="2400" dirty="0"/>
              </a:p>
              <a:p>
                <a:endParaRPr lang="en-US" sz="2400" dirty="0"/>
              </a:p>
              <a:p>
                <a:r>
                  <a:rPr lang="en-US" sz="2400" dirty="0"/>
                  <a:t>All convolutional kernels touch</a:t>
                </a:r>
              </a:p>
              <a:p>
                <a:r>
                  <a:rPr lang="en-US" sz="2400" dirty="0"/>
                  <a:t>all </a:t>
                </a:r>
                <a14:m>
                  <m:oMath xmlns:m="http://schemas.openxmlformats.org/officeDocument/2006/math">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r>
                  <a:rPr lang="en-US" sz="2400" dirty="0"/>
                  <a:t> channels of the input</a:t>
                </a:r>
              </a:p>
            </p:txBody>
          </p:sp>
        </mc:Choice>
        <mc:Fallback xmlns="">
          <p:sp>
            <p:nvSpPr>
              <p:cNvPr id="4" name="Rectangle 3">
                <a:extLst>
                  <a:ext uri="{FF2B5EF4-FFF2-40B4-BE49-F238E27FC236}">
                    <a16:creationId xmlns:a16="http://schemas.microsoft.com/office/drawing/2014/main" id="{05BDFDE5-1A91-4F6A-A103-64A3AFF74CB9}"/>
                  </a:ext>
                </a:extLst>
              </p:cNvPr>
              <p:cNvSpPr>
                <a:spLocks noRot="1" noChangeAspect="1" noMove="1" noResize="1" noEditPoints="1" noAdjustHandles="1" noChangeArrowheads="1" noChangeShapeType="1" noTextEdit="1"/>
              </p:cNvSpPr>
              <p:nvPr/>
            </p:nvSpPr>
            <p:spPr>
              <a:xfrm>
                <a:off x="684622" y="839922"/>
                <a:ext cx="4703298" cy="3416320"/>
              </a:xfrm>
              <a:prstGeom prst="rect">
                <a:avLst/>
              </a:prstGeom>
              <a:blipFill>
                <a:blip r:embed="rId2"/>
                <a:stretch>
                  <a:fillRect l="-1943" t="-1429" b="-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DCE1FAA-CB4B-47CD-AA05-D3DD282AA238}"/>
                  </a:ext>
                </a:extLst>
              </p:cNvPr>
              <p:cNvSpPr/>
              <p:nvPr/>
            </p:nvSpPr>
            <p:spPr>
              <a:xfrm>
                <a:off x="684622" y="4554455"/>
                <a:ext cx="4703298" cy="1938992"/>
              </a:xfrm>
              <a:prstGeom prst="rect">
                <a:avLst/>
              </a:prstGeom>
            </p:spPr>
            <p:txBody>
              <a:bodyPr wrap="square">
                <a:spAutoFit/>
              </a:bodyPr>
              <a:lstStyle/>
              <a:p>
                <a:r>
                  <a:rPr lang="en-US" sz="2400" b="1" dirty="0" err="1">
                    <a:solidFill>
                      <a:srgbClr val="C00000"/>
                    </a:solidFill>
                  </a:rPr>
                  <a:t>Depthwise</a:t>
                </a:r>
                <a:r>
                  <a:rPr lang="en-US" sz="2400" b="1" dirty="0">
                    <a:solidFill>
                      <a:srgbClr val="C00000"/>
                    </a:solidFill>
                  </a:rPr>
                  <a:t> Convolutions</a:t>
                </a:r>
              </a:p>
              <a:p>
                <a:r>
                  <a:rPr lang="en-US" sz="2400" dirty="0"/>
                  <a:t>Special case: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r>
                  <a:rPr lang="en-US" sz="2400" dirty="0"/>
                  <a:t>,</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 </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m:t>
                    </m:r>
                    <m:r>
                      <a:rPr lang="en-US" sz="2400" b="0" i="1" dirty="0" smtClean="0">
                        <a:latin typeface="Cambria Math" panose="02040503050406030204" pitchFamily="18" charset="0"/>
                      </a:rPr>
                      <m:t>𝑛</m:t>
                    </m:r>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endParaRPr lang="en-US" sz="2400" dirty="0"/>
              </a:p>
              <a:p>
                <a:r>
                  <a:rPr lang="en-US" sz="2400" dirty="0"/>
                  <a:t>Each input channel is convolved</a:t>
                </a:r>
              </a:p>
              <a:p>
                <a:r>
                  <a:rPr lang="en-US" sz="2400" dirty="0"/>
                  <a:t>with </a:t>
                </a:r>
                <a14:m>
                  <m:oMath xmlns:m="http://schemas.openxmlformats.org/officeDocument/2006/math">
                    <m:r>
                      <a:rPr lang="en-US" sz="2400" i="1" dirty="0" smtClean="0">
                        <a:latin typeface="Cambria Math" panose="02040503050406030204" pitchFamily="18" charset="0"/>
                      </a:rPr>
                      <m:t>𝑛</m:t>
                    </m:r>
                  </m:oMath>
                </a14:m>
                <a:r>
                  <a:rPr lang="en-US" sz="2400" dirty="0"/>
                  <a:t> different </a:t>
                </a:r>
                <a14:m>
                  <m:oMath xmlns:m="http://schemas.openxmlformats.org/officeDocument/2006/math">
                    <m:r>
                      <a:rPr lang="en-US" sz="2400" i="1" dirty="0" smtClean="0">
                        <a:latin typeface="Cambria Math" panose="02040503050406030204" pitchFamily="18" charset="0"/>
                      </a:rPr>
                      <m:t>𝐾</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𝐾</m:t>
                    </m:r>
                    <m:r>
                      <a:rPr lang="en-US" sz="2400" i="1" dirty="0" smtClean="0">
                        <a:latin typeface="Cambria Math" panose="02040503050406030204" pitchFamily="18" charset="0"/>
                      </a:rPr>
                      <m:t> </m:t>
                    </m:r>
                  </m:oMath>
                </a14:m>
                <a:r>
                  <a:rPr lang="en-US" sz="2400" dirty="0"/>
                  <a:t>filters to</a:t>
                </a:r>
              </a:p>
              <a:p>
                <a:r>
                  <a:rPr lang="en-US" sz="2400" dirty="0"/>
                  <a:t>produce </a:t>
                </a:r>
                <a14:m>
                  <m:oMath xmlns:m="http://schemas.openxmlformats.org/officeDocument/2006/math">
                    <m:r>
                      <a:rPr lang="en-US" sz="2400" i="1" dirty="0" smtClean="0">
                        <a:latin typeface="Cambria Math" panose="02040503050406030204" pitchFamily="18" charset="0"/>
                      </a:rPr>
                      <m:t>𝑛</m:t>
                    </m:r>
                  </m:oMath>
                </a14:m>
                <a:r>
                  <a:rPr lang="en-US" sz="2400" dirty="0"/>
                  <a:t> output channels</a:t>
                </a:r>
              </a:p>
            </p:txBody>
          </p:sp>
        </mc:Choice>
        <mc:Fallback xmlns="">
          <p:sp>
            <p:nvSpPr>
              <p:cNvPr id="7" name="Rectangle 6">
                <a:extLst>
                  <a:ext uri="{FF2B5EF4-FFF2-40B4-BE49-F238E27FC236}">
                    <a16:creationId xmlns:a16="http://schemas.microsoft.com/office/drawing/2014/main" id="{9DCE1FAA-CB4B-47CD-AA05-D3DD282AA238}"/>
                  </a:ext>
                </a:extLst>
              </p:cNvPr>
              <p:cNvSpPr>
                <a:spLocks noRot="1" noChangeAspect="1" noMove="1" noResize="1" noEditPoints="1" noAdjustHandles="1" noChangeArrowheads="1" noChangeShapeType="1" noTextEdit="1"/>
              </p:cNvSpPr>
              <p:nvPr/>
            </p:nvSpPr>
            <p:spPr>
              <a:xfrm>
                <a:off x="684622" y="4554455"/>
                <a:ext cx="4703298" cy="1938992"/>
              </a:xfrm>
              <a:prstGeom prst="rect">
                <a:avLst/>
              </a:prstGeom>
              <a:blipFill>
                <a:blip r:embed="rId3"/>
                <a:stretch>
                  <a:fillRect l="-1943" t="-2516" b="-628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3AD607E3-1AA9-4F7F-8E2B-D577DAB77CCA}"/>
              </a:ext>
            </a:extLst>
          </p:cNvPr>
          <p:cNvSpPr/>
          <p:nvPr/>
        </p:nvSpPr>
        <p:spPr>
          <a:xfrm>
            <a:off x="6508653" y="839922"/>
            <a:ext cx="5461673" cy="1200329"/>
          </a:xfrm>
          <a:prstGeom prst="rect">
            <a:avLst/>
          </a:prstGeom>
        </p:spPr>
        <p:txBody>
          <a:bodyPr wrap="square">
            <a:spAutoFit/>
          </a:bodyPr>
          <a:lstStyle/>
          <a:p>
            <a:r>
              <a:rPr lang="en-US" sz="2400" b="1" dirty="0">
                <a:solidFill>
                  <a:srgbClr val="C00000"/>
                </a:solidFill>
              </a:rPr>
              <a:t>Convolution with groups=2:</a:t>
            </a:r>
          </a:p>
          <a:p>
            <a:r>
              <a:rPr lang="en-US" sz="2400" dirty="0"/>
              <a:t>Two parallel convolution layers that</a:t>
            </a:r>
          </a:p>
          <a:p>
            <a:r>
              <a:rPr lang="en-US" sz="2400" dirty="0"/>
              <a:t>work on half the channels</a:t>
            </a:r>
          </a:p>
        </p:txBody>
      </p:sp>
      <p:sp>
        <p:nvSpPr>
          <p:cNvPr id="16" name="Slide Number Placeholder 15">
            <a:extLst>
              <a:ext uri="{FF2B5EF4-FFF2-40B4-BE49-F238E27FC236}">
                <a16:creationId xmlns:a16="http://schemas.microsoft.com/office/drawing/2014/main" id="{4BA92E8D-173F-4E7D-B675-0E6999A74A1B}"/>
              </a:ext>
            </a:extLst>
          </p:cNvPr>
          <p:cNvSpPr>
            <a:spLocks noGrp="1"/>
          </p:cNvSpPr>
          <p:nvPr>
            <p:ph type="sldNum" sz="quarter" idx="12"/>
          </p:nvPr>
        </p:nvSpPr>
        <p:spPr/>
        <p:txBody>
          <a:bodyPr/>
          <a:lstStyle/>
          <a:p>
            <a:fld id="{7E663616-BBAC-427E-89D3-E72909796144}" type="slidenum">
              <a:rPr lang="en-US" smtClean="0"/>
              <a:t>113</a:t>
            </a:fld>
            <a:endParaRPr lang="en-US"/>
          </a:p>
        </p:txBody>
      </p:sp>
      <p:grpSp>
        <p:nvGrpSpPr>
          <p:cNvPr id="57" name="Group 56">
            <a:extLst>
              <a:ext uri="{FF2B5EF4-FFF2-40B4-BE49-F238E27FC236}">
                <a16:creationId xmlns:a16="http://schemas.microsoft.com/office/drawing/2014/main" id="{6D60B0FD-8D97-4166-ABC9-1D044BFFD018}"/>
              </a:ext>
            </a:extLst>
          </p:cNvPr>
          <p:cNvGrpSpPr/>
          <p:nvPr/>
        </p:nvGrpSpPr>
        <p:grpSpPr>
          <a:xfrm>
            <a:off x="5800883" y="2068698"/>
            <a:ext cx="6116994" cy="4624230"/>
            <a:chOff x="5800883" y="2134958"/>
            <a:chExt cx="6116994" cy="462423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467E82-E721-4625-954F-7B63C0477609}"/>
                    </a:ext>
                  </a:extLst>
                </p:cNvPr>
                <p:cNvSpPr txBox="1"/>
                <p:nvPr/>
              </p:nvSpPr>
              <p:spPr>
                <a:xfrm>
                  <a:off x="7791156" y="2134958"/>
                  <a:ext cx="21242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p:txBody>
            </p:sp>
          </mc:Choice>
          <mc:Fallback xmlns="">
            <p:sp>
              <p:nvSpPr>
                <p:cNvPr id="8" name="TextBox 7">
                  <a:extLst>
                    <a:ext uri="{FF2B5EF4-FFF2-40B4-BE49-F238E27FC236}">
                      <a16:creationId xmlns:a16="http://schemas.microsoft.com/office/drawing/2014/main" id="{DB467E82-E721-4625-954F-7B63C0477609}"/>
                    </a:ext>
                  </a:extLst>
                </p:cNvPr>
                <p:cNvSpPr txBox="1">
                  <a:spLocks noRot="1" noChangeAspect="1" noMove="1" noResize="1" noEditPoints="1" noAdjustHandles="1" noChangeArrowheads="1" noChangeShapeType="1" noTextEdit="1"/>
                </p:cNvSpPr>
                <p:nvPr/>
              </p:nvSpPr>
              <p:spPr>
                <a:xfrm>
                  <a:off x="7791156" y="2134958"/>
                  <a:ext cx="2124222" cy="369332"/>
                </a:xfrm>
                <a:prstGeom prst="rect">
                  <a:avLst/>
                </a:prstGeom>
                <a:blipFill>
                  <a:blip r:embed="rId4"/>
                  <a:stretch>
                    <a:fillRect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5215E4-768C-4611-B85B-31249E5A36E4}"/>
                    </a:ext>
                  </a:extLst>
                </p:cNvPr>
                <p:cNvSpPr txBox="1"/>
                <p:nvPr/>
              </p:nvSpPr>
              <p:spPr>
                <a:xfrm>
                  <a:off x="6115066" y="3455736"/>
                  <a:ext cx="229771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G1: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𝐶</m:t>
                          </m:r>
                        </m:e>
                        <m:sub>
                          <m:r>
                            <m:rPr>
                              <m:sty m:val="p"/>
                            </m:rPr>
                            <a:rPr lang="en-US">
                              <a:latin typeface="Cambria Math" panose="02040503050406030204" pitchFamily="18" charset="0"/>
                            </a:rPr>
                            <m:t>in</m:t>
                          </m:r>
                        </m:sub>
                      </m:sSub>
                      <m:r>
                        <a:rPr lang="en-US">
                          <a:latin typeface="Cambria Math" panose="02040503050406030204" pitchFamily="18" charset="0"/>
                        </a:rPr>
                        <m:t>/2)×</m:t>
                      </m:r>
                      <m:r>
                        <a:rPr lang="en-US">
                          <a:latin typeface="Cambria Math" panose="02040503050406030204" pitchFamily="18" charset="0"/>
                        </a:rPr>
                        <m:t>𝐻</m:t>
                      </m:r>
                      <m:r>
                        <a:rPr lang="en-US">
                          <a:latin typeface="Cambria Math" panose="02040503050406030204" pitchFamily="18" charset="0"/>
                        </a:rPr>
                        <m:t>×</m:t>
                      </m:r>
                      <m:r>
                        <a:rPr lang="en-US">
                          <a:latin typeface="Cambria Math" panose="02040503050406030204" pitchFamily="18" charset="0"/>
                        </a:rPr>
                        <m:t>𝑊</m:t>
                      </m:r>
                    </m:oMath>
                  </a14:m>
                  <a:endParaRPr lang="en-US" dirty="0"/>
                </a:p>
              </p:txBody>
            </p:sp>
          </mc:Choice>
          <mc:Fallback xmlns="">
            <p:sp>
              <p:nvSpPr>
                <p:cNvPr id="9" name="TextBox 8">
                  <a:extLst>
                    <a:ext uri="{FF2B5EF4-FFF2-40B4-BE49-F238E27FC236}">
                      <a16:creationId xmlns:a16="http://schemas.microsoft.com/office/drawing/2014/main" id="{0E5215E4-768C-4611-B85B-31249E5A36E4}"/>
                    </a:ext>
                  </a:extLst>
                </p:cNvPr>
                <p:cNvSpPr txBox="1">
                  <a:spLocks noRot="1" noChangeAspect="1" noMove="1" noResize="1" noEditPoints="1" noAdjustHandles="1" noChangeArrowheads="1" noChangeShapeType="1" noTextEdit="1"/>
                </p:cNvSpPr>
                <p:nvPr/>
              </p:nvSpPr>
              <p:spPr>
                <a:xfrm>
                  <a:off x="6115066" y="3455736"/>
                  <a:ext cx="2297715" cy="369332"/>
                </a:xfrm>
                <a:prstGeom prst="rect">
                  <a:avLst/>
                </a:prstGeom>
                <a:blipFill>
                  <a:blip r:embed="rId5"/>
                  <a:stretch>
                    <a:fillRect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C69564-639D-4C32-9F78-C3850990F191}"/>
                    </a:ext>
                  </a:extLst>
                </p:cNvPr>
                <p:cNvSpPr txBox="1"/>
                <p:nvPr/>
              </p:nvSpPr>
              <p:spPr>
                <a:xfrm>
                  <a:off x="5800883" y="4254554"/>
                  <a:ext cx="29260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conv(</a:t>
                  </a:r>
                  <a14:m>
                    <m:oMath xmlns:m="http://schemas.openxmlformats.org/officeDocument/2006/math">
                      <m:r>
                        <m:rPr>
                          <m:sty m:val="p"/>
                        </m:rPr>
                        <a:rPr lang="en-US">
                          <a:latin typeface="Cambria Math" panose="02040503050406030204" pitchFamily="18" charset="0"/>
                        </a:rPr>
                        <m:t>K</m:t>
                      </m:r>
                      <m:r>
                        <a:rPr lang="en-US">
                          <a:latin typeface="Cambria Math" panose="02040503050406030204" pitchFamily="18" charset="0"/>
                        </a:rPr>
                        <m:t>×</m:t>
                      </m:r>
                      <m:r>
                        <a:rPr lang="en-US">
                          <a:latin typeface="Cambria Math" panose="02040503050406030204" pitchFamily="18" charset="0"/>
                        </a:rPr>
                        <m:t>𝐾</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m:rPr>
                              <m:sty m:val="p"/>
                            </m:rPr>
                            <a:rPr lang="en-US">
                              <a:latin typeface="Cambria Math" panose="02040503050406030204" pitchFamily="18" charset="0"/>
                            </a:rPr>
                            <m:t>in</m:t>
                          </m:r>
                        </m:sub>
                      </m:sSub>
                      <m:r>
                        <a:rPr lang="en-US">
                          <a:latin typeface="Cambria Math" panose="02040503050406030204" pitchFamily="18" charset="0"/>
                        </a:rPr>
                        <m:t>/2→</m:t>
                      </m:r>
                      <m:sSub>
                        <m:sSubPr>
                          <m:ctrlPr>
                            <a:rPr lang="en-US" i="1">
                              <a:latin typeface="Cambria Math" panose="02040503050406030204" pitchFamily="18" charset="0"/>
                            </a:rPr>
                          </m:ctrlPr>
                        </m:sSubPr>
                        <m:e>
                          <m:r>
                            <a:rPr lang="en-US">
                              <a:latin typeface="Cambria Math" panose="02040503050406030204" pitchFamily="18" charset="0"/>
                            </a:rPr>
                            <m:t>𝐶</m:t>
                          </m:r>
                        </m:e>
                        <m:sub>
                          <m:r>
                            <m:rPr>
                              <m:sty m:val="p"/>
                            </m:rPr>
                            <a:rPr lang="en-US">
                              <a:latin typeface="Cambria Math" panose="02040503050406030204" pitchFamily="18" charset="0"/>
                            </a:rPr>
                            <m:t>out</m:t>
                          </m:r>
                        </m:sub>
                      </m:sSub>
                      <m:r>
                        <a:rPr lang="en-US">
                          <a:latin typeface="Cambria Math" panose="02040503050406030204" pitchFamily="18" charset="0"/>
                        </a:rPr>
                        <m:t>/2</m:t>
                      </m:r>
                    </m:oMath>
                  </a14:m>
                  <a:r>
                    <a:rPr lang="en-US" dirty="0"/>
                    <a:t>)</a:t>
                  </a:r>
                </a:p>
              </p:txBody>
            </p:sp>
          </mc:Choice>
          <mc:Fallback xmlns="">
            <p:sp>
              <p:nvSpPr>
                <p:cNvPr id="12" name="TextBox 11">
                  <a:extLst>
                    <a:ext uri="{FF2B5EF4-FFF2-40B4-BE49-F238E27FC236}">
                      <a16:creationId xmlns:a16="http://schemas.microsoft.com/office/drawing/2014/main" id="{00C69564-639D-4C32-9F78-C3850990F191}"/>
                    </a:ext>
                  </a:extLst>
                </p:cNvPr>
                <p:cNvSpPr txBox="1">
                  <a:spLocks noRot="1" noChangeAspect="1" noMove="1" noResize="1" noEditPoints="1" noAdjustHandles="1" noChangeArrowheads="1" noChangeShapeType="1" noTextEdit="1"/>
                </p:cNvSpPr>
                <p:nvPr/>
              </p:nvSpPr>
              <p:spPr>
                <a:xfrm>
                  <a:off x="5800883" y="4254554"/>
                  <a:ext cx="2926080" cy="369332"/>
                </a:xfrm>
                <a:prstGeom prst="rect">
                  <a:avLst/>
                </a:prstGeom>
                <a:blipFill>
                  <a:blip r:embed="rId6"/>
                  <a:stretch>
                    <a:fillRect l="-1037" t="-6349" r="-83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ABE7D7-FF8D-4510-A1C8-39A34195FB06}"/>
                    </a:ext>
                  </a:extLst>
                </p:cNvPr>
                <p:cNvSpPr txBox="1"/>
                <p:nvPr/>
              </p:nvSpPr>
              <p:spPr>
                <a:xfrm>
                  <a:off x="5940847" y="5049016"/>
                  <a:ext cx="2651760" cy="3657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Out1: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𝐶</m:t>
                          </m:r>
                        </m:e>
                        <m:sub>
                          <m:r>
                            <m:rPr>
                              <m:sty m:val="p"/>
                            </m:rPr>
                            <a:rPr lang="en-US">
                              <a:latin typeface="Cambria Math" panose="02040503050406030204" pitchFamily="18" charset="0"/>
                            </a:rPr>
                            <m:t>out</m:t>
                          </m:r>
                        </m:sub>
                      </m:sSub>
                      <m:r>
                        <a:rPr lang="en-US">
                          <a:latin typeface="Cambria Math" panose="02040503050406030204" pitchFamily="18" charset="0"/>
                        </a:rPr>
                        <m:t>/2)×</m:t>
                      </m:r>
                      <m:r>
                        <a:rPr lang="en-US">
                          <a:latin typeface="Cambria Math" panose="02040503050406030204" pitchFamily="18" charset="0"/>
                        </a:rPr>
                        <m:t>𝐻</m:t>
                      </m:r>
                      <m:r>
                        <a:rPr lang="en-US" b="0" i="1" smtClean="0">
                          <a:latin typeface="Cambria Math" panose="02040503050406030204" pitchFamily="18" charset="0"/>
                        </a:rPr>
                        <m:t>′</m:t>
                      </m:r>
                      <m:r>
                        <a:rPr lang="en-US">
                          <a:latin typeface="Cambria Math" panose="02040503050406030204" pitchFamily="18" charset="0"/>
                        </a:rPr>
                        <m:t>×</m:t>
                      </m:r>
                      <m:r>
                        <a:rPr lang="en-US">
                          <a:latin typeface="Cambria Math" panose="02040503050406030204" pitchFamily="18" charset="0"/>
                        </a:rPr>
                        <m:t>𝑊</m:t>
                      </m:r>
                      <m:r>
                        <a:rPr lang="en-US" b="0" i="1" smtClean="0">
                          <a:latin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4AABE7D7-FF8D-4510-A1C8-39A34195FB06}"/>
                    </a:ext>
                  </a:extLst>
                </p:cNvPr>
                <p:cNvSpPr txBox="1">
                  <a:spLocks noRot="1" noChangeAspect="1" noMove="1" noResize="1" noEditPoints="1" noAdjustHandles="1" noChangeArrowheads="1" noChangeShapeType="1" noTextEdit="1"/>
                </p:cNvSpPr>
                <p:nvPr/>
              </p:nvSpPr>
              <p:spPr>
                <a:xfrm>
                  <a:off x="5940847" y="5049016"/>
                  <a:ext cx="2651760" cy="365760"/>
                </a:xfrm>
                <a:prstGeom prst="rect">
                  <a:avLst/>
                </a:prstGeom>
                <a:blipFill>
                  <a:blip r:embed="rId7"/>
                  <a:stretch>
                    <a:fillRect l="-915" t="-6452"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004700-0A77-47BB-B36C-B0254B5A1452}"/>
                    </a:ext>
                  </a:extLst>
                </p:cNvPr>
                <p:cNvSpPr txBox="1"/>
                <p:nvPr/>
              </p:nvSpPr>
              <p:spPr>
                <a:xfrm>
                  <a:off x="9305980" y="3444104"/>
                  <a:ext cx="229771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G2: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𝐶</m:t>
                          </m:r>
                        </m:e>
                        <m:sub>
                          <m:r>
                            <m:rPr>
                              <m:sty m:val="p"/>
                            </m:rPr>
                            <a:rPr lang="en-US">
                              <a:latin typeface="Cambria Math" panose="02040503050406030204" pitchFamily="18" charset="0"/>
                            </a:rPr>
                            <m:t>in</m:t>
                          </m:r>
                        </m:sub>
                      </m:sSub>
                      <m:r>
                        <a:rPr lang="en-US">
                          <a:latin typeface="Cambria Math" panose="02040503050406030204" pitchFamily="18" charset="0"/>
                        </a:rPr>
                        <m:t>/2)×</m:t>
                      </m:r>
                      <m:r>
                        <a:rPr lang="en-US">
                          <a:latin typeface="Cambria Math" panose="02040503050406030204" pitchFamily="18" charset="0"/>
                        </a:rPr>
                        <m:t>𝐻</m:t>
                      </m:r>
                      <m:r>
                        <a:rPr lang="en-US">
                          <a:latin typeface="Cambria Math" panose="02040503050406030204" pitchFamily="18" charset="0"/>
                        </a:rPr>
                        <m:t>×</m:t>
                      </m:r>
                      <m:r>
                        <a:rPr lang="en-US">
                          <a:latin typeface="Cambria Math" panose="02040503050406030204" pitchFamily="18" charset="0"/>
                        </a:rPr>
                        <m:t>𝑊</m:t>
                      </m:r>
                    </m:oMath>
                  </a14:m>
                  <a:endParaRPr lang="en-US" dirty="0"/>
                </a:p>
              </p:txBody>
            </p:sp>
          </mc:Choice>
          <mc:Fallback xmlns="">
            <p:sp>
              <p:nvSpPr>
                <p:cNvPr id="11" name="TextBox 10">
                  <a:extLst>
                    <a:ext uri="{FF2B5EF4-FFF2-40B4-BE49-F238E27FC236}">
                      <a16:creationId xmlns:a16="http://schemas.microsoft.com/office/drawing/2014/main" id="{FF004700-0A77-47BB-B36C-B0254B5A1452}"/>
                    </a:ext>
                  </a:extLst>
                </p:cNvPr>
                <p:cNvSpPr txBox="1">
                  <a:spLocks noRot="1" noChangeAspect="1" noMove="1" noResize="1" noEditPoints="1" noAdjustHandles="1" noChangeArrowheads="1" noChangeShapeType="1" noTextEdit="1"/>
                </p:cNvSpPr>
                <p:nvPr/>
              </p:nvSpPr>
              <p:spPr>
                <a:xfrm>
                  <a:off x="9305980" y="3444104"/>
                  <a:ext cx="2297715" cy="369332"/>
                </a:xfrm>
                <a:prstGeom prst="rect">
                  <a:avLst/>
                </a:prstGeom>
                <a:blipFill>
                  <a:blip r:embed="rId8"/>
                  <a:stretch>
                    <a:fillRect t="-634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D9BA5E-1D79-43ED-866F-33C3166D819B}"/>
                    </a:ext>
                  </a:extLst>
                </p:cNvPr>
                <p:cNvSpPr txBox="1"/>
                <p:nvPr/>
              </p:nvSpPr>
              <p:spPr>
                <a:xfrm>
                  <a:off x="8991797" y="4254554"/>
                  <a:ext cx="29260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conv(</a:t>
                  </a:r>
                  <a14:m>
                    <m:oMath xmlns:m="http://schemas.openxmlformats.org/officeDocument/2006/math">
                      <m:r>
                        <m:rPr>
                          <m:sty m:val="p"/>
                        </m:rPr>
                        <a:rPr lang="en-US">
                          <a:latin typeface="Cambria Math" panose="02040503050406030204" pitchFamily="18" charset="0"/>
                        </a:rPr>
                        <m:t>K</m:t>
                      </m:r>
                      <m:r>
                        <a:rPr lang="en-US">
                          <a:latin typeface="Cambria Math" panose="02040503050406030204" pitchFamily="18" charset="0"/>
                        </a:rPr>
                        <m:t>×</m:t>
                      </m:r>
                      <m:r>
                        <a:rPr lang="en-US">
                          <a:latin typeface="Cambria Math" panose="02040503050406030204" pitchFamily="18" charset="0"/>
                        </a:rPr>
                        <m:t>𝐾</m:t>
                      </m:r>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m:rPr>
                              <m:sty m:val="p"/>
                            </m:rPr>
                            <a:rPr lang="en-US">
                              <a:latin typeface="Cambria Math" panose="02040503050406030204" pitchFamily="18" charset="0"/>
                            </a:rPr>
                            <m:t>in</m:t>
                          </m:r>
                        </m:sub>
                      </m:sSub>
                      <m:r>
                        <a:rPr lang="en-US">
                          <a:latin typeface="Cambria Math" panose="02040503050406030204" pitchFamily="18" charset="0"/>
                        </a:rPr>
                        <m:t>/2→</m:t>
                      </m:r>
                      <m:sSub>
                        <m:sSubPr>
                          <m:ctrlPr>
                            <a:rPr lang="en-US" i="1">
                              <a:latin typeface="Cambria Math" panose="02040503050406030204" pitchFamily="18" charset="0"/>
                            </a:rPr>
                          </m:ctrlPr>
                        </m:sSubPr>
                        <m:e>
                          <m:r>
                            <a:rPr lang="en-US">
                              <a:latin typeface="Cambria Math" panose="02040503050406030204" pitchFamily="18" charset="0"/>
                            </a:rPr>
                            <m:t>𝐶</m:t>
                          </m:r>
                        </m:e>
                        <m:sub>
                          <m:r>
                            <m:rPr>
                              <m:sty m:val="p"/>
                            </m:rPr>
                            <a:rPr lang="en-US">
                              <a:latin typeface="Cambria Math" panose="02040503050406030204" pitchFamily="18" charset="0"/>
                            </a:rPr>
                            <m:t>out</m:t>
                          </m:r>
                        </m:sub>
                      </m:sSub>
                      <m:r>
                        <a:rPr lang="en-US">
                          <a:latin typeface="Cambria Math" panose="02040503050406030204" pitchFamily="18" charset="0"/>
                        </a:rPr>
                        <m:t>/2</m:t>
                      </m:r>
                    </m:oMath>
                  </a14:m>
                  <a:r>
                    <a:rPr lang="en-US" dirty="0"/>
                    <a:t>)</a:t>
                  </a:r>
                </a:p>
              </p:txBody>
            </p:sp>
          </mc:Choice>
          <mc:Fallback xmlns="">
            <p:sp>
              <p:nvSpPr>
                <p:cNvPr id="13" name="TextBox 12">
                  <a:extLst>
                    <a:ext uri="{FF2B5EF4-FFF2-40B4-BE49-F238E27FC236}">
                      <a16:creationId xmlns:a16="http://schemas.microsoft.com/office/drawing/2014/main" id="{91D9BA5E-1D79-43ED-866F-33C3166D819B}"/>
                    </a:ext>
                  </a:extLst>
                </p:cNvPr>
                <p:cNvSpPr txBox="1">
                  <a:spLocks noRot="1" noChangeAspect="1" noMove="1" noResize="1" noEditPoints="1" noAdjustHandles="1" noChangeArrowheads="1" noChangeShapeType="1" noTextEdit="1"/>
                </p:cNvSpPr>
                <p:nvPr/>
              </p:nvSpPr>
              <p:spPr>
                <a:xfrm>
                  <a:off x="8991797" y="4254554"/>
                  <a:ext cx="2926080" cy="369332"/>
                </a:xfrm>
                <a:prstGeom prst="rect">
                  <a:avLst/>
                </a:prstGeom>
                <a:blipFill>
                  <a:blip r:embed="rId9"/>
                  <a:stretch>
                    <a:fillRect l="-830" t="-6349" r="-103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F385FC6-A791-424F-83AB-DA07E3AA90C1}"/>
                    </a:ext>
                  </a:extLst>
                </p:cNvPr>
                <p:cNvSpPr txBox="1"/>
                <p:nvPr/>
              </p:nvSpPr>
              <p:spPr>
                <a:xfrm>
                  <a:off x="9131761" y="5049016"/>
                  <a:ext cx="2651760" cy="3657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Out2: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𝐶</m:t>
                          </m:r>
                        </m:e>
                        <m:sub>
                          <m:r>
                            <m:rPr>
                              <m:sty m:val="p"/>
                            </m:rPr>
                            <a:rPr lang="en-US">
                              <a:latin typeface="Cambria Math" panose="02040503050406030204" pitchFamily="18" charset="0"/>
                            </a:rPr>
                            <m:t>out</m:t>
                          </m:r>
                        </m:sub>
                      </m:sSub>
                      <m:r>
                        <a:rPr lang="en-US">
                          <a:latin typeface="Cambria Math" panose="02040503050406030204" pitchFamily="18" charset="0"/>
                        </a:rPr>
                        <m:t>/2)×</m:t>
                      </m:r>
                      <m:r>
                        <a:rPr lang="en-US">
                          <a:latin typeface="Cambria Math" panose="02040503050406030204" pitchFamily="18" charset="0"/>
                        </a:rPr>
                        <m:t>𝐻</m:t>
                      </m:r>
                      <m:r>
                        <a:rPr lang="en-US" b="0" i="1" smtClean="0">
                          <a:latin typeface="Cambria Math" panose="02040503050406030204" pitchFamily="18" charset="0"/>
                        </a:rPr>
                        <m:t>′</m:t>
                      </m:r>
                      <m:r>
                        <a:rPr lang="en-US">
                          <a:latin typeface="Cambria Math" panose="02040503050406030204" pitchFamily="18" charset="0"/>
                        </a:rPr>
                        <m:t>×</m:t>
                      </m:r>
                      <m:r>
                        <a:rPr lang="en-US">
                          <a:latin typeface="Cambria Math" panose="02040503050406030204" pitchFamily="18" charset="0"/>
                        </a:rPr>
                        <m:t>𝑊</m:t>
                      </m:r>
                      <m:r>
                        <a:rPr lang="en-US" b="0" i="1" smtClean="0">
                          <a:latin typeface="Cambria Math" panose="02040503050406030204" pitchFamily="18" charset="0"/>
                        </a:rPr>
                        <m:t>′</m:t>
                      </m:r>
                    </m:oMath>
                  </a14:m>
                  <a:endParaRPr lang="en-US" dirty="0"/>
                </a:p>
              </p:txBody>
            </p:sp>
          </mc:Choice>
          <mc:Fallback xmlns="">
            <p:sp>
              <p:nvSpPr>
                <p:cNvPr id="15" name="TextBox 14">
                  <a:extLst>
                    <a:ext uri="{FF2B5EF4-FFF2-40B4-BE49-F238E27FC236}">
                      <a16:creationId xmlns:a16="http://schemas.microsoft.com/office/drawing/2014/main" id="{5F385FC6-A791-424F-83AB-DA07E3AA90C1}"/>
                    </a:ext>
                  </a:extLst>
                </p:cNvPr>
                <p:cNvSpPr txBox="1">
                  <a:spLocks noRot="1" noChangeAspect="1" noMove="1" noResize="1" noEditPoints="1" noAdjustHandles="1" noChangeArrowheads="1" noChangeShapeType="1" noTextEdit="1"/>
                </p:cNvSpPr>
                <p:nvPr/>
              </p:nvSpPr>
              <p:spPr>
                <a:xfrm>
                  <a:off x="9131761" y="5049016"/>
                  <a:ext cx="2651760" cy="365760"/>
                </a:xfrm>
                <a:prstGeom prst="rect">
                  <a:avLst/>
                </a:prstGeom>
                <a:blipFill>
                  <a:blip r:embed="rId10"/>
                  <a:stretch>
                    <a:fillRect l="-686" t="-6452"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DCB35C-EB05-44B5-994B-C7637CD478AC}"/>
                    </a:ext>
                  </a:extLst>
                </p:cNvPr>
                <p:cNvSpPr txBox="1"/>
                <p:nvPr/>
              </p:nvSpPr>
              <p:spPr>
                <a:xfrm>
                  <a:off x="7615310" y="6389856"/>
                  <a:ext cx="247591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Output: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𝐶</m:t>
                          </m:r>
                        </m:e>
                        <m:sub>
                          <m:r>
                            <m:rPr>
                              <m:sty m:val="p"/>
                            </m:rPr>
                            <a:rPr lang="en-US">
                              <a:latin typeface="Cambria Math" panose="02040503050406030204" pitchFamily="18" charset="0"/>
                            </a:rPr>
                            <m:t>out</m:t>
                          </m:r>
                        </m:sub>
                      </m:sSub>
                      <m:r>
                        <a:rPr lang="en-US">
                          <a:latin typeface="Cambria Math" panose="02040503050406030204" pitchFamily="18" charset="0"/>
                        </a:rPr>
                        <m:t>×</m:t>
                      </m:r>
                      <m:r>
                        <a:rPr lang="en-US">
                          <a:latin typeface="Cambria Math" panose="02040503050406030204" pitchFamily="18" charset="0"/>
                        </a:rPr>
                        <m:t>𝐻</m:t>
                      </m:r>
                      <m:r>
                        <a:rPr lang="en-US">
                          <a:latin typeface="Cambria Math" panose="02040503050406030204" pitchFamily="18" charset="0"/>
                        </a:rPr>
                        <m:t>′×</m:t>
                      </m:r>
                      <m:r>
                        <a:rPr lang="en-US">
                          <a:latin typeface="Cambria Math" panose="02040503050406030204" pitchFamily="18" charset="0"/>
                        </a:rPr>
                        <m:t>𝑊</m:t>
                      </m:r>
                      <m:r>
                        <a:rPr lang="en-US">
                          <a:latin typeface="Cambria Math" panose="02040503050406030204" pitchFamily="18" charset="0"/>
                        </a:rPr>
                        <m:t>′</m:t>
                      </m:r>
                    </m:oMath>
                  </a14:m>
                  <a:endParaRPr lang="en-US" dirty="0"/>
                </a:p>
              </p:txBody>
            </p:sp>
          </mc:Choice>
          <mc:Fallback xmlns="">
            <p:sp>
              <p:nvSpPr>
                <p:cNvPr id="17" name="TextBox 16">
                  <a:extLst>
                    <a:ext uri="{FF2B5EF4-FFF2-40B4-BE49-F238E27FC236}">
                      <a16:creationId xmlns:a16="http://schemas.microsoft.com/office/drawing/2014/main" id="{A1DCB35C-EB05-44B5-994B-C7637CD478AC}"/>
                    </a:ext>
                  </a:extLst>
                </p:cNvPr>
                <p:cNvSpPr txBox="1">
                  <a:spLocks noRot="1" noChangeAspect="1" noMove="1" noResize="1" noEditPoints="1" noAdjustHandles="1" noChangeArrowheads="1" noChangeShapeType="1" noTextEdit="1"/>
                </p:cNvSpPr>
                <p:nvPr/>
              </p:nvSpPr>
              <p:spPr>
                <a:xfrm>
                  <a:off x="7615310" y="6389856"/>
                  <a:ext cx="2475914" cy="369332"/>
                </a:xfrm>
                <a:prstGeom prst="rect">
                  <a:avLst/>
                </a:prstGeom>
                <a:blipFill>
                  <a:blip r:embed="rId11"/>
                  <a:stretch>
                    <a:fillRect t="-6349" b="-22222"/>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362B758-A772-4C25-A35F-6D6E1318AE32}"/>
                </a:ext>
              </a:extLst>
            </p:cNvPr>
            <p:cNvSpPr txBox="1"/>
            <p:nvPr/>
          </p:nvSpPr>
          <p:spPr>
            <a:xfrm>
              <a:off x="7791156" y="2795399"/>
              <a:ext cx="21242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split</a:t>
              </a:r>
            </a:p>
          </p:txBody>
        </p:sp>
        <p:sp>
          <p:nvSpPr>
            <p:cNvPr id="28" name="TextBox 27">
              <a:extLst>
                <a:ext uri="{FF2B5EF4-FFF2-40B4-BE49-F238E27FC236}">
                  <a16:creationId xmlns:a16="http://schemas.microsoft.com/office/drawing/2014/main" id="{A5B13F54-AA43-41B2-93A8-F0E112B3FFD8}"/>
                </a:ext>
              </a:extLst>
            </p:cNvPr>
            <p:cNvSpPr txBox="1"/>
            <p:nvPr/>
          </p:nvSpPr>
          <p:spPr>
            <a:xfrm>
              <a:off x="7791156" y="5727957"/>
              <a:ext cx="21242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err="1"/>
                <a:t>concat</a:t>
              </a:r>
              <a:endParaRPr lang="en-US" dirty="0"/>
            </a:p>
          </p:txBody>
        </p:sp>
        <p:cxnSp>
          <p:nvCxnSpPr>
            <p:cNvPr id="30" name="Straight Arrow Connector 29">
              <a:extLst>
                <a:ext uri="{FF2B5EF4-FFF2-40B4-BE49-F238E27FC236}">
                  <a16:creationId xmlns:a16="http://schemas.microsoft.com/office/drawing/2014/main" id="{C5BE59E2-6DA8-485E-B441-CB46D153DE6D}"/>
                </a:ext>
              </a:extLst>
            </p:cNvPr>
            <p:cNvCxnSpPr>
              <a:stCxn id="8" idx="2"/>
              <a:endCxn id="27" idx="0"/>
            </p:cNvCxnSpPr>
            <p:nvPr/>
          </p:nvCxnSpPr>
          <p:spPr>
            <a:xfrm>
              <a:off x="8853267" y="2504290"/>
              <a:ext cx="0" cy="29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EF71811-F072-42E3-AF2E-9DB838EDB46F}"/>
                </a:ext>
              </a:extLst>
            </p:cNvPr>
            <p:cNvCxnSpPr>
              <a:stCxn id="27" idx="1"/>
              <a:endCxn id="9" idx="0"/>
            </p:cNvCxnSpPr>
            <p:nvPr/>
          </p:nvCxnSpPr>
          <p:spPr>
            <a:xfrm rot="10800000" flipV="1">
              <a:off x="7263924" y="2980064"/>
              <a:ext cx="527232" cy="4756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F5A1C45-EE46-4910-984A-1CA972319611}"/>
                </a:ext>
              </a:extLst>
            </p:cNvPr>
            <p:cNvCxnSpPr>
              <a:stCxn id="27" idx="3"/>
              <a:endCxn id="11" idx="0"/>
            </p:cNvCxnSpPr>
            <p:nvPr/>
          </p:nvCxnSpPr>
          <p:spPr>
            <a:xfrm>
              <a:off x="9915378" y="2980065"/>
              <a:ext cx="539460" cy="4640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4739FD-367E-4227-83A4-0ACB50CE895E}"/>
                </a:ext>
              </a:extLst>
            </p:cNvPr>
            <p:cNvCxnSpPr>
              <a:stCxn id="9" idx="2"/>
              <a:endCxn id="12" idx="0"/>
            </p:cNvCxnSpPr>
            <p:nvPr/>
          </p:nvCxnSpPr>
          <p:spPr>
            <a:xfrm flipH="1">
              <a:off x="7263923" y="3825068"/>
              <a:ext cx="1" cy="42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083EDBF-CC65-4F33-9B05-27BEB65D47C0}"/>
                </a:ext>
              </a:extLst>
            </p:cNvPr>
            <p:cNvCxnSpPr>
              <a:stCxn id="11" idx="2"/>
              <a:endCxn id="13" idx="0"/>
            </p:cNvCxnSpPr>
            <p:nvPr/>
          </p:nvCxnSpPr>
          <p:spPr>
            <a:xfrm flipH="1">
              <a:off x="10454837" y="3813436"/>
              <a:ext cx="1" cy="44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5710D6-18F0-4D5F-8C23-DBB82FDAB64B}"/>
                </a:ext>
              </a:extLst>
            </p:cNvPr>
            <p:cNvCxnSpPr>
              <a:stCxn id="12" idx="2"/>
              <a:endCxn id="14" idx="0"/>
            </p:cNvCxnSpPr>
            <p:nvPr/>
          </p:nvCxnSpPr>
          <p:spPr>
            <a:xfrm>
              <a:off x="7263923" y="4623886"/>
              <a:ext cx="2804" cy="42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09FEC5F-642B-442D-875E-2A2E60689EC6}"/>
                </a:ext>
              </a:extLst>
            </p:cNvPr>
            <p:cNvCxnSpPr>
              <a:stCxn id="13" idx="2"/>
              <a:endCxn id="15" idx="0"/>
            </p:cNvCxnSpPr>
            <p:nvPr/>
          </p:nvCxnSpPr>
          <p:spPr>
            <a:xfrm>
              <a:off x="10454837" y="4623886"/>
              <a:ext cx="2804" cy="425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465062AC-5EE0-4276-80F1-4367E68C628C}"/>
                </a:ext>
              </a:extLst>
            </p:cNvPr>
            <p:cNvCxnSpPr>
              <a:stCxn id="14" idx="2"/>
              <a:endCxn id="28" idx="1"/>
            </p:cNvCxnSpPr>
            <p:nvPr/>
          </p:nvCxnSpPr>
          <p:spPr>
            <a:xfrm rot="16200000" flipH="1">
              <a:off x="7280018" y="5401484"/>
              <a:ext cx="497847" cy="5244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8712B220-AA93-4FA3-AACF-C3533279CE80}"/>
                </a:ext>
              </a:extLst>
            </p:cNvPr>
            <p:cNvCxnSpPr>
              <a:cxnSpLocks/>
              <a:stCxn id="15" idx="2"/>
              <a:endCxn id="28" idx="3"/>
            </p:cNvCxnSpPr>
            <p:nvPr/>
          </p:nvCxnSpPr>
          <p:spPr>
            <a:xfrm rot="5400000">
              <a:off x="9937587" y="5392568"/>
              <a:ext cx="497847" cy="5422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23E5A1-39A3-452B-A197-D35064A9003A}"/>
                </a:ext>
              </a:extLst>
            </p:cNvPr>
            <p:cNvCxnSpPr>
              <a:stCxn id="28" idx="2"/>
              <a:endCxn id="17" idx="0"/>
            </p:cNvCxnSpPr>
            <p:nvPr/>
          </p:nvCxnSpPr>
          <p:spPr>
            <a:xfrm>
              <a:off x="8853267" y="6097289"/>
              <a:ext cx="0" cy="29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3A9BFFC7-DF79-4BAF-B36F-46C3A1F4990F}"/>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21353827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A2C7-2039-4DCB-9D79-710762E48518}"/>
              </a:ext>
            </a:extLst>
          </p:cNvPr>
          <p:cNvSpPr>
            <a:spLocks noGrp="1"/>
          </p:cNvSpPr>
          <p:nvPr>
            <p:ph type="title"/>
          </p:nvPr>
        </p:nvSpPr>
        <p:spPr/>
        <p:txBody>
          <a:bodyPr/>
          <a:lstStyle/>
          <a:p>
            <a:r>
              <a:rPr lang="en-US" dirty="0"/>
              <a:t>Group Convolutions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5BDFDE5-1A91-4F6A-A103-64A3AFF74CB9}"/>
                  </a:ext>
                </a:extLst>
              </p:cNvPr>
              <p:cNvSpPr/>
              <p:nvPr/>
            </p:nvSpPr>
            <p:spPr>
              <a:xfrm>
                <a:off x="684622" y="839922"/>
                <a:ext cx="4703298" cy="3416320"/>
              </a:xfrm>
              <a:prstGeom prst="rect">
                <a:avLst/>
              </a:prstGeom>
            </p:spPr>
            <p:txBody>
              <a:bodyPr wrap="square">
                <a:spAutoFit/>
              </a:bodyPr>
              <a:lstStyle/>
              <a:p>
                <a:r>
                  <a:rPr lang="en-US" sz="2400" b="1" dirty="0">
                    <a:solidFill>
                      <a:srgbClr val="C00000"/>
                    </a:solidFill>
                  </a:rPr>
                  <a:t>Convolution with groups=1:</a:t>
                </a:r>
              </a:p>
              <a:p>
                <a:r>
                  <a:rPr lang="en-US" sz="2400" dirty="0"/>
                  <a:t>Normal convolution</a:t>
                </a:r>
              </a:p>
              <a:p>
                <a:r>
                  <a:rPr lang="en-US" sz="2400" dirty="0"/>
                  <a:t>Input: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in</m:t>
                        </m:r>
                      </m:sub>
                    </m:sSub>
                    <m:r>
                      <a:rPr lang="en-US" sz="2400" b="0" i="1" dirty="0" smtClean="0">
                        <a:latin typeface="Cambria Math" panose="02040503050406030204" pitchFamily="18" charset="0"/>
                      </a:rPr>
                      <m:t>×</m:t>
                    </m:r>
                    <m:r>
                      <a:rPr lang="en-US" sz="2400" i="1" dirty="0">
                        <a:latin typeface="Cambria Math" panose="02040503050406030204" pitchFamily="18" charset="0"/>
                      </a:rPr>
                      <m:t> </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endParaRPr lang="en-US" sz="2400" dirty="0"/>
              </a:p>
              <a:p>
                <a:r>
                  <a:rPr lang="en-US" sz="2400" dirty="0"/>
                  <a:t>Weight: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out</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i="0" dirty="0" err="1">
                            <a:latin typeface="Cambria Math" panose="02040503050406030204" pitchFamily="18" charset="0"/>
                          </a:rPr>
                          <m:t>in</m:t>
                        </m:r>
                      </m:sub>
                    </m:sSub>
                    <m:r>
                      <a:rPr lang="en-US" sz="2400" i="1" dirty="0">
                        <a:latin typeface="Cambria Math" panose="02040503050406030204" pitchFamily="18" charset="0"/>
                      </a:rPr>
                      <m:t>×</m:t>
                    </m:r>
                    <m:r>
                      <a:rPr lang="en-US" sz="2400" i="1" dirty="0">
                        <a:latin typeface="Cambria Math" panose="02040503050406030204" pitchFamily="18" charset="0"/>
                      </a:rPr>
                      <m:t>𝐾</m:t>
                    </m:r>
                    <m:r>
                      <a:rPr lang="en-US" sz="2400" i="1" dirty="0">
                        <a:latin typeface="Cambria Math" panose="02040503050406030204" pitchFamily="18" charset="0"/>
                      </a:rPr>
                      <m:t>×</m:t>
                    </m:r>
                    <m:r>
                      <a:rPr lang="en-US" sz="2400" i="1" dirty="0">
                        <a:latin typeface="Cambria Math" panose="02040503050406030204" pitchFamily="18" charset="0"/>
                      </a:rPr>
                      <m:t>𝐾</m:t>
                    </m:r>
                  </m:oMath>
                </a14:m>
                <a:endParaRPr lang="en-US" sz="2400" dirty="0"/>
              </a:p>
              <a:p>
                <a:r>
                  <a:rPr lang="en-US" sz="2400" dirty="0"/>
                  <a:t>Output: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a:latin typeface="Cambria Math" panose="02040503050406030204" pitchFamily="18" charset="0"/>
                          </a:rPr>
                          <m:t>out</m:t>
                        </m:r>
                      </m:sub>
                    </m:sSub>
                    <m:r>
                      <a:rPr lang="en-US" sz="2400" i="1" dirty="0">
                        <a:latin typeface="Cambria Math" panose="02040503050406030204" pitchFamily="18" charset="0"/>
                      </a:rPr>
                      <m:t>×</m:t>
                    </m:r>
                    <m:r>
                      <a:rPr lang="en-US" sz="2400" i="1" dirty="0">
                        <a:latin typeface="Cambria Math" panose="02040503050406030204" pitchFamily="18" charset="0"/>
                      </a:rPr>
                      <m:t>𝐻</m:t>
                    </m:r>
                    <m:r>
                      <a:rPr lang="en-US" sz="2400" b="0" i="1" dirty="0" smtClean="0">
                        <a:latin typeface="Cambria Math" panose="02040503050406030204" pitchFamily="18" charset="0"/>
                      </a:rPr>
                      <m:t>′</m:t>
                    </m:r>
                    <m:r>
                      <a:rPr lang="en-US" sz="2400" i="1" dirty="0">
                        <a:latin typeface="Cambria Math" panose="02040503050406030204" pitchFamily="18" charset="0"/>
                      </a:rPr>
                      <m:t>×</m:t>
                    </m:r>
                    <m:r>
                      <a:rPr lang="en-US" sz="2400" i="1" dirty="0">
                        <a:latin typeface="Cambria Math" panose="02040503050406030204" pitchFamily="18" charset="0"/>
                      </a:rPr>
                      <m:t>𝑊</m:t>
                    </m:r>
                    <m:r>
                      <a:rPr lang="en-US" sz="2400" b="0" i="1" dirty="0" smtClean="0">
                        <a:latin typeface="Cambria Math" panose="02040503050406030204" pitchFamily="18" charset="0"/>
                      </a:rPr>
                      <m:t>′</m:t>
                    </m:r>
                  </m:oMath>
                </a14:m>
                <a:endParaRPr lang="en-US" sz="2400" dirty="0"/>
              </a:p>
              <a:p>
                <a:r>
                  <a:rPr lang="en-US" sz="2400" dirty="0"/>
                  <a:t>FLOPs: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m:t>
                        </m:r>
                        <m:r>
                          <a:rPr lang="en-US" sz="2400" i="1" dirty="0" smtClean="0">
                            <a:latin typeface="Cambria Math" panose="02040503050406030204" pitchFamily="18" charset="0"/>
                          </a:rPr>
                          <m:t>𝐾</m:t>
                        </m:r>
                      </m:e>
                      <m:sup>
                        <m:r>
                          <a:rPr lang="en-US" sz="2400" i="1" dirty="0" smtClean="0">
                            <a:latin typeface="Cambria Math" panose="02040503050406030204" pitchFamily="18" charset="0"/>
                          </a:rPr>
                          <m:t>2</m:t>
                        </m:r>
                      </m:sup>
                    </m:sSup>
                    <m:r>
                      <a:rPr lang="en-US" sz="2400" i="1" dirty="0">
                        <a:latin typeface="Cambria Math" panose="02040503050406030204" pitchFamily="18" charset="0"/>
                      </a:rPr>
                      <m:t>×</m:t>
                    </m:r>
                    <m:r>
                      <a:rPr lang="en-US" sz="2400" i="1" dirty="0" smtClean="0">
                        <a:latin typeface="Cambria Math" panose="02040503050406030204" pitchFamily="18" charset="0"/>
                      </a:rPr>
                      <m:t>𝐻</m:t>
                    </m:r>
                    <m:r>
                      <a:rPr lang="en-US" sz="2400" i="1" dirty="0">
                        <a:latin typeface="Cambria Math" panose="02040503050406030204" pitchFamily="18" charset="0"/>
                      </a:rPr>
                      <m:t>×</m:t>
                    </m:r>
                    <m:r>
                      <a:rPr lang="en-US" sz="2400" i="1" dirty="0" smtClean="0">
                        <a:latin typeface="Cambria Math" panose="02040503050406030204" pitchFamily="18" charset="0"/>
                      </a:rPr>
                      <m:t>𝑊</m:t>
                    </m:r>
                  </m:oMath>
                </a14:m>
                <a:endParaRPr lang="en-US" sz="2400" dirty="0"/>
              </a:p>
              <a:p>
                <a:endParaRPr lang="en-US" sz="2400" dirty="0"/>
              </a:p>
              <a:p>
                <a:r>
                  <a:rPr lang="en-US" sz="2400" dirty="0"/>
                  <a:t>All convolutional kernels touch</a:t>
                </a:r>
              </a:p>
              <a:p>
                <a:r>
                  <a:rPr lang="en-US" sz="2400" dirty="0"/>
                  <a:t>all </a:t>
                </a:r>
                <a14:m>
                  <m:oMath xmlns:m="http://schemas.openxmlformats.org/officeDocument/2006/math">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r>
                  <a:rPr lang="en-US" sz="2400" dirty="0"/>
                  <a:t> channels of the input</a:t>
                </a:r>
              </a:p>
            </p:txBody>
          </p:sp>
        </mc:Choice>
        <mc:Fallback xmlns="">
          <p:sp>
            <p:nvSpPr>
              <p:cNvPr id="4" name="Rectangle 3">
                <a:extLst>
                  <a:ext uri="{FF2B5EF4-FFF2-40B4-BE49-F238E27FC236}">
                    <a16:creationId xmlns:a16="http://schemas.microsoft.com/office/drawing/2014/main" id="{05BDFDE5-1A91-4F6A-A103-64A3AFF74CB9}"/>
                  </a:ext>
                </a:extLst>
              </p:cNvPr>
              <p:cNvSpPr>
                <a:spLocks noRot="1" noChangeAspect="1" noMove="1" noResize="1" noEditPoints="1" noAdjustHandles="1" noChangeArrowheads="1" noChangeShapeType="1" noTextEdit="1"/>
              </p:cNvSpPr>
              <p:nvPr/>
            </p:nvSpPr>
            <p:spPr>
              <a:xfrm>
                <a:off x="684622" y="839922"/>
                <a:ext cx="4703298" cy="3416320"/>
              </a:xfrm>
              <a:prstGeom prst="rect">
                <a:avLst/>
              </a:prstGeom>
              <a:blipFill>
                <a:blip r:embed="rId2"/>
                <a:stretch>
                  <a:fillRect l="-1943" t="-1429" b="-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DCE1FAA-CB4B-47CD-AA05-D3DD282AA238}"/>
                  </a:ext>
                </a:extLst>
              </p:cNvPr>
              <p:cNvSpPr/>
              <p:nvPr/>
            </p:nvSpPr>
            <p:spPr>
              <a:xfrm>
                <a:off x="684622" y="4554455"/>
                <a:ext cx="4703298" cy="1938992"/>
              </a:xfrm>
              <a:prstGeom prst="rect">
                <a:avLst/>
              </a:prstGeom>
            </p:spPr>
            <p:txBody>
              <a:bodyPr wrap="square">
                <a:spAutoFit/>
              </a:bodyPr>
              <a:lstStyle/>
              <a:p>
                <a:r>
                  <a:rPr lang="en-US" sz="2400" b="1" dirty="0" err="1">
                    <a:solidFill>
                      <a:srgbClr val="C00000"/>
                    </a:solidFill>
                  </a:rPr>
                  <a:t>Depthwise</a:t>
                </a:r>
                <a:r>
                  <a:rPr lang="en-US" sz="2400" b="1" dirty="0">
                    <a:solidFill>
                      <a:srgbClr val="C00000"/>
                    </a:solidFill>
                  </a:rPr>
                  <a:t> Convolutions</a:t>
                </a:r>
              </a:p>
              <a:p>
                <a:r>
                  <a:rPr lang="en-US" sz="2400" dirty="0"/>
                  <a:t>Special case: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r>
                  <a:rPr lang="en-US" sz="2400" dirty="0"/>
                  <a:t>,</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 </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m:t>
                    </m:r>
                    <m:r>
                      <a:rPr lang="en-US" sz="2400" b="0" i="1" dirty="0" smtClean="0">
                        <a:latin typeface="Cambria Math" panose="02040503050406030204" pitchFamily="18" charset="0"/>
                      </a:rPr>
                      <m:t>𝑛</m:t>
                    </m:r>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𝐶</m:t>
                        </m:r>
                      </m:e>
                      <m:sub>
                        <m:r>
                          <m:rPr>
                            <m:sty m:val="p"/>
                          </m:rPr>
                          <a:rPr lang="en-US" sz="2400" dirty="0" err="1">
                            <a:latin typeface="Cambria Math" panose="02040503050406030204" pitchFamily="18" charset="0"/>
                          </a:rPr>
                          <m:t>in</m:t>
                        </m:r>
                      </m:sub>
                    </m:sSub>
                  </m:oMath>
                </a14:m>
                <a:endParaRPr lang="en-US" sz="2400" dirty="0"/>
              </a:p>
              <a:p>
                <a:r>
                  <a:rPr lang="en-US" sz="2400" dirty="0"/>
                  <a:t>Each input channel is convolved</a:t>
                </a:r>
              </a:p>
              <a:p>
                <a:r>
                  <a:rPr lang="en-US" sz="2400" dirty="0"/>
                  <a:t>with </a:t>
                </a:r>
                <a14:m>
                  <m:oMath xmlns:m="http://schemas.openxmlformats.org/officeDocument/2006/math">
                    <m:r>
                      <a:rPr lang="en-US" sz="2400" i="1" dirty="0" smtClean="0">
                        <a:latin typeface="Cambria Math" panose="02040503050406030204" pitchFamily="18" charset="0"/>
                      </a:rPr>
                      <m:t>𝑛</m:t>
                    </m:r>
                  </m:oMath>
                </a14:m>
                <a:r>
                  <a:rPr lang="en-US" sz="2400" dirty="0"/>
                  <a:t> different </a:t>
                </a:r>
                <a14:m>
                  <m:oMath xmlns:m="http://schemas.openxmlformats.org/officeDocument/2006/math">
                    <m:r>
                      <a:rPr lang="en-US" sz="2400" i="1" dirty="0" smtClean="0">
                        <a:latin typeface="Cambria Math" panose="02040503050406030204" pitchFamily="18" charset="0"/>
                      </a:rPr>
                      <m:t>𝐾</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𝐾</m:t>
                    </m:r>
                    <m:r>
                      <a:rPr lang="en-US" sz="2400" i="1" dirty="0" smtClean="0">
                        <a:latin typeface="Cambria Math" panose="02040503050406030204" pitchFamily="18" charset="0"/>
                      </a:rPr>
                      <m:t> </m:t>
                    </m:r>
                  </m:oMath>
                </a14:m>
                <a:r>
                  <a:rPr lang="en-US" sz="2400" dirty="0"/>
                  <a:t>filters to</a:t>
                </a:r>
              </a:p>
              <a:p>
                <a:r>
                  <a:rPr lang="en-US" sz="2400" dirty="0"/>
                  <a:t>produce </a:t>
                </a:r>
                <a14:m>
                  <m:oMath xmlns:m="http://schemas.openxmlformats.org/officeDocument/2006/math">
                    <m:r>
                      <a:rPr lang="en-US" sz="2400" i="1" dirty="0" smtClean="0">
                        <a:latin typeface="Cambria Math" panose="02040503050406030204" pitchFamily="18" charset="0"/>
                      </a:rPr>
                      <m:t>𝑛</m:t>
                    </m:r>
                  </m:oMath>
                </a14:m>
                <a:r>
                  <a:rPr lang="en-US" sz="2400" dirty="0"/>
                  <a:t> output channels</a:t>
                </a:r>
              </a:p>
            </p:txBody>
          </p:sp>
        </mc:Choice>
        <mc:Fallback xmlns="">
          <p:sp>
            <p:nvSpPr>
              <p:cNvPr id="7" name="Rectangle 6">
                <a:extLst>
                  <a:ext uri="{FF2B5EF4-FFF2-40B4-BE49-F238E27FC236}">
                    <a16:creationId xmlns:a16="http://schemas.microsoft.com/office/drawing/2014/main" id="{9DCE1FAA-CB4B-47CD-AA05-D3DD282AA238}"/>
                  </a:ext>
                </a:extLst>
              </p:cNvPr>
              <p:cNvSpPr>
                <a:spLocks noRot="1" noChangeAspect="1" noMove="1" noResize="1" noEditPoints="1" noAdjustHandles="1" noChangeArrowheads="1" noChangeShapeType="1" noTextEdit="1"/>
              </p:cNvSpPr>
              <p:nvPr/>
            </p:nvSpPr>
            <p:spPr>
              <a:xfrm>
                <a:off x="684622" y="4554455"/>
                <a:ext cx="4703298" cy="1938992"/>
              </a:xfrm>
              <a:prstGeom prst="rect">
                <a:avLst/>
              </a:prstGeom>
              <a:blipFill>
                <a:blip r:embed="rId3"/>
                <a:stretch>
                  <a:fillRect l="-1943" t="-2516" b="-6289"/>
                </a:stretch>
              </a:blipFill>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4BA92E8D-173F-4E7D-B675-0E6999A74A1B}"/>
              </a:ext>
            </a:extLst>
          </p:cNvPr>
          <p:cNvSpPr>
            <a:spLocks noGrp="1"/>
          </p:cNvSpPr>
          <p:nvPr>
            <p:ph type="sldNum" sz="quarter" idx="12"/>
          </p:nvPr>
        </p:nvSpPr>
        <p:spPr/>
        <p:txBody>
          <a:bodyPr/>
          <a:lstStyle/>
          <a:p>
            <a:fld id="{7E663616-BBAC-427E-89D3-E72909796144}" type="slidenum">
              <a:rPr lang="en-US" smtClean="0"/>
              <a:t>114</a:t>
            </a:fld>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F100688-0ED2-41F5-A324-77B58176E6D9}"/>
                  </a:ext>
                </a:extLst>
              </p:cNvPr>
              <p:cNvSpPr/>
              <p:nvPr/>
            </p:nvSpPr>
            <p:spPr>
              <a:xfrm>
                <a:off x="5874325" y="839922"/>
                <a:ext cx="6096000" cy="4524315"/>
              </a:xfrm>
              <a:prstGeom prst="rect">
                <a:avLst/>
              </a:prstGeom>
            </p:spPr>
            <p:txBody>
              <a:bodyPr>
                <a:spAutoFit/>
              </a:bodyPr>
              <a:lstStyle/>
              <a:p>
                <a:r>
                  <a:rPr lang="en-US" sz="2400" b="1" dirty="0">
                    <a:solidFill>
                      <a:srgbClr val="C00000"/>
                    </a:solidFill>
                  </a:rPr>
                  <a:t>Convolution with groups=</a:t>
                </a:r>
                <a14:m>
                  <m:oMath xmlns:m="http://schemas.openxmlformats.org/officeDocument/2006/math">
                    <m:r>
                      <a:rPr lang="en-US" sz="2400" b="1" dirty="0">
                        <a:solidFill>
                          <a:srgbClr val="C00000"/>
                        </a:solidFill>
                        <a:latin typeface="Cambria Math" panose="02040503050406030204" pitchFamily="18" charset="0"/>
                      </a:rPr>
                      <m:t>𝐺</m:t>
                    </m:r>
                  </m:oMath>
                </a14:m>
                <a:r>
                  <a:rPr lang="en-US" sz="2400" b="1" dirty="0">
                    <a:solidFill>
                      <a:srgbClr val="C00000"/>
                    </a:solidFill>
                  </a:rPr>
                  <a:t>:</a:t>
                </a:r>
              </a:p>
              <a:p>
                <a14:m>
                  <m:oMath xmlns:m="http://schemas.openxmlformats.org/officeDocument/2006/math">
                    <m:r>
                      <a:rPr lang="en-US" sz="2400" i="1" dirty="0" smtClean="0">
                        <a:latin typeface="Cambria Math" panose="02040503050406030204" pitchFamily="18" charset="0"/>
                      </a:rPr>
                      <m:t>𝐺</m:t>
                    </m:r>
                  </m:oMath>
                </a14:m>
                <a:r>
                  <a:rPr lang="en-US" sz="2400" dirty="0"/>
                  <a:t> parallel conv layers; each “sees”</a:t>
                </a:r>
              </a:p>
              <a:p>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m:t>
                    </m:r>
                    <m:r>
                      <a:rPr lang="en-US" sz="2400" i="1" dirty="0">
                        <a:latin typeface="Cambria Math" panose="02040503050406030204" pitchFamily="18" charset="0"/>
                      </a:rPr>
                      <m:t>𝐺</m:t>
                    </m:r>
                    <m:r>
                      <a:rPr lang="en-US" sz="2400" i="1" dirty="0">
                        <a:latin typeface="Cambria Math" panose="02040503050406030204" pitchFamily="18" charset="0"/>
                      </a:rPr>
                      <m:t> </m:t>
                    </m:r>
                  </m:oMath>
                </a14:m>
                <a:r>
                  <a:rPr lang="en-US" sz="2400" dirty="0"/>
                  <a:t>input channels and produces</a:t>
                </a:r>
              </a:p>
              <a:p>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out</m:t>
                        </m:r>
                      </m:sub>
                    </m:sSub>
                    <m:r>
                      <a:rPr lang="en-US" sz="2400" i="1" dirty="0">
                        <a:latin typeface="Cambria Math" panose="02040503050406030204" pitchFamily="18" charset="0"/>
                      </a:rPr>
                      <m:t>/</m:t>
                    </m:r>
                    <m:r>
                      <a:rPr lang="en-US" sz="2400" i="1" dirty="0">
                        <a:latin typeface="Cambria Math" panose="02040503050406030204" pitchFamily="18" charset="0"/>
                      </a:rPr>
                      <m:t>𝐺</m:t>
                    </m:r>
                    <m:r>
                      <a:rPr lang="en-US" sz="2400" i="1" dirty="0">
                        <a:latin typeface="Cambria Math" panose="02040503050406030204" pitchFamily="18" charset="0"/>
                      </a:rPr>
                      <m:t> </m:t>
                    </m:r>
                  </m:oMath>
                </a14:m>
                <a:r>
                  <a:rPr lang="en-US" sz="2400" dirty="0"/>
                  <a:t>output channels</a:t>
                </a:r>
              </a:p>
              <a:p>
                <a:r>
                  <a:rPr lang="en-US" sz="2400" dirty="0"/>
                  <a:t>Input:</a:t>
                </a:r>
                <a14:m>
                  <m:oMath xmlns:m="http://schemas.openxmlformats.org/officeDocument/2006/math">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 </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endParaRPr lang="en-US" sz="2400" dirty="0"/>
              </a:p>
              <a:p>
                <a:r>
                  <a:rPr lang="en-US" sz="2400" dirty="0"/>
                  <a:t>Split to </a:t>
                </a:r>
                <a14:m>
                  <m:oMath xmlns:m="http://schemas.openxmlformats.org/officeDocument/2006/math">
                    <m:r>
                      <a:rPr lang="en-US" sz="2400" i="1" dirty="0" smtClean="0">
                        <a:latin typeface="Cambria Math" panose="02040503050406030204" pitchFamily="18" charset="0"/>
                      </a:rPr>
                      <m:t>𝐺</m:t>
                    </m:r>
                    <m:r>
                      <a:rPr lang="en-US" sz="2400" i="1" dirty="0">
                        <a:latin typeface="Cambria Math" panose="02040503050406030204" pitchFamily="18" charset="0"/>
                      </a:rPr>
                      <m:t>×</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 </m:t>
                    </m:r>
                    <m:r>
                      <a:rPr lang="en-US" sz="2400" i="1" dirty="0">
                        <a:latin typeface="Cambria Math" panose="02040503050406030204" pitchFamily="18" charset="0"/>
                      </a:rPr>
                      <m:t>𝐺</m:t>
                    </m:r>
                    <m:r>
                      <a:rPr lang="en-US" sz="2400" i="1" dirty="0">
                        <a:latin typeface="Cambria Math" panose="02040503050406030204" pitchFamily="18" charset="0"/>
                      </a:rPr>
                      <m:t>)×</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r>
                      <a:rPr lang="en-US" sz="2400" i="1" dirty="0">
                        <a:latin typeface="Cambria Math" panose="02040503050406030204" pitchFamily="18" charset="0"/>
                      </a:rPr>
                      <m:t>]</m:t>
                    </m:r>
                  </m:oMath>
                </a14:m>
                <a:endParaRPr lang="en-US" sz="2400" dirty="0"/>
              </a:p>
              <a:p>
                <a:r>
                  <a:rPr lang="en-US" sz="2400" dirty="0"/>
                  <a:t>Weight: </a:t>
                </a:r>
                <a14:m>
                  <m:oMath xmlns:m="http://schemas.openxmlformats.org/officeDocument/2006/math">
                    <m:r>
                      <a:rPr lang="en-US" sz="2400" i="1" dirty="0" smtClean="0">
                        <a:latin typeface="Cambria Math" panose="02040503050406030204" pitchFamily="18" charset="0"/>
                      </a:rPr>
                      <m:t>𝐺</m:t>
                    </m:r>
                    <m:r>
                      <a:rPr lang="en-US" sz="2400" i="1" dirty="0">
                        <a:latin typeface="Cambria Math" panose="02040503050406030204" pitchFamily="18" charset="0"/>
                      </a:rPr>
                      <m:t>×</m:t>
                    </m:r>
                    <m:r>
                      <a:rPr lang="en-US" sz="240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 </m:t>
                    </m:r>
                    <m:r>
                      <a:rPr lang="en-US" sz="2400" i="1" dirty="0">
                        <a:latin typeface="Cambria Math" panose="02040503050406030204" pitchFamily="18" charset="0"/>
                      </a:rPr>
                      <m:t>𝐺</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m:t>
                    </m:r>
                    <m:r>
                      <a:rPr lang="en-US" sz="2400" i="1" dirty="0">
                        <a:latin typeface="Cambria Math" panose="02040503050406030204" pitchFamily="18" charset="0"/>
                      </a:rPr>
                      <m:t>𝐺</m:t>
                    </m:r>
                    <m:r>
                      <a:rPr lang="en-US" sz="2400" i="1" dirty="0">
                        <a:latin typeface="Cambria Math" panose="02040503050406030204" pitchFamily="18" charset="0"/>
                      </a:rPr>
                      <m:t>)×</m:t>
                    </m:r>
                    <m:r>
                      <a:rPr lang="en-US" sz="2400" i="1" dirty="0">
                        <a:latin typeface="Cambria Math" panose="02040503050406030204" pitchFamily="18" charset="0"/>
                      </a:rPr>
                      <m:t>𝐾</m:t>
                    </m:r>
                    <m:r>
                      <a:rPr lang="en-US" sz="2400" i="1" dirty="0">
                        <a:latin typeface="Cambria Math" panose="02040503050406030204" pitchFamily="18" charset="0"/>
                      </a:rPr>
                      <m:t>×</m:t>
                    </m:r>
                    <m:r>
                      <a:rPr lang="en-US" sz="2400" i="1" dirty="0">
                        <a:latin typeface="Cambria Math" panose="02040503050406030204" pitchFamily="18" charset="0"/>
                      </a:rPr>
                      <m:t>𝐾</m:t>
                    </m:r>
                  </m:oMath>
                </a14:m>
                <a:endParaRPr lang="en-US" sz="2400" dirty="0"/>
              </a:p>
              <a:p>
                <a:r>
                  <a:rPr lang="en-US" sz="2400" dirty="0"/>
                  <a:t>G parallel convolutions</a:t>
                </a:r>
              </a:p>
              <a:p>
                <a:r>
                  <a:rPr lang="en-US" sz="2400" dirty="0"/>
                  <a:t>Output: </a:t>
                </a:r>
                <a14:m>
                  <m:oMath xmlns:m="http://schemas.openxmlformats.org/officeDocument/2006/math">
                    <m:r>
                      <a:rPr lang="en-US" sz="2400" i="1" dirty="0" smtClean="0">
                        <a:latin typeface="Cambria Math" panose="02040503050406030204" pitchFamily="18" charset="0"/>
                      </a:rPr>
                      <m:t>𝐺</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 </m:t>
                    </m:r>
                    <m:r>
                      <a:rPr lang="en-US" sz="2400" i="1" dirty="0">
                        <a:latin typeface="Cambria Math" panose="02040503050406030204" pitchFamily="18" charset="0"/>
                      </a:rPr>
                      <m:t>𝐺</m:t>
                    </m:r>
                    <m:r>
                      <a:rPr lang="en-US" sz="2400" i="1" dirty="0">
                        <a:latin typeface="Cambria Math" panose="02040503050406030204" pitchFamily="18" charset="0"/>
                      </a:rPr>
                      <m:t>)×</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r>
                      <a:rPr lang="en-US" sz="2400" i="1" dirty="0">
                        <a:latin typeface="Cambria Math" panose="02040503050406030204" pitchFamily="18" charset="0"/>
                      </a:rPr>
                      <m:t>’]</m:t>
                    </m:r>
                  </m:oMath>
                </a14:m>
                <a:endParaRPr lang="en-US" sz="2400" dirty="0"/>
              </a:p>
              <a:p>
                <a:r>
                  <a:rPr lang="en-US" sz="2400" dirty="0" err="1"/>
                  <a:t>Concat</a:t>
                </a:r>
                <a:r>
                  <a:rPr lang="en-US" sz="2400" dirty="0"/>
                  <a:t> to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r>
                  <a:rPr lang="en-US" sz="2400" dirty="0"/>
                  <a:t>’</a:t>
                </a:r>
              </a:p>
              <a:p>
                <a:r>
                  <a:rPr lang="en-US" sz="2400" dirty="0"/>
                  <a:t>FLOPS: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r>
                          <a:rPr lang="en-US" sz="2400" i="1" dirty="0">
                            <a:latin typeface="Cambria Math" panose="02040503050406030204" pitchFamily="18" charset="0"/>
                          </a:rPr>
                          <m:t>𝐾</m:t>
                        </m:r>
                      </m:e>
                      <m:sup>
                        <m:r>
                          <a:rPr lang="en-US" sz="2400" i="1" dirty="0">
                            <a:latin typeface="Cambria Math" panose="02040503050406030204" pitchFamily="18" charset="0"/>
                          </a:rPr>
                          <m:t>2</m:t>
                        </m:r>
                      </m:sup>
                    </m:sSup>
                    <m:r>
                      <a:rPr lang="en-US" sz="2400" i="1" dirty="0">
                        <a:latin typeface="Cambria Math" panose="02040503050406030204" pitchFamily="18" charset="0"/>
                      </a:rPr>
                      <m:t>×</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endParaRPr lang="en-US" sz="2400" dirty="0"/>
              </a:p>
              <a:p>
                <a:endParaRPr lang="en-US" sz="2400" dirty="0"/>
              </a:p>
            </p:txBody>
          </p:sp>
        </mc:Choice>
        <mc:Fallback xmlns="">
          <p:sp>
            <p:nvSpPr>
              <p:cNvPr id="29" name="Rectangle 28">
                <a:extLst>
                  <a:ext uri="{FF2B5EF4-FFF2-40B4-BE49-F238E27FC236}">
                    <a16:creationId xmlns:a16="http://schemas.microsoft.com/office/drawing/2014/main" id="{BF100688-0ED2-41F5-A324-77B58176E6D9}"/>
                  </a:ext>
                </a:extLst>
              </p:cNvPr>
              <p:cNvSpPr>
                <a:spLocks noRot="1" noChangeAspect="1" noMove="1" noResize="1" noEditPoints="1" noAdjustHandles="1" noChangeArrowheads="1" noChangeShapeType="1" noTextEdit="1"/>
              </p:cNvSpPr>
              <p:nvPr/>
            </p:nvSpPr>
            <p:spPr>
              <a:xfrm>
                <a:off x="5874325" y="839922"/>
                <a:ext cx="6096000" cy="4524315"/>
              </a:xfrm>
              <a:prstGeom prst="rect">
                <a:avLst/>
              </a:prstGeom>
              <a:blipFill>
                <a:blip r:embed="rId4"/>
                <a:stretch>
                  <a:fillRect l="-1600" t="-1078"/>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4A13373-6B11-4B4D-8970-A24751579F26}"/>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243013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8FA6-61CF-49FB-B8A5-A40E4C770830}"/>
              </a:ext>
            </a:extLst>
          </p:cNvPr>
          <p:cNvSpPr>
            <a:spLocks noGrp="1"/>
          </p:cNvSpPr>
          <p:nvPr>
            <p:ph type="title"/>
          </p:nvPr>
        </p:nvSpPr>
        <p:spPr/>
        <p:txBody>
          <a:bodyPr/>
          <a:lstStyle/>
          <a:p>
            <a:r>
              <a:rPr lang="en-US" dirty="0" err="1"/>
              <a:t>ResNeXt</a:t>
            </a:r>
            <a:r>
              <a:rPr lang="en-US" dirty="0"/>
              <a:t>: Maintain Computation by Adding Groups</a:t>
            </a:r>
          </a:p>
        </p:txBody>
      </p:sp>
      <p:sp>
        <p:nvSpPr>
          <p:cNvPr id="3" name="Slide Number Placeholder 2">
            <a:extLst>
              <a:ext uri="{FF2B5EF4-FFF2-40B4-BE49-F238E27FC236}">
                <a16:creationId xmlns:a16="http://schemas.microsoft.com/office/drawing/2014/main" id="{CCC982DD-BDDD-4491-9FD8-1267AF18D411}"/>
              </a:ext>
            </a:extLst>
          </p:cNvPr>
          <p:cNvSpPr>
            <a:spLocks noGrp="1"/>
          </p:cNvSpPr>
          <p:nvPr>
            <p:ph type="sldNum" sz="quarter" idx="12"/>
          </p:nvPr>
        </p:nvSpPr>
        <p:spPr/>
        <p:txBody>
          <a:bodyPr/>
          <a:lstStyle/>
          <a:p>
            <a:fld id="{7E663616-BBAC-427E-89D3-E72909796144}" type="slidenum">
              <a:rPr lang="en-US" smtClean="0"/>
              <a:t>115</a:t>
            </a:fld>
            <a:endParaRPr lang="en-US"/>
          </a:p>
        </p:txBody>
      </p:sp>
      <p:graphicFrame>
        <p:nvGraphicFramePr>
          <p:cNvPr id="5" name="Table 4">
            <a:extLst>
              <a:ext uri="{FF2B5EF4-FFF2-40B4-BE49-F238E27FC236}">
                <a16:creationId xmlns:a16="http://schemas.microsoft.com/office/drawing/2014/main" id="{5DC7C64E-1A12-4F52-AFA8-B768994B2222}"/>
              </a:ext>
            </a:extLst>
          </p:cNvPr>
          <p:cNvGraphicFramePr>
            <a:graphicFrameLocks noGrp="1"/>
          </p:cNvGraphicFramePr>
          <p:nvPr>
            <p:extLst>
              <p:ext uri="{D42A27DB-BD31-4B8C-83A1-F6EECF244321}">
                <p14:modId xmlns:p14="http://schemas.microsoft.com/office/powerpoint/2010/main" val="3921666644"/>
              </p:ext>
            </p:extLst>
          </p:nvPr>
        </p:nvGraphicFramePr>
        <p:xfrm>
          <a:off x="249381" y="2108545"/>
          <a:ext cx="11720511" cy="1976377"/>
        </p:xfrm>
        <a:graphic>
          <a:graphicData uri="http://schemas.openxmlformats.org/drawingml/2006/table">
            <a:tbl>
              <a:tblPr firstRow="1" bandRow="1">
                <a:tableStyleId>{91EBBBCC-DAD2-459C-BE2E-F6DE35CF9A28}</a:tableStyleId>
              </a:tblPr>
              <a:tblGrid>
                <a:gridCol w="1302279">
                  <a:extLst>
                    <a:ext uri="{9D8B030D-6E8A-4147-A177-3AD203B41FA5}">
                      <a16:colId xmlns:a16="http://schemas.microsoft.com/office/drawing/2014/main" val="1827007096"/>
                    </a:ext>
                  </a:extLst>
                </a:gridCol>
                <a:gridCol w="1302279">
                  <a:extLst>
                    <a:ext uri="{9D8B030D-6E8A-4147-A177-3AD203B41FA5}">
                      <a16:colId xmlns:a16="http://schemas.microsoft.com/office/drawing/2014/main" val="3133107294"/>
                    </a:ext>
                  </a:extLst>
                </a:gridCol>
                <a:gridCol w="1302279">
                  <a:extLst>
                    <a:ext uri="{9D8B030D-6E8A-4147-A177-3AD203B41FA5}">
                      <a16:colId xmlns:a16="http://schemas.microsoft.com/office/drawing/2014/main" val="472852945"/>
                    </a:ext>
                  </a:extLst>
                </a:gridCol>
                <a:gridCol w="1302279">
                  <a:extLst>
                    <a:ext uri="{9D8B030D-6E8A-4147-A177-3AD203B41FA5}">
                      <a16:colId xmlns:a16="http://schemas.microsoft.com/office/drawing/2014/main" val="3482714203"/>
                    </a:ext>
                  </a:extLst>
                </a:gridCol>
                <a:gridCol w="942446">
                  <a:extLst>
                    <a:ext uri="{9D8B030D-6E8A-4147-A177-3AD203B41FA5}">
                      <a16:colId xmlns:a16="http://schemas.microsoft.com/office/drawing/2014/main" val="3569216206"/>
                    </a:ext>
                  </a:extLst>
                </a:gridCol>
                <a:gridCol w="1662112">
                  <a:extLst>
                    <a:ext uri="{9D8B030D-6E8A-4147-A177-3AD203B41FA5}">
                      <a16:colId xmlns:a16="http://schemas.microsoft.com/office/drawing/2014/main" val="3226019448"/>
                    </a:ext>
                  </a:extLst>
                </a:gridCol>
                <a:gridCol w="1302279">
                  <a:extLst>
                    <a:ext uri="{9D8B030D-6E8A-4147-A177-3AD203B41FA5}">
                      <a16:colId xmlns:a16="http://schemas.microsoft.com/office/drawing/2014/main" val="2896192419"/>
                    </a:ext>
                  </a:extLst>
                </a:gridCol>
                <a:gridCol w="1302279">
                  <a:extLst>
                    <a:ext uri="{9D8B030D-6E8A-4147-A177-3AD203B41FA5}">
                      <a16:colId xmlns:a16="http://schemas.microsoft.com/office/drawing/2014/main" val="2993683297"/>
                    </a:ext>
                  </a:extLst>
                </a:gridCol>
                <a:gridCol w="1302279">
                  <a:extLst>
                    <a:ext uri="{9D8B030D-6E8A-4147-A177-3AD203B41FA5}">
                      <a16:colId xmlns:a16="http://schemas.microsoft.com/office/drawing/2014/main" val="1828104521"/>
                    </a:ext>
                  </a:extLst>
                </a:gridCol>
              </a:tblGrid>
              <a:tr h="0">
                <a:tc>
                  <a:txBody>
                    <a:bodyPr/>
                    <a:lstStyle/>
                    <a:p>
                      <a:pPr marL="0" marR="0">
                        <a:lnSpc>
                          <a:spcPct val="107000"/>
                        </a:lnSpc>
                        <a:spcBef>
                          <a:spcPts val="0"/>
                        </a:spcBef>
                        <a:spcAft>
                          <a:spcPts val="0"/>
                        </a:spcAft>
                      </a:pPr>
                      <a:r>
                        <a:rPr lang="en-US" sz="1800">
                          <a:effectLst/>
                        </a:rPr>
                        <a:t>Model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Groups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Group width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Top-1 Error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US" sz="1800">
                          <a:effectLst/>
                        </a:rPr>
                        <a:t>Model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Groups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Group width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Top-1 Error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814229"/>
                  </a:ext>
                </a:extLst>
              </a:tr>
              <a:tr h="0">
                <a:tc>
                  <a:txBody>
                    <a:bodyPr/>
                    <a:lstStyle/>
                    <a:p>
                      <a:pPr marL="0" marR="0">
                        <a:lnSpc>
                          <a:spcPct val="107000"/>
                        </a:lnSpc>
                        <a:spcBef>
                          <a:spcPts val="0"/>
                        </a:spcBef>
                        <a:spcAft>
                          <a:spcPts val="0"/>
                        </a:spcAft>
                      </a:pPr>
                      <a:r>
                        <a:rPr lang="en-US" sz="1800">
                          <a:effectLst/>
                        </a:rPr>
                        <a:t>ResNet-50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23.9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GB" sz="1800">
                          <a:effectLst/>
                        </a:rPr>
                        <a:t>ResNet-101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0519416"/>
                  </a:ext>
                </a:extLst>
              </a:tr>
              <a:tr h="0">
                <a:tc>
                  <a:txBody>
                    <a:bodyPr/>
                    <a:lstStyle/>
                    <a:p>
                      <a:pPr marL="0" marR="0">
                        <a:lnSpc>
                          <a:spcPct val="107000"/>
                        </a:lnSpc>
                        <a:spcBef>
                          <a:spcPts val="0"/>
                        </a:spcBef>
                        <a:spcAft>
                          <a:spcPts val="0"/>
                        </a:spcAft>
                      </a:pPr>
                      <a:r>
                        <a:rPr lang="en-US" sz="1800">
                          <a:effectLst/>
                        </a:rPr>
                        <a:t>ResNeXt-50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GB" sz="1800">
                          <a:effectLst/>
                        </a:rPr>
                        <a:t>ResNeXt-101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7316025"/>
                  </a:ext>
                </a:extLst>
              </a:tr>
              <a:tr h="0">
                <a:tc>
                  <a:txBody>
                    <a:bodyPr/>
                    <a:lstStyle/>
                    <a:p>
                      <a:pPr marL="0" marR="0">
                        <a:lnSpc>
                          <a:spcPct val="107000"/>
                        </a:lnSpc>
                        <a:spcBef>
                          <a:spcPts val="0"/>
                        </a:spcBef>
                        <a:spcAft>
                          <a:spcPts val="0"/>
                        </a:spcAft>
                      </a:pPr>
                      <a:r>
                        <a:rPr lang="en-US" sz="1800">
                          <a:effectLst/>
                        </a:rPr>
                        <a:t>ResNeXt-50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22.6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GB" sz="1800">
                          <a:effectLst/>
                        </a:rPr>
                        <a:t>ResNeXt-101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8583249"/>
                  </a:ext>
                </a:extLst>
              </a:tr>
              <a:tr h="0">
                <a:tc>
                  <a:txBody>
                    <a:bodyPr/>
                    <a:lstStyle/>
                    <a:p>
                      <a:pPr marL="0" marR="0">
                        <a:lnSpc>
                          <a:spcPct val="107000"/>
                        </a:lnSpc>
                        <a:spcBef>
                          <a:spcPts val="0"/>
                        </a:spcBef>
                        <a:spcAft>
                          <a:spcPts val="0"/>
                        </a:spcAft>
                      </a:pPr>
                      <a:r>
                        <a:rPr lang="en-US" sz="1800">
                          <a:effectLst/>
                        </a:rPr>
                        <a:t>ResNeXt-50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22.3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GB" sz="1800">
                          <a:effectLst/>
                        </a:rPr>
                        <a:t>ResNeXt-101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21.3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9711940"/>
                  </a:ext>
                </a:extLst>
              </a:tr>
              <a:tr h="0">
                <a:tc>
                  <a:txBody>
                    <a:bodyPr/>
                    <a:lstStyle/>
                    <a:p>
                      <a:pPr marL="0" marR="0">
                        <a:lnSpc>
                          <a:spcPct val="107000"/>
                        </a:lnSpc>
                        <a:spcBef>
                          <a:spcPts val="0"/>
                        </a:spcBef>
                        <a:spcAft>
                          <a:spcPts val="0"/>
                        </a:spcAft>
                      </a:pPr>
                      <a:r>
                        <a:rPr lang="en-US" sz="1800">
                          <a:effectLst/>
                        </a:rPr>
                        <a:t>ResNeXt-50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22.2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07000"/>
                        </a:lnSpc>
                        <a:spcBef>
                          <a:spcPts val="0"/>
                        </a:spcBef>
                        <a:spcAft>
                          <a:spcPts val="0"/>
                        </a:spcAft>
                      </a:pPr>
                      <a:r>
                        <a:rPr lang="en-GB" sz="1800">
                          <a:effectLst/>
                        </a:rPr>
                        <a:t>ResNeXt-101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32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1800" dirty="0">
                          <a:effectLst/>
                        </a:rPr>
                        <a:t>21.2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3166259"/>
                  </a:ext>
                </a:extLst>
              </a:tr>
            </a:tbl>
          </a:graphicData>
        </a:graphic>
      </p:graphicFrame>
      <p:sp>
        <p:nvSpPr>
          <p:cNvPr id="6" name="Rectangle 5">
            <a:extLst>
              <a:ext uri="{FF2B5EF4-FFF2-40B4-BE49-F238E27FC236}">
                <a16:creationId xmlns:a16="http://schemas.microsoft.com/office/drawing/2014/main" id="{B4CA4598-7AD9-42D8-91AC-EE49AF56583C}"/>
              </a:ext>
            </a:extLst>
          </p:cNvPr>
          <p:cNvSpPr/>
          <p:nvPr/>
        </p:nvSpPr>
        <p:spPr>
          <a:xfrm>
            <a:off x="249381" y="4574304"/>
            <a:ext cx="10365610" cy="461665"/>
          </a:xfrm>
          <a:prstGeom prst="rect">
            <a:avLst/>
          </a:prstGeom>
        </p:spPr>
        <p:txBody>
          <a:bodyPr wrap="square">
            <a:spAutoFit/>
          </a:bodyPr>
          <a:lstStyle/>
          <a:p>
            <a:r>
              <a:rPr lang="en-US" sz="2400" dirty="0"/>
              <a:t>Adding groups improves performance with same computational complexity!</a:t>
            </a:r>
          </a:p>
        </p:txBody>
      </p:sp>
      <p:sp>
        <p:nvSpPr>
          <p:cNvPr id="7" name="Rectangle 6">
            <a:extLst>
              <a:ext uri="{FF2B5EF4-FFF2-40B4-BE49-F238E27FC236}">
                <a16:creationId xmlns:a16="http://schemas.microsoft.com/office/drawing/2014/main" id="{2F110D64-73C2-4BA7-8841-D2B934E65C10}"/>
              </a:ext>
            </a:extLst>
          </p:cNvPr>
          <p:cNvSpPr/>
          <p:nvPr/>
        </p:nvSpPr>
        <p:spPr>
          <a:xfrm>
            <a:off x="3710609" y="6488668"/>
            <a:ext cx="8481391" cy="369332"/>
          </a:xfrm>
          <a:prstGeom prst="rect">
            <a:avLst/>
          </a:prstGeom>
        </p:spPr>
        <p:txBody>
          <a:bodyPr wrap="square">
            <a:spAutoFit/>
          </a:bodyPr>
          <a:lstStyle/>
          <a:p>
            <a:r>
              <a:rPr lang="en-US" dirty="0" err="1"/>
              <a:t>Xie</a:t>
            </a:r>
            <a:r>
              <a:rPr lang="en-US" dirty="0"/>
              <a:t> et al, “Aggregated residual transformations for deep neural networks”, CVPR 2017</a:t>
            </a:r>
          </a:p>
        </p:txBody>
      </p:sp>
      <p:sp>
        <p:nvSpPr>
          <p:cNvPr id="8" name="TextBox 7">
            <a:extLst>
              <a:ext uri="{FF2B5EF4-FFF2-40B4-BE49-F238E27FC236}">
                <a16:creationId xmlns:a16="http://schemas.microsoft.com/office/drawing/2014/main" id="{B7CA3C81-CAFA-40F3-8983-AC700AA40041}"/>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4161687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3493-CDA3-4D2E-996C-EADCE1482C29}"/>
              </a:ext>
            </a:extLst>
          </p:cNvPr>
          <p:cNvSpPr>
            <a:spLocks noGrp="1"/>
          </p:cNvSpPr>
          <p:nvPr>
            <p:ph type="title"/>
          </p:nvPr>
        </p:nvSpPr>
        <p:spPr/>
        <p:txBody>
          <a:bodyPr>
            <a:normAutofit/>
          </a:bodyPr>
          <a:lstStyle/>
          <a:p>
            <a:r>
              <a:rPr lang="en-US" dirty="0"/>
              <a:t>Squeeze-and-Excitation Networks (</a:t>
            </a:r>
            <a:r>
              <a:rPr lang="en-US" dirty="0" err="1"/>
              <a:t>SENet</a:t>
            </a:r>
            <a:r>
              <a:rPr lang="en-US" dirty="0"/>
              <a:t>, 2017)</a:t>
            </a:r>
          </a:p>
        </p:txBody>
      </p:sp>
      <p:sp>
        <p:nvSpPr>
          <p:cNvPr id="3" name="Slide Number Placeholder 2">
            <a:extLst>
              <a:ext uri="{FF2B5EF4-FFF2-40B4-BE49-F238E27FC236}">
                <a16:creationId xmlns:a16="http://schemas.microsoft.com/office/drawing/2014/main" id="{ED37FC55-3FB3-4942-B2C0-ABABB8F4ED7B}"/>
              </a:ext>
            </a:extLst>
          </p:cNvPr>
          <p:cNvSpPr>
            <a:spLocks noGrp="1"/>
          </p:cNvSpPr>
          <p:nvPr>
            <p:ph type="sldNum" sz="quarter" idx="12"/>
          </p:nvPr>
        </p:nvSpPr>
        <p:spPr/>
        <p:txBody>
          <a:bodyPr/>
          <a:lstStyle/>
          <a:p>
            <a:fld id="{7E663616-BBAC-427E-89D3-E72909796144}" type="slidenum">
              <a:rPr lang="en-US" smtClean="0"/>
              <a:t>116</a:t>
            </a:fld>
            <a:endParaRPr lang="en-US"/>
          </a:p>
        </p:txBody>
      </p:sp>
      <p:pic>
        <p:nvPicPr>
          <p:cNvPr id="4" name="Picture 3">
            <a:extLst>
              <a:ext uri="{FF2B5EF4-FFF2-40B4-BE49-F238E27FC236}">
                <a16:creationId xmlns:a16="http://schemas.microsoft.com/office/drawing/2014/main" id="{696C1A43-5280-4B9E-A7C0-D59A8D30091C}"/>
              </a:ext>
            </a:extLst>
          </p:cNvPr>
          <p:cNvPicPr>
            <a:picLocks noChangeAspect="1"/>
          </p:cNvPicPr>
          <p:nvPr/>
        </p:nvPicPr>
        <p:blipFill>
          <a:blip r:embed="rId2"/>
          <a:stretch>
            <a:fillRect/>
          </a:stretch>
        </p:blipFill>
        <p:spPr>
          <a:xfrm>
            <a:off x="467412" y="1153509"/>
            <a:ext cx="11391456" cy="2521773"/>
          </a:xfrm>
          <a:prstGeom prst="rect">
            <a:avLst/>
          </a:prstGeom>
        </p:spPr>
      </p:pic>
      <p:sp>
        <p:nvSpPr>
          <p:cNvPr id="5" name="Rectangle 4">
            <a:extLst>
              <a:ext uri="{FF2B5EF4-FFF2-40B4-BE49-F238E27FC236}">
                <a16:creationId xmlns:a16="http://schemas.microsoft.com/office/drawing/2014/main" id="{60EA76EE-58C8-4939-9B0D-6FB1EA07D2E1}"/>
              </a:ext>
            </a:extLst>
          </p:cNvPr>
          <p:cNvSpPr/>
          <p:nvPr/>
        </p:nvSpPr>
        <p:spPr>
          <a:xfrm>
            <a:off x="1275471" y="3675282"/>
            <a:ext cx="9753600" cy="830997"/>
          </a:xfrm>
          <a:prstGeom prst="rect">
            <a:avLst/>
          </a:prstGeom>
        </p:spPr>
        <p:txBody>
          <a:bodyPr wrap="square">
            <a:spAutoFit/>
          </a:bodyPr>
          <a:lstStyle/>
          <a:p>
            <a:r>
              <a:rPr lang="en-US" sz="2400" dirty="0"/>
              <a:t>Adaptively recalibrates channel-wise feature responses by explicitly modelling interdependencies between channels.</a:t>
            </a:r>
          </a:p>
        </p:txBody>
      </p:sp>
      <p:sp>
        <p:nvSpPr>
          <p:cNvPr id="6" name="Rectangle 5">
            <a:extLst>
              <a:ext uri="{FF2B5EF4-FFF2-40B4-BE49-F238E27FC236}">
                <a16:creationId xmlns:a16="http://schemas.microsoft.com/office/drawing/2014/main" id="{95DFC056-A37D-45C6-9D60-394113130C47}"/>
              </a:ext>
            </a:extLst>
          </p:cNvPr>
          <p:cNvSpPr/>
          <p:nvPr/>
        </p:nvSpPr>
        <p:spPr>
          <a:xfrm>
            <a:off x="6868371" y="6538912"/>
            <a:ext cx="5432834" cy="369332"/>
          </a:xfrm>
          <a:prstGeom prst="rect">
            <a:avLst/>
          </a:prstGeom>
        </p:spPr>
        <p:txBody>
          <a:bodyPr wrap="none">
            <a:spAutoFit/>
          </a:bodyPr>
          <a:lstStyle/>
          <a:p>
            <a:r>
              <a:rPr lang="en-US" dirty="0"/>
              <a:t>Hu et al, “Squeeze-and-Excitation networks”, CVPR 2018</a:t>
            </a:r>
          </a:p>
        </p:txBody>
      </p:sp>
      <p:sp>
        <p:nvSpPr>
          <p:cNvPr id="7" name="TextBox 6">
            <a:extLst>
              <a:ext uri="{FF2B5EF4-FFF2-40B4-BE49-F238E27FC236}">
                <a16:creationId xmlns:a16="http://schemas.microsoft.com/office/drawing/2014/main" id="{10F13B5A-5232-45A7-88BA-CB06362CA4B5}"/>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921033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D923-E80B-46A5-A716-07FACDBB11C2}"/>
              </a:ext>
            </a:extLst>
          </p:cNvPr>
          <p:cNvSpPr>
            <a:spLocks noGrp="1"/>
          </p:cNvSpPr>
          <p:nvPr>
            <p:ph type="title"/>
          </p:nvPr>
        </p:nvSpPr>
        <p:spPr/>
        <p:txBody>
          <a:bodyPr>
            <a:normAutofit/>
          </a:bodyPr>
          <a:lstStyle/>
          <a:p>
            <a:r>
              <a:rPr lang="en-US" dirty="0"/>
              <a:t>Squeeze-and-Excitation Networks for </a:t>
            </a:r>
            <a:r>
              <a:rPr lang="en-US" dirty="0" err="1"/>
              <a:t>ResNet</a:t>
            </a:r>
            <a:endParaRPr lang="en-US" dirty="0"/>
          </a:p>
        </p:txBody>
      </p:sp>
      <p:sp>
        <p:nvSpPr>
          <p:cNvPr id="3" name="Slide Number Placeholder 2">
            <a:extLst>
              <a:ext uri="{FF2B5EF4-FFF2-40B4-BE49-F238E27FC236}">
                <a16:creationId xmlns:a16="http://schemas.microsoft.com/office/drawing/2014/main" id="{DDC8FB7B-1C12-4CF5-946D-DE84729D9934}"/>
              </a:ext>
            </a:extLst>
          </p:cNvPr>
          <p:cNvSpPr>
            <a:spLocks noGrp="1"/>
          </p:cNvSpPr>
          <p:nvPr>
            <p:ph type="sldNum" sz="quarter" idx="12"/>
          </p:nvPr>
        </p:nvSpPr>
        <p:spPr/>
        <p:txBody>
          <a:bodyPr/>
          <a:lstStyle/>
          <a:p>
            <a:fld id="{7E663616-BBAC-427E-89D3-E72909796144}" type="slidenum">
              <a:rPr lang="en-US" smtClean="0"/>
              <a:t>117</a:t>
            </a:fld>
            <a:endParaRPr lang="en-US"/>
          </a:p>
        </p:txBody>
      </p:sp>
      <p:sp>
        <p:nvSpPr>
          <p:cNvPr id="4" name="Rectangle 3">
            <a:extLst>
              <a:ext uri="{FF2B5EF4-FFF2-40B4-BE49-F238E27FC236}">
                <a16:creationId xmlns:a16="http://schemas.microsoft.com/office/drawing/2014/main" id="{60599032-B75F-48A8-ADAF-738864BBB76C}"/>
              </a:ext>
            </a:extLst>
          </p:cNvPr>
          <p:cNvSpPr/>
          <p:nvPr/>
        </p:nvSpPr>
        <p:spPr>
          <a:xfrm>
            <a:off x="6868371" y="6538912"/>
            <a:ext cx="5432834" cy="369332"/>
          </a:xfrm>
          <a:prstGeom prst="rect">
            <a:avLst/>
          </a:prstGeom>
        </p:spPr>
        <p:txBody>
          <a:bodyPr wrap="none">
            <a:spAutoFit/>
          </a:bodyPr>
          <a:lstStyle/>
          <a:p>
            <a:r>
              <a:rPr lang="en-US" dirty="0"/>
              <a:t>Hu et al, “Squeeze-and-Excitation networks”, CVPR 2018</a:t>
            </a:r>
          </a:p>
        </p:txBody>
      </p:sp>
      <p:sp>
        <p:nvSpPr>
          <p:cNvPr id="5" name="TextBox 4">
            <a:extLst>
              <a:ext uri="{FF2B5EF4-FFF2-40B4-BE49-F238E27FC236}">
                <a16:creationId xmlns:a16="http://schemas.microsoft.com/office/drawing/2014/main" id="{2290DE55-91C6-4DE7-9F86-799DD817CD8A}"/>
              </a:ext>
            </a:extLst>
          </p:cNvPr>
          <p:cNvSpPr txBox="1"/>
          <p:nvPr/>
        </p:nvSpPr>
        <p:spPr>
          <a:xfrm>
            <a:off x="6693013" y="5172267"/>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residual</a:t>
            </a:r>
          </a:p>
        </p:txBody>
      </p:sp>
      <p:sp>
        <p:nvSpPr>
          <p:cNvPr id="6" name="TextBox 5">
            <a:extLst>
              <a:ext uri="{FF2B5EF4-FFF2-40B4-BE49-F238E27FC236}">
                <a16:creationId xmlns:a16="http://schemas.microsoft.com/office/drawing/2014/main" id="{1B36B3FC-E800-401C-81B4-F4304EA056DC}"/>
              </a:ext>
            </a:extLst>
          </p:cNvPr>
          <p:cNvSpPr txBox="1"/>
          <p:nvPr/>
        </p:nvSpPr>
        <p:spPr>
          <a:xfrm>
            <a:off x="8364601" y="4295906"/>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global pooling</a:t>
            </a:r>
          </a:p>
        </p:txBody>
      </p:sp>
      <p:sp>
        <p:nvSpPr>
          <p:cNvPr id="7" name="TextBox 6">
            <a:extLst>
              <a:ext uri="{FF2B5EF4-FFF2-40B4-BE49-F238E27FC236}">
                <a16:creationId xmlns:a16="http://schemas.microsoft.com/office/drawing/2014/main" id="{30AA6DD4-9C5F-44A1-8F53-DFCC4BB87DB1}"/>
              </a:ext>
            </a:extLst>
          </p:cNvPr>
          <p:cNvSpPr txBox="1"/>
          <p:nvPr/>
        </p:nvSpPr>
        <p:spPr>
          <a:xfrm>
            <a:off x="8364601" y="3715335"/>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fc</a:t>
            </a:r>
          </a:p>
        </p:txBody>
      </p:sp>
      <p:sp>
        <p:nvSpPr>
          <p:cNvPr id="8" name="TextBox 7">
            <a:extLst>
              <a:ext uri="{FF2B5EF4-FFF2-40B4-BE49-F238E27FC236}">
                <a16:creationId xmlns:a16="http://schemas.microsoft.com/office/drawing/2014/main" id="{55620BC5-A2DF-4D21-9889-261CD6698DAC}"/>
              </a:ext>
            </a:extLst>
          </p:cNvPr>
          <p:cNvSpPr txBox="1"/>
          <p:nvPr/>
        </p:nvSpPr>
        <p:spPr>
          <a:xfrm>
            <a:off x="8364601" y="3134764"/>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fc</a:t>
            </a:r>
          </a:p>
        </p:txBody>
      </p:sp>
      <p:sp>
        <p:nvSpPr>
          <p:cNvPr id="9" name="TextBox 8">
            <a:extLst>
              <a:ext uri="{FF2B5EF4-FFF2-40B4-BE49-F238E27FC236}">
                <a16:creationId xmlns:a16="http://schemas.microsoft.com/office/drawing/2014/main" id="{8C1BF8B0-905B-4475-B87E-C896AE27D3E8}"/>
              </a:ext>
            </a:extLst>
          </p:cNvPr>
          <p:cNvSpPr txBox="1"/>
          <p:nvPr/>
        </p:nvSpPr>
        <p:spPr>
          <a:xfrm>
            <a:off x="8364601" y="2554193"/>
            <a:ext cx="164011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sigmoid</a:t>
            </a:r>
          </a:p>
        </p:txBody>
      </p:sp>
      <p:sp>
        <p:nvSpPr>
          <p:cNvPr id="10" name="TextBox 9">
            <a:extLst>
              <a:ext uri="{FF2B5EF4-FFF2-40B4-BE49-F238E27FC236}">
                <a16:creationId xmlns:a16="http://schemas.microsoft.com/office/drawing/2014/main" id="{BAF15C7F-C275-48B8-8363-03D9635A29BA}"/>
              </a:ext>
            </a:extLst>
          </p:cNvPr>
          <p:cNvSpPr txBox="1"/>
          <p:nvPr/>
        </p:nvSpPr>
        <p:spPr>
          <a:xfrm>
            <a:off x="6693013" y="1677833"/>
            <a:ext cx="164011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scale</a:t>
            </a:r>
          </a:p>
        </p:txBody>
      </p:sp>
      <p:grpSp>
        <p:nvGrpSpPr>
          <p:cNvPr id="11" name="Group 10">
            <a:extLst>
              <a:ext uri="{FF2B5EF4-FFF2-40B4-BE49-F238E27FC236}">
                <a16:creationId xmlns:a16="http://schemas.microsoft.com/office/drawing/2014/main" id="{A573F73D-3461-4663-AFD3-A4740B6218F4}"/>
              </a:ext>
            </a:extLst>
          </p:cNvPr>
          <p:cNvGrpSpPr/>
          <p:nvPr/>
        </p:nvGrpSpPr>
        <p:grpSpPr>
          <a:xfrm>
            <a:off x="7375910" y="1181129"/>
            <a:ext cx="274320" cy="274320"/>
            <a:chOff x="5717722" y="2559679"/>
            <a:chExt cx="274320" cy="274320"/>
          </a:xfrm>
        </p:grpSpPr>
        <p:sp>
          <p:nvSpPr>
            <p:cNvPr id="12" name="Oval 11">
              <a:extLst>
                <a:ext uri="{FF2B5EF4-FFF2-40B4-BE49-F238E27FC236}">
                  <a16:creationId xmlns:a16="http://schemas.microsoft.com/office/drawing/2014/main" id="{28187EBE-A43E-4CCE-A8B6-4E28BC12C901}"/>
                </a:ext>
              </a:extLst>
            </p:cNvPr>
            <p:cNvSpPr/>
            <p:nvPr/>
          </p:nvSpPr>
          <p:spPr>
            <a:xfrm>
              <a:off x="5717722" y="255967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13" name="Straight Connector 12">
              <a:extLst>
                <a:ext uri="{FF2B5EF4-FFF2-40B4-BE49-F238E27FC236}">
                  <a16:creationId xmlns:a16="http://schemas.microsoft.com/office/drawing/2014/main" id="{B40E382E-798D-4836-86DF-592DA8C5657E}"/>
                </a:ext>
              </a:extLst>
            </p:cNvPr>
            <p:cNvCxnSpPr/>
            <p:nvPr/>
          </p:nvCxnSpPr>
          <p:spPr>
            <a:xfrm>
              <a:off x="5854882" y="2605399"/>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4982BF-D676-4FC8-9F15-DCDED5D2853B}"/>
                </a:ext>
              </a:extLst>
            </p:cNvPr>
            <p:cNvCxnSpPr>
              <a:cxnSpLocks/>
            </p:cNvCxnSpPr>
            <p:nvPr/>
          </p:nvCxnSpPr>
          <p:spPr>
            <a:xfrm rot="16200000">
              <a:off x="5854882" y="260540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D1A12DDC-4553-421C-B346-C85038FC63B5}"/>
              </a:ext>
            </a:extLst>
          </p:cNvPr>
          <p:cNvSpPr/>
          <p:nvPr/>
        </p:nvSpPr>
        <p:spPr>
          <a:xfrm>
            <a:off x="7467350" y="5923926"/>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l"/>
            <a:endParaRPr lang="en-US" sz="2400" dirty="0"/>
          </a:p>
        </p:txBody>
      </p:sp>
      <p:cxnSp>
        <p:nvCxnSpPr>
          <p:cNvPr id="16" name="Straight Arrow Connector 15">
            <a:extLst>
              <a:ext uri="{FF2B5EF4-FFF2-40B4-BE49-F238E27FC236}">
                <a16:creationId xmlns:a16="http://schemas.microsoft.com/office/drawing/2014/main" id="{83065F54-C344-429A-AEC6-457660A3372F}"/>
              </a:ext>
            </a:extLst>
          </p:cNvPr>
          <p:cNvCxnSpPr>
            <a:cxnSpLocks/>
            <a:stCxn id="15" idx="0"/>
            <a:endCxn id="5" idx="2"/>
          </p:cNvCxnSpPr>
          <p:nvPr/>
        </p:nvCxnSpPr>
        <p:spPr>
          <a:xfrm flipV="1">
            <a:off x="7513070" y="5541599"/>
            <a:ext cx="1" cy="382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443FAFA7-DB77-4204-8CE7-159690308474}"/>
              </a:ext>
            </a:extLst>
          </p:cNvPr>
          <p:cNvCxnSpPr>
            <a:cxnSpLocks/>
            <a:stCxn id="15" idx="2"/>
            <a:endCxn id="12" idx="2"/>
          </p:cNvCxnSpPr>
          <p:nvPr/>
        </p:nvCxnSpPr>
        <p:spPr>
          <a:xfrm rot="10800000">
            <a:off x="7375910" y="1318290"/>
            <a:ext cx="91440" cy="4651357"/>
          </a:xfrm>
          <a:prstGeom prst="curvedConnector3">
            <a:avLst>
              <a:gd name="adj1" fmla="val 185769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FD4D20-E30D-4C3B-9C1D-C26C19E97565}"/>
              </a:ext>
            </a:extLst>
          </p:cNvPr>
          <p:cNvCxnSpPr>
            <a:stCxn id="6" idx="0"/>
            <a:endCxn id="7" idx="2"/>
          </p:cNvCxnSpPr>
          <p:nvPr/>
        </p:nvCxnSpPr>
        <p:spPr>
          <a:xfrm flipV="1">
            <a:off x="9184659" y="4084667"/>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D60C2A-E2CC-4414-B928-1AB2C3D499FD}"/>
              </a:ext>
            </a:extLst>
          </p:cNvPr>
          <p:cNvCxnSpPr>
            <a:stCxn id="7" idx="0"/>
            <a:endCxn id="8" idx="2"/>
          </p:cNvCxnSpPr>
          <p:nvPr/>
        </p:nvCxnSpPr>
        <p:spPr>
          <a:xfrm flipV="1">
            <a:off x="9184659" y="3504096"/>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84DE9B-5899-4A95-9903-BB15576BA58A}"/>
              </a:ext>
            </a:extLst>
          </p:cNvPr>
          <p:cNvCxnSpPr>
            <a:stCxn id="8" idx="0"/>
            <a:endCxn id="9" idx="2"/>
          </p:cNvCxnSpPr>
          <p:nvPr/>
        </p:nvCxnSpPr>
        <p:spPr>
          <a:xfrm flipV="1">
            <a:off x="9184659" y="2923525"/>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E34B-DD5C-4777-AEE5-FCD386DC9B4D}"/>
              </a:ext>
            </a:extLst>
          </p:cNvPr>
          <p:cNvCxnSpPr>
            <a:stCxn id="10" idx="0"/>
            <a:endCxn id="12" idx="4"/>
          </p:cNvCxnSpPr>
          <p:nvPr/>
        </p:nvCxnSpPr>
        <p:spPr>
          <a:xfrm flipH="1" flipV="1">
            <a:off x="7513070" y="1455449"/>
            <a:ext cx="1" cy="2223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FF08641-3EA2-48D6-9451-CCA8729A026C}"/>
              </a:ext>
            </a:extLst>
          </p:cNvPr>
          <p:cNvCxnSpPr>
            <a:stCxn id="5" idx="0"/>
            <a:endCxn id="10" idx="2"/>
          </p:cNvCxnSpPr>
          <p:nvPr/>
        </p:nvCxnSpPr>
        <p:spPr>
          <a:xfrm flipV="1">
            <a:off x="7513071" y="2047165"/>
            <a:ext cx="0" cy="3125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71E2171-E5BB-4CB9-A237-2CAC8CAE4854}"/>
              </a:ext>
            </a:extLst>
          </p:cNvPr>
          <p:cNvCxnSpPr>
            <a:stCxn id="5" idx="0"/>
            <a:endCxn id="6" idx="2"/>
          </p:cNvCxnSpPr>
          <p:nvPr/>
        </p:nvCxnSpPr>
        <p:spPr>
          <a:xfrm rot="5400000" flipH="1" flipV="1">
            <a:off x="8095351" y="4082959"/>
            <a:ext cx="507029" cy="167158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543DD20A-55E6-46DF-9A93-CDE1D4E41C30}"/>
              </a:ext>
            </a:extLst>
          </p:cNvPr>
          <p:cNvCxnSpPr>
            <a:stCxn id="9" idx="0"/>
            <a:endCxn id="10" idx="2"/>
          </p:cNvCxnSpPr>
          <p:nvPr/>
        </p:nvCxnSpPr>
        <p:spPr>
          <a:xfrm rot="16200000" flipV="1">
            <a:off x="8095351" y="1464885"/>
            <a:ext cx="507028" cy="167158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34D732-EEF5-45B8-A141-ECADA524B9D3}"/>
              </a:ext>
            </a:extLst>
          </p:cNvPr>
          <p:cNvCxnSpPr/>
          <p:nvPr/>
        </p:nvCxnSpPr>
        <p:spPr>
          <a:xfrm flipV="1">
            <a:off x="7513070" y="969890"/>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888130F-6073-4A0D-AE6D-D7FD10F9A674}"/>
              </a:ext>
            </a:extLst>
          </p:cNvPr>
          <p:cNvSpPr txBox="1"/>
          <p:nvPr/>
        </p:nvSpPr>
        <p:spPr>
          <a:xfrm>
            <a:off x="2187282" y="2196474"/>
            <a:ext cx="164011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residual</a:t>
            </a:r>
          </a:p>
        </p:txBody>
      </p:sp>
      <p:grpSp>
        <p:nvGrpSpPr>
          <p:cNvPr id="40" name="Group 39">
            <a:extLst>
              <a:ext uri="{FF2B5EF4-FFF2-40B4-BE49-F238E27FC236}">
                <a16:creationId xmlns:a16="http://schemas.microsoft.com/office/drawing/2014/main" id="{3F5D3D27-604F-48FA-8164-B6C80578E89D}"/>
              </a:ext>
            </a:extLst>
          </p:cNvPr>
          <p:cNvGrpSpPr/>
          <p:nvPr/>
        </p:nvGrpSpPr>
        <p:grpSpPr>
          <a:xfrm>
            <a:off x="2870179" y="1707845"/>
            <a:ext cx="274320" cy="274320"/>
            <a:chOff x="5717722" y="2559679"/>
            <a:chExt cx="274320" cy="274320"/>
          </a:xfrm>
        </p:grpSpPr>
        <p:sp>
          <p:nvSpPr>
            <p:cNvPr id="41" name="Oval 40">
              <a:extLst>
                <a:ext uri="{FF2B5EF4-FFF2-40B4-BE49-F238E27FC236}">
                  <a16:creationId xmlns:a16="http://schemas.microsoft.com/office/drawing/2014/main" id="{3444B34F-496D-4378-AEE4-84BB0C4AA497}"/>
                </a:ext>
              </a:extLst>
            </p:cNvPr>
            <p:cNvSpPr/>
            <p:nvPr/>
          </p:nvSpPr>
          <p:spPr>
            <a:xfrm>
              <a:off x="5717722" y="2559679"/>
              <a:ext cx="274320" cy="274320"/>
            </a:xfrm>
            <a:prstGeom prst="ellipse">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42" name="Straight Connector 41">
              <a:extLst>
                <a:ext uri="{FF2B5EF4-FFF2-40B4-BE49-F238E27FC236}">
                  <a16:creationId xmlns:a16="http://schemas.microsoft.com/office/drawing/2014/main" id="{7C048882-5E76-4B1F-9134-868F7617B012}"/>
                </a:ext>
              </a:extLst>
            </p:cNvPr>
            <p:cNvCxnSpPr/>
            <p:nvPr/>
          </p:nvCxnSpPr>
          <p:spPr>
            <a:xfrm>
              <a:off x="5854882" y="2605399"/>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111DAB-4A48-48C6-A81B-40B099DF1DDB}"/>
                </a:ext>
              </a:extLst>
            </p:cNvPr>
            <p:cNvCxnSpPr>
              <a:cxnSpLocks/>
            </p:cNvCxnSpPr>
            <p:nvPr/>
          </p:nvCxnSpPr>
          <p:spPr>
            <a:xfrm rot="16200000">
              <a:off x="5854882" y="260540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EE719CC7-17E5-4DB8-A3CA-502206CDFEEC}"/>
              </a:ext>
            </a:extLst>
          </p:cNvPr>
          <p:cNvSpPr/>
          <p:nvPr/>
        </p:nvSpPr>
        <p:spPr>
          <a:xfrm>
            <a:off x="2961619" y="2841670"/>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l"/>
            <a:endParaRPr lang="en-US" sz="2400" dirty="0"/>
          </a:p>
        </p:txBody>
      </p:sp>
      <p:cxnSp>
        <p:nvCxnSpPr>
          <p:cNvPr id="45" name="Straight Arrow Connector 44">
            <a:extLst>
              <a:ext uri="{FF2B5EF4-FFF2-40B4-BE49-F238E27FC236}">
                <a16:creationId xmlns:a16="http://schemas.microsoft.com/office/drawing/2014/main" id="{6B9B607E-E26A-4D73-AD41-7E7B0D5E3965}"/>
              </a:ext>
            </a:extLst>
          </p:cNvPr>
          <p:cNvCxnSpPr>
            <a:cxnSpLocks/>
            <a:stCxn id="44" idx="0"/>
            <a:endCxn id="34" idx="2"/>
          </p:cNvCxnSpPr>
          <p:nvPr/>
        </p:nvCxnSpPr>
        <p:spPr>
          <a:xfrm flipV="1">
            <a:off x="3007339" y="2565806"/>
            <a:ext cx="1" cy="2758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D6992798-4089-4A4F-A5FD-DC9A67EFC500}"/>
              </a:ext>
            </a:extLst>
          </p:cNvPr>
          <p:cNvCxnSpPr>
            <a:cxnSpLocks/>
            <a:stCxn id="44" idx="2"/>
            <a:endCxn id="41" idx="2"/>
          </p:cNvCxnSpPr>
          <p:nvPr/>
        </p:nvCxnSpPr>
        <p:spPr>
          <a:xfrm rot="10800000">
            <a:off x="2870179" y="1845006"/>
            <a:ext cx="91440" cy="1042385"/>
          </a:xfrm>
          <a:prstGeom prst="curvedConnector3">
            <a:avLst>
              <a:gd name="adj1" fmla="val 139615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2C6E3C-7CF6-492F-B2C9-377A6A49C9A7}"/>
              </a:ext>
            </a:extLst>
          </p:cNvPr>
          <p:cNvCxnSpPr/>
          <p:nvPr/>
        </p:nvCxnSpPr>
        <p:spPr>
          <a:xfrm flipV="1">
            <a:off x="3007339" y="1496606"/>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BA118A7-14DE-4511-9DAA-6C5989A9778B}"/>
              </a:ext>
            </a:extLst>
          </p:cNvPr>
          <p:cNvCxnSpPr>
            <a:stCxn id="34" idx="0"/>
            <a:endCxn id="41" idx="4"/>
          </p:cNvCxnSpPr>
          <p:nvPr/>
        </p:nvCxnSpPr>
        <p:spPr>
          <a:xfrm flipH="1" flipV="1">
            <a:off x="3007339" y="1982165"/>
            <a:ext cx="1" cy="214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3202DD8-BB8F-46C3-BCCD-29FDC0A78769}"/>
              </a:ext>
            </a:extLst>
          </p:cNvPr>
          <p:cNvCxnSpPr/>
          <p:nvPr/>
        </p:nvCxnSpPr>
        <p:spPr>
          <a:xfrm flipV="1">
            <a:off x="7515251" y="6015366"/>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BBFE8BE-76FC-4EB8-801C-EF53BC64DAF8}"/>
              </a:ext>
            </a:extLst>
          </p:cNvPr>
          <p:cNvCxnSpPr/>
          <p:nvPr/>
        </p:nvCxnSpPr>
        <p:spPr>
          <a:xfrm flipV="1">
            <a:off x="3007339" y="2933110"/>
            <a:ext cx="0" cy="211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34E9AC8E-DFFC-42DC-B35A-27D6563D2ADA}"/>
                  </a:ext>
                </a:extLst>
              </p:cNvPr>
              <p:cNvSpPr/>
              <p:nvPr/>
            </p:nvSpPr>
            <p:spPr>
              <a:xfrm>
                <a:off x="2794139" y="3132800"/>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65" name="Rectangle 64">
                <a:extLst>
                  <a:ext uri="{FF2B5EF4-FFF2-40B4-BE49-F238E27FC236}">
                    <a16:creationId xmlns:a16="http://schemas.microsoft.com/office/drawing/2014/main" id="{34E9AC8E-DFFC-42DC-B35A-27D6563D2ADA}"/>
                  </a:ext>
                </a:extLst>
              </p:cNvPr>
              <p:cNvSpPr>
                <a:spLocks noRot="1" noChangeAspect="1" noMove="1" noResize="1" noEditPoints="1" noAdjustHandles="1" noChangeArrowheads="1" noChangeShapeType="1" noTextEdit="1"/>
              </p:cNvSpPr>
              <p:nvPr/>
            </p:nvSpPr>
            <p:spPr>
              <a:xfrm>
                <a:off x="2794139" y="3132800"/>
                <a:ext cx="426399"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267D6FEE-B934-47B5-B39C-804338896A3A}"/>
                  </a:ext>
                </a:extLst>
              </p:cNvPr>
              <p:cNvSpPr/>
              <p:nvPr/>
            </p:nvSpPr>
            <p:spPr>
              <a:xfrm>
                <a:off x="2794139" y="1107234"/>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oMath>
                  </m:oMathPara>
                </a14:m>
                <a:endParaRPr lang="en-US" sz="2400" dirty="0"/>
              </a:p>
            </p:txBody>
          </p:sp>
        </mc:Choice>
        <mc:Fallback xmlns="">
          <p:sp>
            <p:nvSpPr>
              <p:cNvPr id="66" name="Rectangle 65">
                <a:extLst>
                  <a:ext uri="{FF2B5EF4-FFF2-40B4-BE49-F238E27FC236}">
                    <a16:creationId xmlns:a16="http://schemas.microsoft.com/office/drawing/2014/main" id="{267D6FEE-B934-47B5-B39C-804338896A3A}"/>
                  </a:ext>
                </a:extLst>
              </p:cNvPr>
              <p:cNvSpPr>
                <a:spLocks noRot="1" noChangeAspect="1" noMove="1" noResize="1" noEditPoints="1" noAdjustHandles="1" noChangeArrowheads="1" noChangeShapeType="1" noTextEdit="1"/>
              </p:cNvSpPr>
              <p:nvPr/>
            </p:nvSpPr>
            <p:spPr>
              <a:xfrm>
                <a:off x="2794139" y="1107234"/>
                <a:ext cx="426399" cy="461665"/>
              </a:xfrm>
              <a:prstGeom prst="rect">
                <a:avLst/>
              </a:prstGeom>
              <a:blipFill>
                <a:blip r:embed="rId3"/>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DF5A5C3C-084C-42FF-AAC5-0F566C084991}"/>
                  </a:ext>
                </a:extLst>
              </p:cNvPr>
              <p:cNvSpPr/>
              <p:nvPr/>
            </p:nvSpPr>
            <p:spPr>
              <a:xfrm>
                <a:off x="7299870" y="525543"/>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oMath>
                  </m:oMathPara>
                </a14:m>
                <a:endParaRPr lang="en-US" sz="2400" dirty="0"/>
              </a:p>
            </p:txBody>
          </p:sp>
        </mc:Choice>
        <mc:Fallback xmlns="">
          <p:sp>
            <p:nvSpPr>
              <p:cNvPr id="67" name="Rectangle 66">
                <a:extLst>
                  <a:ext uri="{FF2B5EF4-FFF2-40B4-BE49-F238E27FC236}">
                    <a16:creationId xmlns:a16="http://schemas.microsoft.com/office/drawing/2014/main" id="{DF5A5C3C-084C-42FF-AAC5-0F566C084991}"/>
                  </a:ext>
                </a:extLst>
              </p:cNvPr>
              <p:cNvSpPr>
                <a:spLocks noRot="1" noChangeAspect="1" noMove="1" noResize="1" noEditPoints="1" noAdjustHandles="1" noChangeArrowheads="1" noChangeShapeType="1" noTextEdit="1"/>
              </p:cNvSpPr>
              <p:nvPr/>
            </p:nvSpPr>
            <p:spPr>
              <a:xfrm>
                <a:off x="7299870" y="525543"/>
                <a:ext cx="426399" cy="461665"/>
              </a:xfrm>
              <a:prstGeom prst="rect">
                <a:avLst/>
              </a:prstGeom>
              <a:blipFill>
                <a:blip r:embed="rId4"/>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D97E6BBA-E06A-41AA-834B-16FEDCA64641}"/>
                  </a:ext>
                </a:extLst>
              </p:cNvPr>
              <p:cNvSpPr/>
              <p:nvPr/>
            </p:nvSpPr>
            <p:spPr>
              <a:xfrm>
                <a:off x="7299870" y="6216525"/>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68" name="Rectangle 67">
                <a:extLst>
                  <a:ext uri="{FF2B5EF4-FFF2-40B4-BE49-F238E27FC236}">
                    <a16:creationId xmlns:a16="http://schemas.microsoft.com/office/drawing/2014/main" id="{D97E6BBA-E06A-41AA-834B-16FEDCA64641}"/>
                  </a:ext>
                </a:extLst>
              </p:cNvPr>
              <p:cNvSpPr>
                <a:spLocks noRot="1" noChangeAspect="1" noMove="1" noResize="1" noEditPoints="1" noAdjustHandles="1" noChangeArrowheads="1" noChangeShapeType="1" noTextEdit="1"/>
              </p:cNvSpPr>
              <p:nvPr/>
            </p:nvSpPr>
            <p:spPr>
              <a:xfrm>
                <a:off x="7299870" y="6216525"/>
                <a:ext cx="426399" cy="461665"/>
              </a:xfrm>
              <a:prstGeom prst="rect">
                <a:avLst/>
              </a:prstGeom>
              <a:blipFill>
                <a:blip r:embed="rId5"/>
                <a:stretch>
                  <a:fillRect/>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1607C183-05AA-4018-B275-55C4C92666B5}"/>
              </a:ext>
            </a:extLst>
          </p:cNvPr>
          <p:cNvSpPr/>
          <p:nvPr/>
        </p:nvSpPr>
        <p:spPr>
          <a:xfrm>
            <a:off x="1453445" y="3640194"/>
            <a:ext cx="3016348"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err="1"/>
              <a:t>ResNet</a:t>
            </a:r>
            <a:r>
              <a:rPr lang="en-US" sz="2400" b="0" dirty="0"/>
              <a:t> module</a:t>
            </a:r>
          </a:p>
        </p:txBody>
      </p:sp>
      <p:sp>
        <p:nvSpPr>
          <p:cNvPr id="70" name="Rectangle 69">
            <a:extLst>
              <a:ext uri="{FF2B5EF4-FFF2-40B4-BE49-F238E27FC236}">
                <a16:creationId xmlns:a16="http://schemas.microsoft.com/office/drawing/2014/main" id="{AB583683-8549-457D-812E-95BD2465EA44}"/>
              </a:ext>
            </a:extLst>
          </p:cNvPr>
          <p:cNvSpPr/>
          <p:nvPr/>
        </p:nvSpPr>
        <p:spPr>
          <a:xfrm>
            <a:off x="8002567" y="5920409"/>
            <a:ext cx="3016348"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spAutoFit/>
          </a:bodyPr>
          <a:lstStyle/>
          <a:p>
            <a:pPr algn="ctr"/>
            <a:r>
              <a:rPr lang="en-US" sz="2400" b="0" dirty="0"/>
              <a:t>SE-</a:t>
            </a:r>
            <a:r>
              <a:rPr lang="en-US" sz="2400" b="0" dirty="0" err="1"/>
              <a:t>ResNet</a:t>
            </a:r>
            <a:r>
              <a:rPr lang="en-US" sz="2400" b="0" dirty="0"/>
              <a:t> module</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288720EA-4914-4CBA-8A40-400C691DC3FE}"/>
                  </a:ext>
                </a:extLst>
              </p:cNvPr>
              <p:cNvSpPr/>
              <p:nvPr/>
            </p:nvSpPr>
            <p:spPr>
              <a:xfrm>
                <a:off x="8758259" y="4962265"/>
                <a:ext cx="1446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𝐶</m:t>
                      </m:r>
                      <m:r>
                        <a:rPr lang="en-US" sz="2000" b="0" i="1" dirty="0" smtClean="0">
                          <a:latin typeface="Cambria Math" panose="02040503050406030204" pitchFamily="18" charset="0"/>
                        </a:rPr>
                        <m:t>×</m:t>
                      </m:r>
                      <m:r>
                        <a:rPr lang="en-US" sz="2000" b="0" i="1" dirty="0" smtClean="0">
                          <a:latin typeface="Cambria Math" panose="02040503050406030204" pitchFamily="18" charset="0"/>
                        </a:rPr>
                        <m:t>𝐻</m:t>
                      </m:r>
                      <m:r>
                        <a:rPr lang="en-US" sz="2000" b="0" i="1" dirty="0" smtClean="0">
                          <a:latin typeface="Cambria Math" panose="02040503050406030204" pitchFamily="18" charset="0"/>
                        </a:rPr>
                        <m:t>×</m:t>
                      </m:r>
                      <m:r>
                        <a:rPr lang="en-US" sz="2000" b="0" i="1" dirty="0" smtClean="0">
                          <a:latin typeface="Cambria Math" panose="02040503050406030204" pitchFamily="18" charset="0"/>
                        </a:rPr>
                        <m:t>𝑊</m:t>
                      </m:r>
                    </m:oMath>
                  </m:oMathPara>
                </a14:m>
                <a:endParaRPr lang="en-US" sz="2000" dirty="0"/>
              </a:p>
            </p:txBody>
          </p:sp>
        </mc:Choice>
        <mc:Fallback xmlns="">
          <p:sp>
            <p:nvSpPr>
              <p:cNvPr id="71" name="Rectangle 70">
                <a:extLst>
                  <a:ext uri="{FF2B5EF4-FFF2-40B4-BE49-F238E27FC236}">
                    <a16:creationId xmlns:a16="http://schemas.microsoft.com/office/drawing/2014/main" id="{288720EA-4914-4CBA-8A40-400C691DC3FE}"/>
                  </a:ext>
                </a:extLst>
              </p:cNvPr>
              <p:cNvSpPr>
                <a:spLocks noRot="1" noChangeAspect="1" noMove="1" noResize="1" noEditPoints="1" noAdjustHandles="1" noChangeArrowheads="1" noChangeShapeType="1" noTextEdit="1"/>
              </p:cNvSpPr>
              <p:nvPr/>
            </p:nvSpPr>
            <p:spPr>
              <a:xfrm>
                <a:off x="8758259" y="4962265"/>
                <a:ext cx="1446550"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81077E00-9DCE-4E4A-9C83-0B8313918A43}"/>
                  </a:ext>
                </a:extLst>
              </p:cNvPr>
              <p:cNvSpPr/>
              <p:nvPr/>
            </p:nvSpPr>
            <p:spPr>
              <a:xfrm>
                <a:off x="10160461" y="3987589"/>
                <a:ext cx="12847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𝐶</m:t>
                      </m:r>
                      <m:r>
                        <a:rPr lang="en-US" sz="2000" b="0" i="1" dirty="0" smtClean="0">
                          <a:latin typeface="Cambria Math" panose="02040503050406030204" pitchFamily="18" charset="0"/>
                        </a:rPr>
                        <m:t>×1×1</m:t>
                      </m:r>
                    </m:oMath>
                  </m:oMathPara>
                </a14:m>
                <a:endParaRPr lang="en-US" sz="2000" dirty="0"/>
              </a:p>
            </p:txBody>
          </p:sp>
        </mc:Choice>
        <mc:Fallback xmlns="">
          <p:sp>
            <p:nvSpPr>
              <p:cNvPr id="72" name="Rectangle 71">
                <a:extLst>
                  <a:ext uri="{FF2B5EF4-FFF2-40B4-BE49-F238E27FC236}">
                    <a16:creationId xmlns:a16="http://schemas.microsoft.com/office/drawing/2014/main" id="{81077E00-9DCE-4E4A-9C83-0B8313918A43}"/>
                  </a:ext>
                </a:extLst>
              </p:cNvPr>
              <p:cNvSpPr>
                <a:spLocks noRot="1" noChangeAspect="1" noMove="1" noResize="1" noEditPoints="1" noAdjustHandles="1" noChangeArrowheads="1" noChangeShapeType="1" noTextEdit="1"/>
              </p:cNvSpPr>
              <p:nvPr/>
            </p:nvSpPr>
            <p:spPr>
              <a:xfrm>
                <a:off x="10160461" y="3987589"/>
                <a:ext cx="1284774"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106C0559-A9DA-44E8-81E0-2B0C80FEE7A4}"/>
                  </a:ext>
                </a:extLst>
              </p:cNvPr>
              <p:cNvSpPr/>
              <p:nvPr/>
            </p:nvSpPr>
            <p:spPr>
              <a:xfrm>
                <a:off x="10160461" y="3242962"/>
                <a:ext cx="1406539"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𝐶</m:t>
                          </m:r>
                        </m:num>
                        <m:den>
                          <m:r>
                            <a:rPr lang="en-US" sz="2000" b="0" i="1" dirty="0" smtClean="0">
                              <a:latin typeface="Cambria Math" panose="02040503050406030204" pitchFamily="18" charset="0"/>
                            </a:rPr>
                            <m:t>16</m:t>
                          </m:r>
                        </m:den>
                      </m:f>
                      <m:r>
                        <a:rPr lang="en-US" sz="2000" b="0" i="1" dirty="0" smtClean="0">
                          <a:latin typeface="Cambria Math" panose="02040503050406030204" pitchFamily="18" charset="0"/>
                        </a:rPr>
                        <m:t>×1×1</m:t>
                      </m:r>
                    </m:oMath>
                  </m:oMathPara>
                </a14:m>
                <a:endParaRPr lang="en-US" sz="2000" dirty="0"/>
              </a:p>
            </p:txBody>
          </p:sp>
        </mc:Choice>
        <mc:Fallback xmlns="">
          <p:sp>
            <p:nvSpPr>
              <p:cNvPr id="73" name="Rectangle 72">
                <a:extLst>
                  <a:ext uri="{FF2B5EF4-FFF2-40B4-BE49-F238E27FC236}">
                    <a16:creationId xmlns:a16="http://schemas.microsoft.com/office/drawing/2014/main" id="{106C0559-A9DA-44E8-81E0-2B0C80FEE7A4}"/>
                  </a:ext>
                </a:extLst>
              </p:cNvPr>
              <p:cNvSpPr>
                <a:spLocks noRot="1" noChangeAspect="1" noMove="1" noResize="1" noEditPoints="1" noAdjustHandles="1" noChangeArrowheads="1" noChangeShapeType="1" noTextEdit="1"/>
              </p:cNvSpPr>
              <p:nvPr/>
            </p:nvSpPr>
            <p:spPr>
              <a:xfrm>
                <a:off x="10160461" y="3242962"/>
                <a:ext cx="1406539" cy="67056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3E5C5B52-3119-4C23-A5DC-FCEA6794786E}"/>
                  </a:ext>
                </a:extLst>
              </p:cNvPr>
              <p:cNvSpPr/>
              <p:nvPr/>
            </p:nvSpPr>
            <p:spPr>
              <a:xfrm>
                <a:off x="10160461" y="2711108"/>
                <a:ext cx="12847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𝐶</m:t>
                      </m:r>
                      <m:r>
                        <a:rPr lang="en-US" sz="2000" b="0" i="1" dirty="0" smtClean="0">
                          <a:latin typeface="Cambria Math" panose="02040503050406030204" pitchFamily="18" charset="0"/>
                        </a:rPr>
                        <m:t>×1×1</m:t>
                      </m:r>
                    </m:oMath>
                  </m:oMathPara>
                </a14:m>
                <a:endParaRPr lang="en-US" sz="2000" dirty="0"/>
              </a:p>
            </p:txBody>
          </p:sp>
        </mc:Choice>
        <mc:Fallback xmlns="">
          <p:sp>
            <p:nvSpPr>
              <p:cNvPr id="74" name="Rectangle 73">
                <a:extLst>
                  <a:ext uri="{FF2B5EF4-FFF2-40B4-BE49-F238E27FC236}">
                    <a16:creationId xmlns:a16="http://schemas.microsoft.com/office/drawing/2014/main" id="{3E5C5B52-3119-4C23-A5DC-FCEA6794786E}"/>
                  </a:ext>
                </a:extLst>
              </p:cNvPr>
              <p:cNvSpPr>
                <a:spLocks noRot="1" noChangeAspect="1" noMove="1" noResize="1" noEditPoints="1" noAdjustHandles="1" noChangeArrowheads="1" noChangeShapeType="1" noTextEdit="1"/>
              </p:cNvSpPr>
              <p:nvPr/>
            </p:nvSpPr>
            <p:spPr>
              <a:xfrm>
                <a:off x="10160461" y="2711108"/>
                <a:ext cx="1284775"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0EA9E65-E745-467E-9538-014C00F09862}"/>
                  </a:ext>
                </a:extLst>
              </p:cNvPr>
              <p:cNvSpPr/>
              <p:nvPr/>
            </p:nvSpPr>
            <p:spPr>
              <a:xfrm>
                <a:off x="8758259" y="1782415"/>
                <a:ext cx="1446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𝐶</m:t>
                      </m:r>
                      <m:r>
                        <a:rPr lang="en-US" sz="2000" b="0" i="1" dirty="0" smtClean="0">
                          <a:latin typeface="Cambria Math" panose="02040503050406030204" pitchFamily="18" charset="0"/>
                        </a:rPr>
                        <m:t>×</m:t>
                      </m:r>
                      <m:r>
                        <a:rPr lang="en-US" sz="2000" b="0" i="1" dirty="0" smtClean="0">
                          <a:latin typeface="Cambria Math" panose="02040503050406030204" pitchFamily="18" charset="0"/>
                        </a:rPr>
                        <m:t>𝐻</m:t>
                      </m:r>
                      <m:r>
                        <a:rPr lang="en-US" sz="2000" b="0" i="1" dirty="0" smtClean="0">
                          <a:latin typeface="Cambria Math" panose="02040503050406030204" pitchFamily="18" charset="0"/>
                        </a:rPr>
                        <m:t>×</m:t>
                      </m:r>
                      <m:r>
                        <a:rPr lang="en-US" sz="2000" b="0" i="1" dirty="0" smtClean="0">
                          <a:latin typeface="Cambria Math" panose="02040503050406030204" pitchFamily="18" charset="0"/>
                        </a:rPr>
                        <m:t>𝑊</m:t>
                      </m:r>
                    </m:oMath>
                  </m:oMathPara>
                </a14:m>
                <a:endParaRPr lang="en-US" sz="2000" dirty="0"/>
              </a:p>
            </p:txBody>
          </p:sp>
        </mc:Choice>
        <mc:Fallback xmlns="">
          <p:sp>
            <p:nvSpPr>
              <p:cNvPr id="75" name="Rectangle 74">
                <a:extLst>
                  <a:ext uri="{FF2B5EF4-FFF2-40B4-BE49-F238E27FC236}">
                    <a16:creationId xmlns:a16="http://schemas.microsoft.com/office/drawing/2014/main" id="{00EA9E65-E745-467E-9538-014C00F09862}"/>
                  </a:ext>
                </a:extLst>
              </p:cNvPr>
              <p:cNvSpPr>
                <a:spLocks noRot="1" noChangeAspect="1" noMove="1" noResize="1" noEditPoints="1" noAdjustHandles="1" noChangeArrowheads="1" noChangeShapeType="1" noTextEdit="1"/>
              </p:cNvSpPr>
              <p:nvPr/>
            </p:nvSpPr>
            <p:spPr>
              <a:xfrm>
                <a:off x="8758259" y="1782415"/>
                <a:ext cx="1446550" cy="4001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C0251486-E269-4206-9AA3-FF941FD0D09C}"/>
                  </a:ext>
                </a:extLst>
              </p:cNvPr>
              <p:cNvSpPr/>
              <p:nvPr/>
            </p:nvSpPr>
            <p:spPr>
              <a:xfrm>
                <a:off x="8406949" y="797547"/>
                <a:ext cx="14465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𝐶</m:t>
                      </m:r>
                      <m:r>
                        <a:rPr lang="en-US" sz="2000" b="0" i="1" dirty="0" smtClean="0">
                          <a:latin typeface="Cambria Math" panose="02040503050406030204" pitchFamily="18" charset="0"/>
                        </a:rPr>
                        <m:t>×</m:t>
                      </m:r>
                      <m:r>
                        <a:rPr lang="en-US" sz="2000" b="0" i="1" dirty="0" smtClean="0">
                          <a:latin typeface="Cambria Math" panose="02040503050406030204" pitchFamily="18" charset="0"/>
                        </a:rPr>
                        <m:t>𝐻</m:t>
                      </m:r>
                      <m:r>
                        <a:rPr lang="en-US" sz="2000" b="0" i="1" dirty="0" smtClean="0">
                          <a:latin typeface="Cambria Math" panose="02040503050406030204" pitchFamily="18" charset="0"/>
                        </a:rPr>
                        <m:t>×</m:t>
                      </m:r>
                      <m:r>
                        <a:rPr lang="en-US" sz="2000" b="0" i="1" dirty="0" smtClean="0">
                          <a:latin typeface="Cambria Math" panose="02040503050406030204" pitchFamily="18" charset="0"/>
                        </a:rPr>
                        <m:t>𝑊</m:t>
                      </m:r>
                    </m:oMath>
                  </m:oMathPara>
                </a14:m>
                <a:endParaRPr lang="en-US" sz="2000" dirty="0"/>
              </a:p>
            </p:txBody>
          </p:sp>
        </mc:Choice>
        <mc:Fallback xmlns="">
          <p:sp>
            <p:nvSpPr>
              <p:cNvPr id="76" name="Rectangle 75">
                <a:extLst>
                  <a:ext uri="{FF2B5EF4-FFF2-40B4-BE49-F238E27FC236}">
                    <a16:creationId xmlns:a16="http://schemas.microsoft.com/office/drawing/2014/main" id="{C0251486-E269-4206-9AA3-FF941FD0D09C}"/>
                  </a:ext>
                </a:extLst>
              </p:cNvPr>
              <p:cNvSpPr>
                <a:spLocks noRot="1" noChangeAspect="1" noMove="1" noResize="1" noEditPoints="1" noAdjustHandles="1" noChangeArrowheads="1" noChangeShapeType="1" noTextEdit="1"/>
              </p:cNvSpPr>
              <p:nvPr/>
            </p:nvSpPr>
            <p:spPr>
              <a:xfrm>
                <a:off x="8406949" y="797547"/>
                <a:ext cx="1446550" cy="400110"/>
              </a:xfrm>
              <a:prstGeom prst="rect">
                <a:avLst/>
              </a:prstGeom>
              <a:blipFill>
                <a:blip r:embed="rId11"/>
                <a:stretch>
                  <a:fillRect/>
                </a:stretch>
              </a:blipFill>
            </p:spPr>
            <p:txBody>
              <a:bodyPr/>
              <a:lstStyle/>
              <a:p>
                <a:r>
                  <a:rPr lang="en-US">
                    <a:noFill/>
                  </a:rPr>
                  <a:t> </a:t>
                </a:r>
              </a:p>
            </p:txBody>
          </p:sp>
        </mc:Fallback>
      </mc:AlternateContent>
      <p:sp>
        <p:nvSpPr>
          <p:cNvPr id="77" name="Rectangle 76">
            <a:extLst>
              <a:ext uri="{FF2B5EF4-FFF2-40B4-BE49-F238E27FC236}">
                <a16:creationId xmlns:a16="http://schemas.microsoft.com/office/drawing/2014/main" id="{675967A2-7B5D-4014-A4F9-73C41520E7D1}"/>
              </a:ext>
            </a:extLst>
          </p:cNvPr>
          <p:cNvSpPr/>
          <p:nvPr/>
        </p:nvSpPr>
        <p:spPr>
          <a:xfrm>
            <a:off x="467412" y="4346990"/>
            <a:ext cx="6096000" cy="2308324"/>
          </a:xfrm>
          <a:prstGeom prst="rect">
            <a:avLst/>
          </a:prstGeom>
        </p:spPr>
        <p:txBody>
          <a:bodyPr>
            <a:spAutoFit/>
          </a:bodyPr>
          <a:lstStyle/>
          <a:p>
            <a:r>
              <a:rPr lang="en-US" sz="2400" dirty="0"/>
              <a:t>Adds a “Squeeze-and-excite” branch to</a:t>
            </a:r>
          </a:p>
          <a:p>
            <a:r>
              <a:rPr lang="en-US" sz="2400" dirty="0"/>
              <a:t>each residual block that performs global</a:t>
            </a:r>
          </a:p>
          <a:p>
            <a:r>
              <a:rPr lang="en-US" sz="2400" dirty="0"/>
              <a:t>pooling, full-connected layers, and</a:t>
            </a:r>
          </a:p>
          <a:p>
            <a:r>
              <a:rPr lang="en-US" sz="2400" dirty="0"/>
              <a:t>multiplies back onto feature map</a:t>
            </a:r>
          </a:p>
          <a:p>
            <a:r>
              <a:rPr lang="en-US" sz="2400" dirty="0"/>
              <a:t>Adds global context to each residual block!</a:t>
            </a:r>
          </a:p>
          <a:p>
            <a:r>
              <a:rPr lang="en-US" sz="2400" dirty="0"/>
              <a:t>Won ILSVRC 2017 with ResNeXt-152-SE</a:t>
            </a:r>
          </a:p>
        </p:txBody>
      </p:sp>
      <p:sp>
        <p:nvSpPr>
          <p:cNvPr id="51" name="TextBox 50">
            <a:extLst>
              <a:ext uri="{FF2B5EF4-FFF2-40B4-BE49-F238E27FC236}">
                <a16:creationId xmlns:a16="http://schemas.microsoft.com/office/drawing/2014/main" id="{279BD742-E797-48E1-B00B-6BD222DFC28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3971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1" grpId="0"/>
      <p:bldP spid="72" grpId="0"/>
      <p:bldP spid="73" grpId="0"/>
      <p:bldP spid="74" grpId="0"/>
      <p:bldP spid="75" grpId="0"/>
      <p:bldP spid="7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77BC2D-3381-4DBB-B150-4B26E62B6C26}"/>
              </a:ext>
            </a:extLst>
          </p:cNvPr>
          <p:cNvPicPr>
            <a:picLocks noChangeAspect="1"/>
          </p:cNvPicPr>
          <p:nvPr/>
        </p:nvPicPr>
        <p:blipFill>
          <a:blip r:embed="rId2"/>
          <a:stretch>
            <a:fillRect/>
          </a:stretch>
        </p:blipFill>
        <p:spPr>
          <a:xfrm>
            <a:off x="6732103" y="2162631"/>
            <a:ext cx="5366225" cy="3828951"/>
          </a:xfrm>
          <a:prstGeom prst="rect">
            <a:avLst/>
          </a:prstGeom>
        </p:spPr>
      </p:pic>
      <p:sp>
        <p:nvSpPr>
          <p:cNvPr id="2" name="Title 1">
            <a:extLst>
              <a:ext uri="{FF2B5EF4-FFF2-40B4-BE49-F238E27FC236}">
                <a16:creationId xmlns:a16="http://schemas.microsoft.com/office/drawing/2014/main" id="{AC3CBECA-8A39-4DC8-B1F7-80E616335AE4}"/>
              </a:ext>
            </a:extLst>
          </p:cNvPr>
          <p:cNvSpPr>
            <a:spLocks noGrp="1"/>
          </p:cNvSpPr>
          <p:nvPr>
            <p:ph type="title"/>
          </p:nvPr>
        </p:nvSpPr>
        <p:spPr/>
        <p:txBody>
          <a:bodyPr/>
          <a:lstStyle/>
          <a:p>
            <a:r>
              <a:rPr lang="en-US" dirty="0"/>
              <a:t>Densely Connected Neural Networks</a:t>
            </a:r>
          </a:p>
        </p:txBody>
      </p:sp>
      <p:sp>
        <p:nvSpPr>
          <p:cNvPr id="3" name="Slide Number Placeholder 2">
            <a:extLst>
              <a:ext uri="{FF2B5EF4-FFF2-40B4-BE49-F238E27FC236}">
                <a16:creationId xmlns:a16="http://schemas.microsoft.com/office/drawing/2014/main" id="{6CB2B3C3-4D44-4C75-96CE-C627CF530F2D}"/>
              </a:ext>
            </a:extLst>
          </p:cNvPr>
          <p:cNvSpPr>
            <a:spLocks noGrp="1"/>
          </p:cNvSpPr>
          <p:nvPr>
            <p:ph type="sldNum" sz="quarter" idx="12"/>
          </p:nvPr>
        </p:nvSpPr>
        <p:spPr/>
        <p:txBody>
          <a:bodyPr/>
          <a:lstStyle/>
          <a:p>
            <a:fld id="{7E663616-BBAC-427E-89D3-E72909796144}" type="slidenum">
              <a:rPr lang="en-US" smtClean="0"/>
              <a:t>118</a:t>
            </a:fld>
            <a:endParaRPr lang="en-US"/>
          </a:p>
        </p:txBody>
      </p:sp>
      <p:sp>
        <p:nvSpPr>
          <p:cNvPr id="4" name="Rectangle 3">
            <a:extLst>
              <a:ext uri="{FF2B5EF4-FFF2-40B4-BE49-F238E27FC236}">
                <a16:creationId xmlns:a16="http://schemas.microsoft.com/office/drawing/2014/main" id="{C2A544A2-9009-4948-8239-D30AC0FA7FD1}"/>
              </a:ext>
            </a:extLst>
          </p:cNvPr>
          <p:cNvSpPr/>
          <p:nvPr/>
        </p:nvSpPr>
        <p:spPr>
          <a:xfrm>
            <a:off x="6173686" y="6488668"/>
            <a:ext cx="6018314" cy="369332"/>
          </a:xfrm>
          <a:prstGeom prst="rect">
            <a:avLst/>
          </a:prstGeom>
        </p:spPr>
        <p:txBody>
          <a:bodyPr wrap="none">
            <a:spAutoFit/>
          </a:bodyPr>
          <a:lstStyle/>
          <a:p>
            <a:r>
              <a:rPr lang="en-US" dirty="0"/>
              <a:t>Huang et al, “Densely connected neural networks”, CVPR 2017</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008CC07-01DD-4114-8BFE-4E3CD6360DBA}"/>
                  </a:ext>
                </a:extLst>
              </p:cNvPr>
              <p:cNvSpPr/>
              <p:nvPr/>
            </p:nvSpPr>
            <p:spPr>
              <a:xfrm>
                <a:off x="249381" y="2753260"/>
                <a:ext cx="6096000" cy="3785652"/>
              </a:xfrm>
              <a:prstGeom prst="rect">
                <a:avLst/>
              </a:prstGeom>
            </p:spPr>
            <p:txBody>
              <a:bodyPr>
                <a:spAutoFit/>
              </a:bodyPr>
              <a:lstStyle/>
              <a:p>
                <a:r>
                  <a:rPr lang="en-US" sz="2400" dirty="0"/>
                  <a:t>Connects each layer to every other layer in a feed-forward fashion. Concatenation shortcuts, instead of additive.</a:t>
                </a:r>
              </a:p>
              <a:p>
                <a:endParaRPr lang="en-US" sz="2400" dirty="0"/>
              </a:p>
              <a:p>
                <a:r>
                  <a:rPr lang="en-US" sz="2400" dirty="0"/>
                  <a:t>traditional convolutional networks with </a:t>
                </a:r>
                <a14:m>
                  <m:oMath xmlns:m="http://schemas.openxmlformats.org/officeDocument/2006/math">
                    <m:r>
                      <a:rPr lang="en-US" sz="2400" i="1" dirty="0" smtClean="0">
                        <a:latin typeface="Cambria Math" panose="02040503050406030204" pitchFamily="18" charset="0"/>
                      </a:rPr>
                      <m:t>𝐿</m:t>
                    </m:r>
                  </m:oMath>
                </a14:m>
                <a:r>
                  <a:rPr lang="en-US" sz="2400" dirty="0"/>
                  <a:t> layers have </a:t>
                </a:r>
                <a14:m>
                  <m:oMath xmlns:m="http://schemas.openxmlformats.org/officeDocument/2006/math">
                    <m:r>
                      <a:rPr lang="en-US" sz="2400" i="1" dirty="0" smtClean="0">
                        <a:latin typeface="Cambria Math" panose="02040503050406030204" pitchFamily="18" charset="0"/>
                      </a:rPr>
                      <m:t>𝐿</m:t>
                    </m:r>
                  </m:oMath>
                </a14:m>
                <a:r>
                  <a:rPr lang="en-US" sz="2400" dirty="0"/>
                  <a:t> cnnections: densely connected network has </a:t>
                </a:r>
                <a14:m>
                  <m:oMath xmlns:m="http://schemas.openxmlformats.org/officeDocument/2006/math">
                    <m:r>
                      <a:rPr lang="en-US" sz="2400" i="1" dirty="0" smtClean="0">
                        <a:latin typeface="Cambria Math" panose="02040503050406030204" pitchFamily="18" charset="0"/>
                      </a:rPr>
                      <m:t>𝐿</m:t>
                    </m:r>
                    <m:r>
                      <a:rPr lang="en-US" sz="2400" i="1" dirty="0" smtClean="0">
                        <a:latin typeface="Cambria Math" panose="02040503050406030204" pitchFamily="18" charset="0"/>
                      </a:rPr>
                      <m:t>(</m:t>
                    </m:r>
                    <m:r>
                      <a:rPr lang="en-US" sz="2400" i="1" dirty="0" smtClean="0">
                        <a:latin typeface="Cambria Math" panose="02040503050406030204" pitchFamily="18" charset="0"/>
                      </a:rPr>
                      <m:t>𝐿</m:t>
                    </m:r>
                    <m:r>
                      <a:rPr lang="en-US" sz="2400" i="1" dirty="0" smtClean="0">
                        <a:latin typeface="Cambria Math" panose="02040503050406030204" pitchFamily="18" charset="0"/>
                      </a:rPr>
                      <m:t>+1)/2 </m:t>
                    </m:r>
                  </m:oMath>
                </a14:m>
                <a:r>
                  <a:rPr lang="en-US" sz="2400" dirty="0"/>
                  <a:t>direct connections.</a:t>
                </a:r>
              </a:p>
              <a:p>
                <a:endParaRPr lang="en-US" sz="2400" dirty="0"/>
              </a:p>
              <a:p>
                <a:r>
                  <a:rPr lang="en-US" sz="2400" dirty="0"/>
                  <a:t>Alleviates vanishing gradient, strengthens feature propagation, encourages feature reuse</a:t>
                </a:r>
              </a:p>
            </p:txBody>
          </p:sp>
        </mc:Choice>
        <mc:Fallback xmlns="">
          <p:sp>
            <p:nvSpPr>
              <p:cNvPr id="5" name="Rectangle 4">
                <a:extLst>
                  <a:ext uri="{FF2B5EF4-FFF2-40B4-BE49-F238E27FC236}">
                    <a16:creationId xmlns:a16="http://schemas.microsoft.com/office/drawing/2014/main" id="{4008CC07-01DD-4114-8BFE-4E3CD6360DBA}"/>
                  </a:ext>
                </a:extLst>
              </p:cNvPr>
              <p:cNvSpPr>
                <a:spLocks noRot="1" noChangeAspect="1" noMove="1" noResize="1" noEditPoints="1" noAdjustHandles="1" noChangeArrowheads="1" noChangeShapeType="1" noTextEdit="1"/>
              </p:cNvSpPr>
              <p:nvPr/>
            </p:nvSpPr>
            <p:spPr>
              <a:xfrm>
                <a:off x="249381" y="2753260"/>
                <a:ext cx="6096000" cy="3785652"/>
              </a:xfrm>
              <a:prstGeom prst="rect">
                <a:avLst/>
              </a:prstGeom>
              <a:blipFill>
                <a:blip r:embed="rId3"/>
                <a:stretch>
                  <a:fillRect l="-1600" t="-1288" r="-2200" b="-273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BBD978-D932-4109-9EFA-3E7F2D407D18}"/>
              </a:ext>
            </a:extLst>
          </p:cNvPr>
          <p:cNvPicPr>
            <a:picLocks noChangeAspect="1"/>
          </p:cNvPicPr>
          <p:nvPr/>
        </p:nvPicPr>
        <p:blipFill>
          <a:blip r:embed="rId4"/>
          <a:stretch>
            <a:fillRect/>
          </a:stretch>
        </p:blipFill>
        <p:spPr>
          <a:xfrm>
            <a:off x="1097640" y="812036"/>
            <a:ext cx="9069066" cy="1219370"/>
          </a:xfrm>
          <a:prstGeom prst="rect">
            <a:avLst/>
          </a:prstGeom>
        </p:spPr>
      </p:pic>
      <p:sp>
        <p:nvSpPr>
          <p:cNvPr id="8" name="Rectangle 7">
            <a:extLst>
              <a:ext uri="{FF2B5EF4-FFF2-40B4-BE49-F238E27FC236}">
                <a16:creationId xmlns:a16="http://schemas.microsoft.com/office/drawing/2014/main" id="{F5BEC9B1-CC22-4A02-94D1-2A25C2AA0A5C}"/>
              </a:ext>
            </a:extLst>
          </p:cNvPr>
          <p:cNvSpPr/>
          <p:nvPr/>
        </p:nvSpPr>
        <p:spPr>
          <a:xfrm>
            <a:off x="6941783" y="5481469"/>
            <a:ext cx="2597314" cy="461665"/>
          </a:xfrm>
          <a:prstGeom prst="rect">
            <a:avLst/>
          </a:prstGeom>
        </p:spPr>
        <p:txBody>
          <a:bodyPr wrap="none">
            <a:spAutoFit/>
          </a:bodyPr>
          <a:lstStyle/>
          <a:p>
            <a:r>
              <a:rPr lang="en-US" sz="2400" dirty="0"/>
              <a:t>5-layer dense block</a:t>
            </a:r>
          </a:p>
        </p:txBody>
      </p:sp>
      <p:sp>
        <p:nvSpPr>
          <p:cNvPr id="9" name="TextBox 8">
            <a:extLst>
              <a:ext uri="{FF2B5EF4-FFF2-40B4-BE49-F238E27FC236}">
                <a16:creationId xmlns:a16="http://schemas.microsoft.com/office/drawing/2014/main" id="{516C0F1B-A3BA-4DBB-AB19-7FC5C81F367D}"/>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8798041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AE498-0841-4F61-95F4-6CDB9041EEB0}"/>
              </a:ext>
            </a:extLst>
          </p:cNvPr>
          <p:cNvSpPr>
            <a:spLocks noGrp="1"/>
          </p:cNvSpPr>
          <p:nvPr>
            <p:ph type="title"/>
          </p:nvPr>
        </p:nvSpPr>
        <p:spPr/>
        <p:txBody>
          <a:bodyPr/>
          <a:lstStyle/>
          <a:p>
            <a:r>
              <a:rPr lang="en-US" dirty="0" err="1"/>
              <a:t>MobileNets</a:t>
            </a:r>
            <a:r>
              <a:rPr lang="en-US" dirty="0"/>
              <a:t>: Tiny Networks (for Mobile Devices)</a:t>
            </a:r>
          </a:p>
        </p:txBody>
      </p:sp>
      <p:sp>
        <p:nvSpPr>
          <p:cNvPr id="3" name="Slide Number Placeholder 2">
            <a:extLst>
              <a:ext uri="{FF2B5EF4-FFF2-40B4-BE49-F238E27FC236}">
                <a16:creationId xmlns:a16="http://schemas.microsoft.com/office/drawing/2014/main" id="{C90E5D7A-6B55-4C1A-8571-95FE164CC708}"/>
              </a:ext>
            </a:extLst>
          </p:cNvPr>
          <p:cNvSpPr>
            <a:spLocks noGrp="1"/>
          </p:cNvSpPr>
          <p:nvPr>
            <p:ph type="sldNum" sz="quarter" idx="12"/>
          </p:nvPr>
        </p:nvSpPr>
        <p:spPr/>
        <p:txBody>
          <a:bodyPr/>
          <a:lstStyle/>
          <a:p>
            <a:fld id="{7E663616-BBAC-427E-89D3-E72909796144}" type="slidenum">
              <a:rPr lang="en-US" smtClean="0"/>
              <a:t>119</a:t>
            </a:fld>
            <a:endParaRPr lang="en-US"/>
          </a:p>
        </p:txBody>
      </p:sp>
      <p:sp>
        <p:nvSpPr>
          <p:cNvPr id="4" name="Rectangle 3">
            <a:extLst>
              <a:ext uri="{FF2B5EF4-FFF2-40B4-BE49-F238E27FC236}">
                <a16:creationId xmlns:a16="http://schemas.microsoft.com/office/drawing/2014/main" id="{9FB374BC-B0D2-486E-B8DD-FA50E845927F}"/>
              </a:ext>
            </a:extLst>
          </p:cNvPr>
          <p:cNvSpPr/>
          <p:nvPr/>
        </p:nvSpPr>
        <p:spPr>
          <a:xfrm>
            <a:off x="1563758" y="6499156"/>
            <a:ext cx="10883646" cy="369332"/>
          </a:xfrm>
          <a:prstGeom prst="rect">
            <a:avLst/>
          </a:prstGeom>
        </p:spPr>
        <p:txBody>
          <a:bodyPr wrap="square">
            <a:spAutoFit/>
          </a:bodyPr>
          <a:lstStyle/>
          <a:p>
            <a:r>
              <a:rPr lang="en-US" dirty="0"/>
              <a:t>Howard et al, “</a:t>
            </a:r>
            <a:r>
              <a:rPr lang="en-US" dirty="0" err="1"/>
              <a:t>MobileNets</a:t>
            </a:r>
            <a:r>
              <a:rPr lang="en-US" dirty="0"/>
              <a:t>: Efficient Convolutional Neural Networks for Mobile Vision Applications”, 2017</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FA0D6C-BAA3-4002-977B-FF2D048EFA93}"/>
                  </a:ext>
                </a:extLst>
              </p:cNvPr>
              <p:cNvSpPr txBox="1"/>
              <p:nvPr/>
            </p:nvSpPr>
            <p:spPr>
              <a:xfrm>
                <a:off x="1030513" y="3647044"/>
                <a:ext cx="210312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14:m>
                  <m:oMath xmlns:m="http://schemas.openxmlformats.org/officeDocument/2006/math">
                    <m:r>
                      <a:rPr lang="en-US" b="0" i="1" smtClean="0">
                        <a:latin typeface="Cambria Math" panose="02040503050406030204" pitchFamily="18" charset="0"/>
                      </a:rPr>
                      <m:t>3×3</m:t>
                    </m:r>
                  </m:oMath>
                </a14:m>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𝐶</m:t>
                    </m:r>
                  </m:oMath>
                </a14:m>
                <a:r>
                  <a:rPr lang="en-US" dirty="0"/>
                  <a:t>) </a:t>
                </a:r>
              </a:p>
            </p:txBody>
          </p:sp>
        </mc:Choice>
        <mc:Fallback xmlns="">
          <p:sp>
            <p:nvSpPr>
              <p:cNvPr id="6" name="TextBox 5">
                <a:extLst>
                  <a:ext uri="{FF2B5EF4-FFF2-40B4-BE49-F238E27FC236}">
                    <a16:creationId xmlns:a16="http://schemas.microsoft.com/office/drawing/2014/main" id="{D4FA0D6C-BAA3-4002-977B-FF2D048EFA93}"/>
                  </a:ext>
                </a:extLst>
              </p:cNvPr>
              <p:cNvSpPr txBox="1">
                <a:spLocks noRot="1" noChangeAspect="1" noMove="1" noResize="1" noEditPoints="1" noAdjustHandles="1" noChangeArrowheads="1" noChangeShapeType="1" noTextEdit="1"/>
              </p:cNvSpPr>
              <p:nvPr/>
            </p:nvSpPr>
            <p:spPr>
              <a:xfrm>
                <a:off x="1030513" y="3647044"/>
                <a:ext cx="2103120" cy="365760"/>
              </a:xfrm>
              <a:prstGeom prst="rect">
                <a:avLst/>
              </a:prstGeom>
              <a:blipFill>
                <a:blip r:embed="rId2"/>
                <a:stretch>
                  <a:fillRect l="-865" t="-6452" r="-3458" b="-241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B8EC025-7A9B-4BA2-BFE4-B453CB263016}"/>
              </a:ext>
            </a:extLst>
          </p:cNvPr>
          <p:cNvSpPr txBox="1"/>
          <p:nvPr/>
        </p:nvSpPr>
        <p:spPr>
          <a:xfrm>
            <a:off x="1030513" y="3066473"/>
            <a:ext cx="21031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8" name="TextBox 7">
            <a:extLst>
              <a:ext uri="{FF2B5EF4-FFF2-40B4-BE49-F238E27FC236}">
                <a16:creationId xmlns:a16="http://schemas.microsoft.com/office/drawing/2014/main" id="{A23BE154-CDBD-45E8-8888-D4BCD9CF2F83}"/>
              </a:ext>
            </a:extLst>
          </p:cNvPr>
          <p:cNvSpPr txBox="1"/>
          <p:nvPr/>
        </p:nvSpPr>
        <p:spPr>
          <a:xfrm>
            <a:off x="1030513" y="2485902"/>
            <a:ext cx="210312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cxnSp>
        <p:nvCxnSpPr>
          <p:cNvPr id="12" name="Straight Arrow Connector 11">
            <a:extLst>
              <a:ext uri="{FF2B5EF4-FFF2-40B4-BE49-F238E27FC236}">
                <a16:creationId xmlns:a16="http://schemas.microsoft.com/office/drawing/2014/main" id="{F66D9A93-ACDB-48D7-9745-6615C0316B19}"/>
              </a:ext>
            </a:extLst>
          </p:cNvPr>
          <p:cNvCxnSpPr/>
          <p:nvPr/>
        </p:nvCxnSpPr>
        <p:spPr>
          <a:xfrm flipV="1">
            <a:off x="2082073" y="3435805"/>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7D30D3-8D85-4C93-86B9-2B1144E97BC1}"/>
              </a:ext>
            </a:extLst>
          </p:cNvPr>
          <p:cNvCxnSpPr/>
          <p:nvPr/>
        </p:nvCxnSpPr>
        <p:spPr>
          <a:xfrm flipV="1">
            <a:off x="2082073" y="2855234"/>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1A21E4-5F17-4D7E-8D1F-8B1A1C0B3A24}"/>
              </a:ext>
            </a:extLst>
          </p:cNvPr>
          <p:cNvCxnSpPr>
            <a:cxnSpLocks/>
            <a:stCxn id="8" idx="0"/>
          </p:cNvCxnSpPr>
          <p:nvPr/>
        </p:nvCxnSpPr>
        <p:spPr>
          <a:xfrm flipV="1">
            <a:off x="2082073" y="2099691"/>
            <a:ext cx="0" cy="3862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2E5AC83-7336-4C48-BD99-CFB39E0C5684}"/>
              </a:ext>
            </a:extLst>
          </p:cNvPr>
          <p:cNvSpPr/>
          <p:nvPr/>
        </p:nvSpPr>
        <p:spPr>
          <a:xfrm>
            <a:off x="2023101" y="4398703"/>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20" name="Straight Arrow Connector 19">
            <a:extLst>
              <a:ext uri="{FF2B5EF4-FFF2-40B4-BE49-F238E27FC236}">
                <a16:creationId xmlns:a16="http://schemas.microsoft.com/office/drawing/2014/main" id="{01B8AE06-A562-4FAD-B047-E6DF7899D5B1}"/>
              </a:ext>
            </a:extLst>
          </p:cNvPr>
          <p:cNvCxnSpPr/>
          <p:nvPr/>
        </p:nvCxnSpPr>
        <p:spPr>
          <a:xfrm flipV="1">
            <a:off x="2082073" y="4012804"/>
            <a:ext cx="0" cy="385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5B05A7F8-F003-48F5-8A59-F5F3BCACF0EB}"/>
                  </a:ext>
                </a:extLst>
              </p:cNvPr>
              <p:cNvSpPr/>
              <p:nvPr/>
            </p:nvSpPr>
            <p:spPr>
              <a:xfrm>
                <a:off x="3421283" y="3726150"/>
                <a:ext cx="10214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i="1" dirty="0" smtClean="0">
                          <a:latin typeface="Cambria Math" panose="02040503050406030204" pitchFamily="18" charset="0"/>
                        </a:rPr>
                        <m:t>𝐻𝑊</m:t>
                      </m:r>
                    </m:oMath>
                  </m:oMathPara>
                </a14:m>
                <a:endParaRPr lang="en-US" dirty="0"/>
              </a:p>
            </p:txBody>
          </p:sp>
        </mc:Choice>
        <mc:Fallback xmlns="">
          <p:sp>
            <p:nvSpPr>
              <p:cNvPr id="30" name="Rectangle 29">
                <a:extLst>
                  <a:ext uri="{FF2B5EF4-FFF2-40B4-BE49-F238E27FC236}">
                    <a16:creationId xmlns:a16="http://schemas.microsoft.com/office/drawing/2014/main" id="{5B05A7F8-F003-48F5-8A59-F5F3BCACF0EB}"/>
                  </a:ext>
                </a:extLst>
              </p:cNvPr>
              <p:cNvSpPr>
                <a:spLocks noRot="1" noChangeAspect="1" noMove="1" noResize="1" noEditPoints="1" noAdjustHandles="1" noChangeArrowheads="1" noChangeShapeType="1" noTextEdit="1"/>
              </p:cNvSpPr>
              <p:nvPr/>
            </p:nvSpPr>
            <p:spPr>
              <a:xfrm>
                <a:off x="3421283" y="3726150"/>
                <a:ext cx="102149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F410C29-5449-4E24-BF34-3687609CC215}"/>
                  </a:ext>
                </a:extLst>
              </p:cNvPr>
              <p:cNvSpPr txBox="1"/>
              <p:nvPr/>
            </p:nvSpPr>
            <p:spPr>
              <a:xfrm>
                <a:off x="6096000" y="5135377"/>
                <a:ext cx="2103120"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14:m>
                  <m:oMath xmlns:m="http://schemas.openxmlformats.org/officeDocument/2006/math">
                    <m:r>
                      <a:rPr lang="en-US" b="0" i="1" smtClean="0">
                        <a:latin typeface="Cambria Math" panose="02040503050406030204" pitchFamily="18" charset="0"/>
                      </a:rPr>
                      <m:t>3×3</m:t>
                    </m:r>
                  </m:oMath>
                </a14:m>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𝐶</m:t>
                    </m:r>
                  </m:oMath>
                </a14:m>
                <a:r>
                  <a:rPr lang="en-US" dirty="0"/>
                  <a:t>, groups = </a:t>
                </a:r>
                <a14:m>
                  <m:oMath xmlns:m="http://schemas.openxmlformats.org/officeDocument/2006/math">
                    <m:r>
                      <a:rPr lang="en-US" b="0" i="1" smtClean="0">
                        <a:latin typeface="Cambria Math" panose="02040503050406030204" pitchFamily="18" charset="0"/>
                      </a:rPr>
                      <m:t>𝐶</m:t>
                    </m:r>
                  </m:oMath>
                </a14:m>
                <a:r>
                  <a:rPr lang="en-US" dirty="0"/>
                  <a:t>) </a:t>
                </a:r>
              </a:p>
            </p:txBody>
          </p:sp>
        </mc:Choice>
        <mc:Fallback xmlns="">
          <p:sp>
            <p:nvSpPr>
              <p:cNvPr id="31" name="TextBox 30">
                <a:extLst>
                  <a:ext uri="{FF2B5EF4-FFF2-40B4-BE49-F238E27FC236}">
                    <a16:creationId xmlns:a16="http://schemas.microsoft.com/office/drawing/2014/main" id="{6F410C29-5449-4E24-BF34-3687609CC215}"/>
                  </a:ext>
                </a:extLst>
              </p:cNvPr>
              <p:cNvSpPr txBox="1">
                <a:spLocks noRot="1" noChangeAspect="1" noMove="1" noResize="1" noEditPoints="1" noAdjustHandles="1" noChangeArrowheads="1" noChangeShapeType="1" noTextEdit="1"/>
              </p:cNvSpPr>
              <p:nvPr/>
            </p:nvSpPr>
            <p:spPr>
              <a:xfrm>
                <a:off x="6096000" y="5135377"/>
                <a:ext cx="2103120" cy="646331"/>
              </a:xfrm>
              <a:prstGeom prst="rect">
                <a:avLst/>
              </a:prstGeom>
              <a:blipFill>
                <a:blip r:embed="rId4"/>
                <a:stretch>
                  <a:fillRect l="-576" t="-3704" r="-3170" b="-1296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D2F08F85-1E97-4DA0-B85F-A3F1C80283A2}"/>
              </a:ext>
            </a:extLst>
          </p:cNvPr>
          <p:cNvSpPr txBox="1"/>
          <p:nvPr/>
        </p:nvSpPr>
        <p:spPr>
          <a:xfrm>
            <a:off x="6096000" y="4536923"/>
            <a:ext cx="21031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33" name="TextBox 32">
            <a:extLst>
              <a:ext uri="{FF2B5EF4-FFF2-40B4-BE49-F238E27FC236}">
                <a16:creationId xmlns:a16="http://schemas.microsoft.com/office/drawing/2014/main" id="{0609252A-9FD0-4F90-A4B6-9B0E63B82498}"/>
              </a:ext>
            </a:extLst>
          </p:cNvPr>
          <p:cNvSpPr txBox="1"/>
          <p:nvPr/>
        </p:nvSpPr>
        <p:spPr>
          <a:xfrm>
            <a:off x="6096000" y="3938471"/>
            <a:ext cx="210312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cxnSp>
        <p:nvCxnSpPr>
          <p:cNvPr id="34" name="Straight Arrow Connector 33">
            <a:extLst>
              <a:ext uri="{FF2B5EF4-FFF2-40B4-BE49-F238E27FC236}">
                <a16:creationId xmlns:a16="http://schemas.microsoft.com/office/drawing/2014/main" id="{1B2FEC54-25D1-4113-ACEE-29B1A0E8FCBB}"/>
              </a:ext>
            </a:extLst>
          </p:cNvPr>
          <p:cNvCxnSpPr/>
          <p:nvPr/>
        </p:nvCxnSpPr>
        <p:spPr>
          <a:xfrm flipV="1">
            <a:off x="7147560" y="4924138"/>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BE823F-B9CD-4C6E-9CD0-CE0480AAB796}"/>
              </a:ext>
            </a:extLst>
          </p:cNvPr>
          <p:cNvCxnSpPr/>
          <p:nvPr/>
        </p:nvCxnSpPr>
        <p:spPr>
          <a:xfrm flipV="1">
            <a:off x="7147560" y="4343567"/>
            <a:ext cx="0" cy="211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8EDD32-C4FA-44F7-862B-1C25E582A0B4}"/>
              </a:ext>
            </a:extLst>
          </p:cNvPr>
          <p:cNvCxnSpPr>
            <a:cxnSpLocks/>
            <a:stCxn id="33" idx="0"/>
            <a:endCxn id="40" idx="2"/>
          </p:cNvCxnSpPr>
          <p:nvPr/>
        </p:nvCxnSpPr>
        <p:spPr>
          <a:xfrm flipV="1">
            <a:off x="7147560" y="3709351"/>
            <a:ext cx="0" cy="229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51C60DA-1CDE-474C-B1F0-34E3D921E718}"/>
              </a:ext>
            </a:extLst>
          </p:cNvPr>
          <p:cNvSpPr/>
          <p:nvPr/>
        </p:nvSpPr>
        <p:spPr>
          <a:xfrm>
            <a:off x="7088588" y="6165330"/>
            <a:ext cx="91440" cy="914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spAutoFit/>
          </a:bodyPr>
          <a:lstStyle/>
          <a:p>
            <a:pPr algn="l"/>
            <a:endParaRPr lang="en-US" sz="2400" dirty="0"/>
          </a:p>
        </p:txBody>
      </p:sp>
      <p:cxnSp>
        <p:nvCxnSpPr>
          <p:cNvPr id="38" name="Straight Arrow Connector 37">
            <a:extLst>
              <a:ext uri="{FF2B5EF4-FFF2-40B4-BE49-F238E27FC236}">
                <a16:creationId xmlns:a16="http://schemas.microsoft.com/office/drawing/2014/main" id="{EAE0ACCE-D95A-494D-97F7-F56A6BF29A09}"/>
              </a:ext>
            </a:extLst>
          </p:cNvPr>
          <p:cNvCxnSpPr>
            <a:cxnSpLocks/>
          </p:cNvCxnSpPr>
          <p:nvPr/>
        </p:nvCxnSpPr>
        <p:spPr>
          <a:xfrm flipV="1">
            <a:off x="7147560" y="5781708"/>
            <a:ext cx="0" cy="4188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5C03191-37BB-44A8-B282-E70B7216AA0F}"/>
                  </a:ext>
                </a:extLst>
              </p:cNvPr>
              <p:cNvSpPr/>
              <p:nvPr/>
            </p:nvSpPr>
            <p:spPr>
              <a:xfrm>
                <a:off x="5141952" y="5207280"/>
                <a:ext cx="9006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r>
                        <a:rPr lang="en-US" b="0" i="1" dirty="0" smtClean="0">
                          <a:latin typeface="Cambria Math" panose="02040503050406030204" pitchFamily="18" charset="0"/>
                        </a:rPr>
                        <m:t>𝐶</m:t>
                      </m:r>
                      <m:r>
                        <a:rPr lang="en-US" i="1" dirty="0" smtClean="0">
                          <a:latin typeface="Cambria Math" panose="02040503050406030204" pitchFamily="18" charset="0"/>
                        </a:rPr>
                        <m:t>𝐻𝑊</m:t>
                      </m:r>
                    </m:oMath>
                  </m:oMathPara>
                </a14:m>
                <a:endParaRPr lang="en-US" dirty="0"/>
              </a:p>
            </p:txBody>
          </p:sp>
        </mc:Choice>
        <mc:Fallback xmlns="">
          <p:sp>
            <p:nvSpPr>
              <p:cNvPr id="39" name="Rectangle 38">
                <a:extLst>
                  <a:ext uri="{FF2B5EF4-FFF2-40B4-BE49-F238E27FC236}">
                    <a16:creationId xmlns:a16="http://schemas.microsoft.com/office/drawing/2014/main" id="{75C03191-37BB-44A8-B282-E70B7216AA0F}"/>
                  </a:ext>
                </a:extLst>
              </p:cNvPr>
              <p:cNvSpPr>
                <a:spLocks noRot="1" noChangeAspect="1" noMove="1" noResize="1" noEditPoints="1" noAdjustHandles="1" noChangeArrowheads="1" noChangeShapeType="1" noTextEdit="1"/>
              </p:cNvSpPr>
              <p:nvPr/>
            </p:nvSpPr>
            <p:spPr>
              <a:xfrm>
                <a:off x="5141952" y="5207280"/>
                <a:ext cx="90063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24A620C-47A2-4ED5-8773-70C09FFC8AB9}"/>
                  </a:ext>
                </a:extLst>
              </p:cNvPr>
              <p:cNvSpPr txBox="1"/>
              <p:nvPr/>
            </p:nvSpPr>
            <p:spPr>
              <a:xfrm>
                <a:off x="6096000" y="3343591"/>
                <a:ext cx="2103120" cy="3657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conv(</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𝐶</m:t>
                    </m:r>
                  </m:oMath>
                </a14:m>
                <a:r>
                  <a:rPr lang="en-US" dirty="0"/>
                  <a:t>) </a:t>
                </a:r>
              </a:p>
            </p:txBody>
          </p:sp>
        </mc:Choice>
        <mc:Fallback xmlns="">
          <p:sp>
            <p:nvSpPr>
              <p:cNvPr id="40" name="TextBox 39">
                <a:extLst>
                  <a:ext uri="{FF2B5EF4-FFF2-40B4-BE49-F238E27FC236}">
                    <a16:creationId xmlns:a16="http://schemas.microsoft.com/office/drawing/2014/main" id="{324A620C-47A2-4ED5-8773-70C09FFC8AB9}"/>
                  </a:ext>
                </a:extLst>
              </p:cNvPr>
              <p:cNvSpPr txBox="1">
                <a:spLocks noRot="1" noChangeAspect="1" noMove="1" noResize="1" noEditPoints="1" noAdjustHandles="1" noChangeArrowheads="1" noChangeShapeType="1" noTextEdit="1"/>
              </p:cNvSpPr>
              <p:nvPr/>
            </p:nvSpPr>
            <p:spPr>
              <a:xfrm>
                <a:off x="6096000" y="3343591"/>
                <a:ext cx="2103120" cy="365760"/>
              </a:xfrm>
              <a:prstGeom prst="rect">
                <a:avLst/>
              </a:prstGeom>
              <a:blipFill>
                <a:blip r:embed="rId6"/>
                <a:stretch>
                  <a:fillRect l="-865" t="-6452" r="-3458" b="-24194"/>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500ABE-E46F-427F-BBAF-1248390B2D9B}"/>
              </a:ext>
            </a:extLst>
          </p:cNvPr>
          <p:cNvSpPr txBox="1"/>
          <p:nvPr/>
        </p:nvSpPr>
        <p:spPr>
          <a:xfrm>
            <a:off x="6096000" y="2745139"/>
            <a:ext cx="210312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batch norm</a:t>
            </a:r>
          </a:p>
        </p:txBody>
      </p:sp>
      <p:sp>
        <p:nvSpPr>
          <p:cNvPr id="42" name="TextBox 41">
            <a:extLst>
              <a:ext uri="{FF2B5EF4-FFF2-40B4-BE49-F238E27FC236}">
                <a16:creationId xmlns:a16="http://schemas.microsoft.com/office/drawing/2014/main" id="{BFBD7A09-7AEB-4F53-80BE-313019E1EBF3}"/>
              </a:ext>
            </a:extLst>
          </p:cNvPr>
          <p:cNvSpPr txBox="1"/>
          <p:nvPr/>
        </p:nvSpPr>
        <p:spPr>
          <a:xfrm>
            <a:off x="6096000" y="2146687"/>
            <a:ext cx="210312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err="1"/>
              <a:t>relu</a:t>
            </a:r>
            <a:endParaRPr lang="en-US" dirty="0"/>
          </a:p>
        </p:txBody>
      </p:sp>
      <p:cxnSp>
        <p:nvCxnSpPr>
          <p:cNvPr id="43" name="Straight Arrow Connector 42">
            <a:extLst>
              <a:ext uri="{FF2B5EF4-FFF2-40B4-BE49-F238E27FC236}">
                <a16:creationId xmlns:a16="http://schemas.microsoft.com/office/drawing/2014/main" id="{1F93ABE3-D6B2-4921-9FA9-865F29BC6125}"/>
              </a:ext>
            </a:extLst>
          </p:cNvPr>
          <p:cNvCxnSpPr>
            <a:cxnSpLocks/>
            <a:stCxn id="40" idx="0"/>
            <a:endCxn id="41" idx="2"/>
          </p:cNvCxnSpPr>
          <p:nvPr/>
        </p:nvCxnSpPr>
        <p:spPr>
          <a:xfrm flipV="1">
            <a:off x="7147560" y="3114471"/>
            <a:ext cx="0" cy="229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82E70E8-26C4-424E-ABFD-DB92228387A2}"/>
              </a:ext>
            </a:extLst>
          </p:cNvPr>
          <p:cNvCxnSpPr>
            <a:cxnSpLocks/>
            <a:stCxn id="41" idx="0"/>
            <a:endCxn id="42" idx="2"/>
          </p:cNvCxnSpPr>
          <p:nvPr/>
        </p:nvCxnSpPr>
        <p:spPr>
          <a:xfrm flipV="1">
            <a:off x="7147560" y="2516019"/>
            <a:ext cx="0" cy="229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50B4C66A-4DA7-46CB-AD69-2F018FDFEB34}"/>
                  </a:ext>
                </a:extLst>
              </p:cNvPr>
              <p:cNvSpPr/>
              <p:nvPr/>
            </p:nvSpPr>
            <p:spPr>
              <a:xfrm>
                <a:off x="5145639" y="3388456"/>
                <a:ext cx="893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i="1" dirty="0" smtClean="0">
                          <a:latin typeface="Cambria Math" panose="02040503050406030204" pitchFamily="18" charset="0"/>
                        </a:rPr>
                        <m:t>𝐻𝑊</m:t>
                      </m:r>
                    </m:oMath>
                  </m:oMathPara>
                </a14:m>
                <a:endParaRPr lang="en-US" dirty="0"/>
              </a:p>
            </p:txBody>
          </p:sp>
        </mc:Choice>
        <mc:Fallback xmlns="">
          <p:sp>
            <p:nvSpPr>
              <p:cNvPr id="48" name="Rectangle 47">
                <a:extLst>
                  <a:ext uri="{FF2B5EF4-FFF2-40B4-BE49-F238E27FC236}">
                    <a16:creationId xmlns:a16="http://schemas.microsoft.com/office/drawing/2014/main" id="{50B4C66A-4DA7-46CB-AD69-2F018FDFEB34}"/>
                  </a:ext>
                </a:extLst>
              </p:cNvPr>
              <p:cNvSpPr>
                <a:spLocks noRot="1" noChangeAspect="1" noMove="1" noResize="1" noEditPoints="1" noAdjustHandles="1" noChangeArrowheads="1" noChangeShapeType="1" noTextEdit="1"/>
              </p:cNvSpPr>
              <p:nvPr/>
            </p:nvSpPr>
            <p:spPr>
              <a:xfrm>
                <a:off x="5145639" y="3388456"/>
                <a:ext cx="893258" cy="369332"/>
              </a:xfrm>
              <a:prstGeom prst="rect">
                <a:avLst/>
              </a:prstGeom>
              <a:blipFill>
                <a:blip r:embed="rId7"/>
                <a:stretch>
                  <a:fillRect/>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43CC2C00-1C6E-424C-8808-E9B73E717FAE}"/>
              </a:ext>
            </a:extLst>
          </p:cNvPr>
          <p:cNvSpPr/>
          <p:nvPr/>
        </p:nvSpPr>
        <p:spPr>
          <a:xfrm>
            <a:off x="696469" y="1057460"/>
            <a:ext cx="3718069" cy="461665"/>
          </a:xfrm>
          <a:prstGeom prst="rect">
            <a:avLst/>
          </a:prstGeom>
        </p:spPr>
        <p:txBody>
          <a:bodyPr wrap="none">
            <a:spAutoFit/>
          </a:bodyPr>
          <a:lstStyle/>
          <a:p>
            <a:r>
              <a:rPr lang="en-US" sz="2400" b="1" dirty="0">
                <a:solidFill>
                  <a:srgbClr val="C00000"/>
                </a:solidFill>
              </a:rPr>
              <a:t>Standard Convolution Block</a:t>
            </a:r>
          </a:p>
        </p:txBody>
      </p:sp>
      <p:sp>
        <p:nvSpPr>
          <p:cNvPr id="50" name="Rectangle 49">
            <a:extLst>
              <a:ext uri="{FF2B5EF4-FFF2-40B4-BE49-F238E27FC236}">
                <a16:creationId xmlns:a16="http://schemas.microsoft.com/office/drawing/2014/main" id="{3028D83E-B49A-41B0-88AA-8DBCEB3C6EC8}"/>
              </a:ext>
            </a:extLst>
          </p:cNvPr>
          <p:cNvSpPr/>
          <p:nvPr/>
        </p:nvSpPr>
        <p:spPr>
          <a:xfrm>
            <a:off x="4925244" y="1057460"/>
            <a:ext cx="4509568" cy="461665"/>
          </a:xfrm>
          <a:prstGeom prst="rect">
            <a:avLst/>
          </a:prstGeom>
        </p:spPr>
        <p:txBody>
          <a:bodyPr wrap="none">
            <a:spAutoFit/>
          </a:bodyPr>
          <a:lstStyle/>
          <a:p>
            <a:r>
              <a:rPr lang="en-US" sz="2400" b="1" dirty="0" err="1">
                <a:solidFill>
                  <a:srgbClr val="C00000"/>
                </a:solidFill>
              </a:rPr>
              <a:t>Depthwise</a:t>
            </a:r>
            <a:r>
              <a:rPr lang="en-US" sz="2400" b="1" dirty="0">
                <a:solidFill>
                  <a:srgbClr val="C00000"/>
                </a:solidFill>
              </a:rPr>
              <a:t> Separable Convolution</a:t>
            </a: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CC93C16F-8C5A-40AB-93B8-6532416D7AD7}"/>
                  </a:ext>
                </a:extLst>
              </p:cNvPr>
              <p:cNvSpPr/>
              <p:nvPr/>
            </p:nvSpPr>
            <p:spPr>
              <a:xfrm>
                <a:off x="696469" y="1564182"/>
                <a:ext cx="1969898" cy="369332"/>
              </a:xfrm>
              <a:prstGeom prst="rect">
                <a:avLst/>
              </a:prstGeom>
            </p:spPr>
            <p:txBody>
              <a:bodyPr wrap="none">
                <a:spAutoFit/>
              </a:bodyPr>
              <a:lstStyle/>
              <a:p>
                <a:r>
                  <a:rPr lang="en-US" dirty="0"/>
                  <a:t>Total cost: </a:t>
                </a:r>
                <a14:m>
                  <m:oMath xmlns:m="http://schemas.openxmlformats.org/officeDocument/2006/math">
                    <m:r>
                      <a:rPr lang="en-US" i="1" dirty="0" smtClean="0">
                        <a:latin typeface="Cambria Math" panose="02040503050406030204" pitchFamily="18" charset="0"/>
                      </a:rPr>
                      <m:t>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i="1" dirty="0" smtClean="0">
                        <a:latin typeface="Cambria Math" panose="02040503050406030204" pitchFamily="18" charset="0"/>
                      </a:rPr>
                      <m:t>𝐻𝑊</m:t>
                    </m:r>
                  </m:oMath>
                </a14:m>
                <a:endParaRPr lang="en-US" dirty="0"/>
              </a:p>
            </p:txBody>
          </p:sp>
        </mc:Choice>
        <mc:Fallback xmlns="">
          <p:sp>
            <p:nvSpPr>
              <p:cNvPr id="51" name="Rectangle 50">
                <a:extLst>
                  <a:ext uri="{FF2B5EF4-FFF2-40B4-BE49-F238E27FC236}">
                    <a16:creationId xmlns:a16="http://schemas.microsoft.com/office/drawing/2014/main" id="{CC93C16F-8C5A-40AB-93B8-6532416D7AD7}"/>
                  </a:ext>
                </a:extLst>
              </p:cNvPr>
              <p:cNvSpPr>
                <a:spLocks noRot="1" noChangeAspect="1" noMove="1" noResize="1" noEditPoints="1" noAdjustHandles="1" noChangeArrowheads="1" noChangeShapeType="1" noTextEdit="1"/>
              </p:cNvSpPr>
              <p:nvPr/>
            </p:nvSpPr>
            <p:spPr>
              <a:xfrm>
                <a:off x="696469" y="1564182"/>
                <a:ext cx="1969898" cy="369332"/>
              </a:xfrm>
              <a:prstGeom prst="rect">
                <a:avLst/>
              </a:prstGeom>
              <a:blipFill>
                <a:blip r:embed="rId8"/>
                <a:stretch>
                  <a:fillRect l="-2477" t="-10000" b="-26667"/>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510F301F-69F6-45D3-95F7-462AEBAC132B}"/>
              </a:ext>
            </a:extLst>
          </p:cNvPr>
          <p:cNvCxnSpPr>
            <a:cxnSpLocks/>
          </p:cNvCxnSpPr>
          <p:nvPr/>
        </p:nvCxnSpPr>
        <p:spPr>
          <a:xfrm flipV="1">
            <a:off x="7129163" y="1907872"/>
            <a:ext cx="0" cy="229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EFC2AD2-3B0E-4DE3-94E2-45E778F567AE}"/>
                  </a:ext>
                </a:extLst>
              </p:cNvPr>
              <p:cNvSpPr/>
              <p:nvPr/>
            </p:nvSpPr>
            <p:spPr>
              <a:xfrm>
                <a:off x="5111051" y="1564182"/>
                <a:ext cx="2637260" cy="369332"/>
              </a:xfrm>
              <a:prstGeom prst="rect">
                <a:avLst/>
              </a:prstGeom>
            </p:spPr>
            <p:txBody>
              <a:bodyPr wrap="none">
                <a:spAutoFit/>
              </a:bodyPr>
              <a:lstStyle/>
              <a:p>
                <a:r>
                  <a:rPr lang="en-US" dirty="0"/>
                  <a:t>Total cost: </a:t>
                </a:r>
                <a14:m>
                  <m:oMath xmlns:m="http://schemas.openxmlformats.org/officeDocument/2006/math">
                    <m:r>
                      <a:rPr lang="en-US" b="0" i="0" dirty="0" smtClean="0">
                        <a:latin typeface="Cambria Math" panose="02040503050406030204" pitchFamily="18" charset="0"/>
                      </a:rPr>
                      <m:t>(</m:t>
                    </m:r>
                    <m:r>
                      <a:rPr lang="en-US" i="1" dirty="0" smtClean="0">
                        <a:latin typeface="Cambria Math" panose="02040503050406030204" pitchFamily="18" charset="0"/>
                      </a:rPr>
                      <m:t>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r>
                          <a:rPr lang="en-US" b="0" i="1" dirty="0" smtClean="0">
                            <a:latin typeface="Cambria Math" panose="02040503050406030204" pitchFamily="18" charset="0"/>
                          </a:rPr>
                          <m:t>+ </m:t>
                        </m:r>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i="1" dirty="0" smtClean="0">
                        <a:latin typeface="Cambria Math" panose="02040503050406030204" pitchFamily="18" charset="0"/>
                      </a:rPr>
                      <m:t>𝐻𝑊</m:t>
                    </m:r>
                  </m:oMath>
                </a14:m>
                <a:endParaRPr lang="en-US" dirty="0"/>
              </a:p>
            </p:txBody>
          </p:sp>
        </mc:Choice>
        <mc:Fallback xmlns="">
          <p:sp>
            <p:nvSpPr>
              <p:cNvPr id="58" name="Rectangle 57">
                <a:extLst>
                  <a:ext uri="{FF2B5EF4-FFF2-40B4-BE49-F238E27FC236}">
                    <a16:creationId xmlns:a16="http://schemas.microsoft.com/office/drawing/2014/main" id="{5EFC2AD2-3B0E-4DE3-94E2-45E778F567AE}"/>
                  </a:ext>
                </a:extLst>
              </p:cNvPr>
              <p:cNvSpPr>
                <a:spLocks noRot="1" noChangeAspect="1" noMove="1" noResize="1" noEditPoints="1" noAdjustHandles="1" noChangeArrowheads="1" noChangeShapeType="1" noTextEdit="1"/>
              </p:cNvSpPr>
              <p:nvPr/>
            </p:nvSpPr>
            <p:spPr>
              <a:xfrm>
                <a:off x="5111051" y="1564182"/>
                <a:ext cx="2637260" cy="369332"/>
              </a:xfrm>
              <a:prstGeom prst="rect">
                <a:avLst/>
              </a:prstGeom>
              <a:blipFill>
                <a:blip r:embed="rId9"/>
                <a:stretch>
                  <a:fillRect l="-184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C9EF89A-0529-40F6-82E3-3A23D9EFB519}"/>
                  </a:ext>
                </a:extLst>
              </p:cNvPr>
              <p:cNvSpPr/>
              <p:nvPr/>
            </p:nvSpPr>
            <p:spPr>
              <a:xfrm>
                <a:off x="1053457" y="5217102"/>
                <a:ext cx="3225819" cy="923330"/>
              </a:xfrm>
              <a:prstGeom prst="rect">
                <a:avLst/>
              </a:prstGeom>
            </p:spPr>
            <p:txBody>
              <a:bodyPr wrap="none">
                <a:spAutoFit/>
              </a:bodyPr>
              <a:lstStyle/>
              <a:p>
                <a:r>
                  <a:rPr lang="en-US" dirty="0"/>
                  <a:t>Speed up:</a:t>
                </a:r>
              </a:p>
              <a:p>
                <a:pPr/>
                <a14:m>
                  <m:oMath xmlns:m="http://schemas.openxmlformats.org/officeDocument/2006/math">
                    <m:r>
                      <a:rPr lang="en-US" b="0" i="1" dirty="0" smtClean="0">
                        <a:latin typeface="Cambria Math" panose="02040503050406030204" pitchFamily="18" charset="0"/>
                      </a:rPr>
                      <m:t>= </m:t>
                    </m:r>
                    <m:r>
                      <a:rPr lang="en-US" i="1" dirty="0" smtClean="0">
                        <a:latin typeface="Cambria Math" panose="02040503050406030204" pitchFamily="18" charset="0"/>
                      </a:rPr>
                      <m:t>9</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𝐶</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r>
                      <a:rPr lang="en-US" i="1" dirty="0" smtClean="0">
                        <a:latin typeface="Cambria Math" panose="02040503050406030204" pitchFamily="18" charset="0"/>
                      </a:rPr>
                      <m:t>𝐻𝑊</m:t>
                    </m:r>
                    <m:r>
                      <a:rPr lang="en-US" b="0" i="1" dirty="0" smtClean="0">
                        <a:latin typeface="Cambria Math" panose="02040503050406030204" pitchFamily="18" charset="0"/>
                      </a:rPr>
                      <m:t>/</m:t>
                    </m:r>
                  </m:oMath>
                </a14:m>
                <a:r>
                  <a:rPr lang="en-US" dirty="0"/>
                  <a:t> </a:t>
                </a:r>
                <a14:m>
                  <m:oMath xmlns:m="http://schemas.openxmlformats.org/officeDocument/2006/math">
                    <m:d>
                      <m:dPr>
                        <m:ctrlPr>
                          <a:rPr lang="en-US" i="1" dirty="0" smtClean="0">
                            <a:latin typeface="Cambria Math" panose="02040503050406030204" pitchFamily="18" charset="0"/>
                          </a:rPr>
                        </m:ctrlPr>
                      </m:dPr>
                      <m:e>
                        <m:r>
                          <a:rPr lang="en-US" i="1" dirty="0">
                            <a:latin typeface="Cambria Math" panose="02040503050406030204" pitchFamily="18" charset="0"/>
                          </a:rPr>
                          <m:t>9</m:t>
                        </m:r>
                        <m:sSup>
                          <m:sSupPr>
                            <m:ctrlPr>
                              <a:rPr lang="en-US" i="1" dirty="0">
                                <a:latin typeface="Cambria Math" panose="02040503050406030204" pitchFamily="18" charset="0"/>
                              </a:rPr>
                            </m:ctrlPr>
                          </m:sSupPr>
                          <m:e>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𝐶</m:t>
                            </m:r>
                          </m:e>
                          <m:sup>
                            <m:r>
                              <a:rPr lang="en-US" i="1" dirty="0">
                                <a:latin typeface="Cambria Math" panose="02040503050406030204" pitchFamily="18" charset="0"/>
                              </a:rPr>
                              <m:t>2</m:t>
                            </m:r>
                          </m:sup>
                        </m:sSup>
                        <m:r>
                          <a:rPr lang="en-US" i="1" dirty="0">
                            <a:latin typeface="Cambria Math" panose="02040503050406030204" pitchFamily="18" charset="0"/>
                          </a:rPr>
                          <m:t> </m:t>
                        </m:r>
                      </m:e>
                    </m:d>
                    <m:r>
                      <a:rPr lang="en-US" i="1" dirty="0">
                        <a:latin typeface="Cambria Math" panose="02040503050406030204" pitchFamily="18" charset="0"/>
                      </a:rPr>
                      <m:t>𝐻𝑊</m:t>
                    </m:r>
                  </m:oMath>
                </a14:m>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 (</m:t>
                      </m:r>
                      <m:r>
                        <m:rPr>
                          <m:sty m:val="p"/>
                        </m:rPr>
                        <a:rPr lang="en-US" b="0" i="0" smtClean="0">
                          <a:latin typeface="Cambria Math" panose="02040503050406030204" pitchFamily="18" charset="0"/>
                        </a:rPr>
                        <m:t>as</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59" name="Rectangle 58">
                <a:extLst>
                  <a:ext uri="{FF2B5EF4-FFF2-40B4-BE49-F238E27FC236}">
                    <a16:creationId xmlns:a16="http://schemas.microsoft.com/office/drawing/2014/main" id="{9C9EF89A-0529-40F6-82E3-3A23D9EFB519}"/>
                  </a:ext>
                </a:extLst>
              </p:cNvPr>
              <p:cNvSpPr>
                <a:spLocks noRot="1" noChangeAspect="1" noMove="1" noResize="1" noEditPoints="1" noAdjustHandles="1" noChangeArrowheads="1" noChangeShapeType="1" noTextEdit="1"/>
              </p:cNvSpPr>
              <p:nvPr/>
            </p:nvSpPr>
            <p:spPr>
              <a:xfrm>
                <a:off x="1053457" y="5217102"/>
                <a:ext cx="3225819" cy="923330"/>
              </a:xfrm>
              <a:prstGeom prst="rect">
                <a:avLst/>
              </a:prstGeom>
              <a:blipFill>
                <a:blip r:embed="rId10"/>
                <a:stretch>
                  <a:fillRect l="-1701" t="-3974" b="-4636"/>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FAE22595-6AC6-4D1B-9A61-075C9F968A2E}"/>
              </a:ext>
            </a:extLst>
          </p:cNvPr>
          <p:cNvSpPr/>
          <p:nvPr/>
        </p:nvSpPr>
        <p:spPr>
          <a:xfrm>
            <a:off x="4765862" y="4642317"/>
            <a:ext cx="1292470" cy="646331"/>
          </a:xfrm>
          <a:prstGeom prst="rect">
            <a:avLst/>
          </a:prstGeom>
        </p:spPr>
        <p:txBody>
          <a:bodyPr wrap="none">
            <a:spAutoFit/>
          </a:bodyPr>
          <a:lstStyle/>
          <a:p>
            <a:r>
              <a:rPr lang="en-US" dirty="0" err="1"/>
              <a:t>Depthwise</a:t>
            </a:r>
            <a:endParaRPr lang="en-US" dirty="0"/>
          </a:p>
          <a:p>
            <a:r>
              <a:rPr lang="en-US" dirty="0"/>
              <a:t>convolution</a:t>
            </a:r>
          </a:p>
        </p:txBody>
      </p:sp>
      <p:sp>
        <p:nvSpPr>
          <p:cNvPr id="61" name="Rectangle 60">
            <a:extLst>
              <a:ext uri="{FF2B5EF4-FFF2-40B4-BE49-F238E27FC236}">
                <a16:creationId xmlns:a16="http://schemas.microsoft.com/office/drawing/2014/main" id="{E2F12A4B-C2BA-4916-AB75-E1187E324A86}"/>
              </a:ext>
            </a:extLst>
          </p:cNvPr>
          <p:cNvSpPr/>
          <p:nvPr/>
        </p:nvSpPr>
        <p:spPr>
          <a:xfrm>
            <a:off x="4746427" y="2770290"/>
            <a:ext cx="1292470" cy="646331"/>
          </a:xfrm>
          <a:prstGeom prst="rect">
            <a:avLst/>
          </a:prstGeom>
        </p:spPr>
        <p:txBody>
          <a:bodyPr wrap="none">
            <a:spAutoFit/>
          </a:bodyPr>
          <a:lstStyle/>
          <a:p>
            <a:r>
              <a:rPr lang="en-US" dirty="0"/>
              <a:t>Pointwise</a:t>
            </a:r>
          </a:p>
          <a:p>
            <a:r>
              <a:rPr lang="en-US" dirty="0"/>
              <a:t>convolution</a:t>
            </a:r>
          </a:p>
        </p:txBody>
      </p:sp>
      <p:sp>
        <p:nvSpPr>
          <p:cNvPr id="62" name="TextBox 61">
            <a:extLst>
              <a:ext uri="{FF2B5EF4-FFF2-40B4-BE49-F238E27FC236}">
                <a16:creationId xmlns:a16="http://schemas.microsoft.com/office/drawing/2014/main" id="{677BD6D7-EA0D-4532-8844-28C6DD8550AE}"/>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63" name="Rectangle 62">
            <a:extLst>
              <a:ext uri="{FF2B5EF4-FFF2-40B4-BE49-F238E27FC236}">
                <a16:creationId xmlns:a16="http://schemas.microsoft.com/office/drawing/2014/main" id="{F65E6B4F-E0DB-4838-84F4-7570007C375B}"/>
              </a:ext>
            </a:extLst>
          </p:cNvPr>
          <p:cNvSpPr/>
          <p:nvPr/>
        </p:nvSpPr>
        <p:spPr>
          <a:xfrm>
            <a:off x="8922325" y="2688534"/>
            <a:ext cx="3269672" cy="2308324"/>
          </a:xfrm>
          <a:prstGeom prst="rect">
            <a:avLst/>
          </a:prstGeom>
        </p:spPr>
        <p:txBody>
          <a:bodyPr wrap="square">
            <a:spAutoFit/>
          </a:bodyPr>
          <a:lstStyle/>
          <a:p>
            <a:r>
              <a:rPr lang="en-US" sz="2400" dirty="0" err="1">
                <a:latin typeface="Calibri" panose="020F0502020204030204" pitchFamily="34" charset="0"/>
              </a:rPr>
              <a:t>ShuffleNet</a:t>
            </a:r>
            <a:r>
              <a:rPr lang="en-US" sz="2400" dirty="0">
                <a:latin typeface="Calibri" panose="020F0502020204030204" pitchFamily="34" charset="0"/>
              </a:rPr>
              <a:t>: </a:t>
            </a:r>
          </a:p>
          <a:p>
            <a:r>
              <a:rPr lang="en-US" sz="2400" dirty="0">
                <a:latin typeface="Calibri" panose="020F0502020204030204" pitchFamily="34" charset="0"/>
              </a:rPr>
              <a:t>Zhang et al, CVPR 2018</a:t>
            </a:r>
          </a:p>
          <a:p>
            <a:r>
              <a:rPr lang="da-DK" sz="2400" dirty="0">
                <a:latin typeface="Calibri" panose="020F0502020204030204" pitchFamily="34" charset="0"/>
              </a:rPr>
              <a:t>MobileNetV2: </a:t>
            </a:r>
          </a:p>
          <a:p>
            <a:r>
              <a:rPr lang="da-DK" sz="2400" dirty="0">
                <a:latin typeface="Calibri" panose="020F0502020204030204" pitchFamily="34" charset="0"/>
              </a:rPr>
              <a:t>Sandler et al, CVPR 2018</a:t>
            </a:r>
          </a:p>
          <a:p>
            <a:r>
              <a:rPr lang="en-US" sz="2400" dirty="0">
                <a:latin typeface="Calibri" panose="020F0502020204030204" pitchFamily="34" charset="0"/>
              </a:rPr>
              <a:t>ShuffleNetV2: </a:t>
            </a:r>
          </a:p>
          <a:p>
            <a:r>
              <a:rPr lang="en-US" sz="2400" dirty="0">
                <a:latin typeface="Calibri" panose="020F0502020204030204" pitchFamily="34" charset="0"/>
              </a:rPr>
              <a:t>Ma et al, ECCV 2018</a:t>
            </a:r>
            <a:endParaRPr lang="en-US" sz="2400" dirty="0"/>
          </a:p>
        </p:txBody>
      </p:sp>
    </p:spTree>
    <p:extLst>
      <p:ext uri="{BB962C8B-B14F-4D97-AF65-F5344CB8AC3E}">
        <p14:creationId xmlns:p14="http://schemas.microsoft.com/office/powerpoint/2010/main" val="123484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AE71-88DE-4D2D-B374-EF5840649906}"/>
              </a:ext>
            </a:extLst>
          </p:cNvPr>
          <p:cNvSpPr>
            <a:spLocks noGrp="1"/>
          </p:cNvSpPr>
          <p:nvPr>
            <p:ph type="title"/>
          </p:nvPr>
        </p:nvSpPr>
        <p:spPr/>
        <p:txBody>
          <a:bodyPr/>
          <a:lstStyle/>
          <a:p>
            <a:r>
              <a:rPr lang="en-US" dirty="0"/>
              <a:t>Image Classification</a:t>
            </a:r>
          </a:p>
        </p:txBody>
      </p:sp>
      <p:sp>
        <p:nvSpPr>
          <p:cNvPr id="3" name="Content Placeholder 2">
            <a:extLst>
              <a:ext uri="{FF2B5EF4-FFF2-40B4-BE49-F238E27FC236}">
                <a16:creationId xmlns:a16="http://schemas.microsoft.com/office/drawing/2014/main" id="{F5CBC31E-2AE7-4780-9F47-E7C9C5440E2B}"/>
              </a:ext>
            </a:extLst>
          </p:cNvPr>
          <p:cNvSpPr>
            <a:spLocks noGrp="1"/>
          </p:cNvSpPr>
          <p:nvPr>
            <p:ph idx="1"/>
          </p:nvPr>
        </p:nvSpPr>
        <p:spPr/>
        <p:txBody>
          <a:bodyPr/>
          <a:lstStyle/>
          <a:p>
            <a:r>
              <a:rPr lang="en-US" dirty="0"/>
              <a:t>Color histograms: throw out spatial information. </a:t>
            </a:r>
          </a:p>
          <a:p>
            <a:r>
              <a:rPr lang="en-US" dirty="0"/>
              <a:t>Histograms of Oriented Gradients (HOG): uses spatial information, however, they are templates of gradient. </a:t>
            </a:r>
          </a:p>
          <a:p>
            <a:r>
              <a:rPr lang="en-US" dirty="0"/>
              <a:t>Bags of Visual Words (</a:t>
            </a:r>
            <a:r>
              <a:rPr lang="en-US" dirty="0" err="1"/>
              <a:t>BoVW</a:t>
            </a:r>
            <a:r>
              <a:rPr lang="en-US" dirty="0"/>
              <a:t>): data-driven.</a:t>
            </a:r>
          </a:p>
          <a:p>
            <a:r>
              <a:rPr lang="en-US" dirty="0"/>
              <a:t>We can concatenate features representations to get a long high-dimensional vector.</a:t>
            </a:r>
          </a:p>
          <a:p>
            <a:r>
              <a:rPr lang="en-US" dirty="0"/>
              <a:t>Feature extractor and learnable model are distinct: only the last learnable part tunes itself to classify</a:t>
            </a:r>
          </a:p>
          <a:p>
            <a:r>
              <a:rPr lang="en-US" dirty="0"/>
              <a:t>Deep learning: single end-to-end pipeline.</a:t>
            </a:r>
          </a:p>
          <a:p>
            <a:r>
              <a:rPr lang="en-US" dirty="0"/>
              <a:t>A two-layer NN seems to compute features in the first layer and used them to classify inputs in the second layer. </a:t>
            </a:r>
          </a:p>
          <a:p>
            <a:endParaRPr lang="en-US" dirty="0"/>
          </a:p>
        </p:txBody>
      </p:sp>
      <p:sp>
        <p:nvSpPr>
          <p:cNvPr id="4" name="Slide Number Placeholder 3">
            <a:extLst>
              <a:ext uri="{FF2B5EF4-FFF2-40B4-BE49-F238E27FC236}">
                <a16:creationId xmlns:a16="http://schemas.microsoft.com/office/drawing/2014/main" id="{FF014274-13BA-4F52-ACF0-7E4D767D8F3D}"/>
              </a:ext>
            </a:extLst>
          </p:cNvPr>
          <p:cNvSpPr>
            <a:spLocks noGrp="1"/>
          </p:cNvSpPr>
          <p:nvPr>
            <p:ph type="sldNum" sz="quarter" idx="12"/>
          </p:nvPr>
        </p:nvSpPr>
        <p:spPr/>
        <p:txBody>
          <a:bodyPr/>
          <a:lstStyle/>
          <a:p>
            <a:fld id="{7E663616-BBAC-427E-89D3-E72909796144}" type="slidenum">
              <a:rPr lang="en-US" smtClean="0"/>
              <a:t>12</a:t>
            </a:fld>
            <a:endParaRPr lang="en-US"/>
          </a:p>
        </p:txBody>
      </p:sp>
    </p:spTree>
    <p:extLst>
      <p:ext uri="{BB962C8B-B14F-4D97-AF65-F5344CB8AC3E}">
        <p14:creationId xmlns:p14="http://schemas.microsoft.com/office/powerpoint/2010/main" val="42917625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6D68A5-3E0E-4272-A32B-A71EF0F4CC61}"/>
              </a:ext>
            </a:extLst>
          </p:cNvPr>
          <p:cNvSpPr>
            <a:spLocks noGrp="1"/>
          </p:cNvSpPr>
          <p:nvPr>
            <p:ph type="title"/>
          </p:nvPr>
        </p:nvSpPr>
        <p:spPr/>
        <p:txBody>
          <a:bodyPr/>
          <a:lstStyle/>
          <a:p>
            <a:r>
              <a:rPr lang="en-US" dirty="0"/>
              <a:t>Neural Architecture Search</a:t>
            </a:r>
          </a:p>
        </p:txBody>
      </p:sp>
      <p:sp>
        <p:nvSpPr>
          <p:cNvPr id="4" name="Slide Number Placeholder 3">
            <a:extLst>
              <a:ext uri="{FF2B5EF4-FFF2-40B4-BE49-F238E27FC236}">
                <a16:creationId xmlns:a16="http://schemas.microsoft.com/office/drawing/2014/main" id="{B3D311C9-4CC2-471B-A376-4C7DE9E62A15}"/>
              </a:ext>
            </a:extLst>
          </p:cNvPr>
          <p:cNvSpPr>
            <a:spLocks noGrp="1"/>
          </p:cNvSpPr>
          <p:nvPr>
            <p:ph type="sldNum" sz="quarter" idx="12"/>
          </p:nvPr>
        </p:nvSpPr>
        <p:spPr/>
        <p:txBody>
          <a:bodyPr/>
          <a:lstStyle/>
          <a:p>
            <a:fld id="{7E663616-BBAC-427E-89D3-E72909796144}" type="slidenum">
              <a:rPr lang="en-US" smtClean="0"/>
              <a:t>120</a:t>
            </a:fld>
            <a:endParaRPr lang="en-US"/>
          </a:p>
        </p:txBody>
      </p:sp>
      <p:sp>
        <p:nvSpPr>
          <p:cNvPr id="6" name="Rectangle 5">
            <a:extLst>
              <a:ext uri="{FF2B5EF4-FFF2-40B4-BE49-F238E27FC236}">
                <a16:creationId xmlns:a16="http://schemas.microsoft.com/office/drawing/2014/main" id="{6943FED1-E6DE-48F5-951C-1D3FA800D3FF}"/>
              </a:ext>
            </a:extLst>
          </p:cNvPr>
          <p:cNvSpPr/>
          <p:nvPr/>
        </p:nvSpPr>
        <p:spPr>
          <a:xfrm>
            <a:off x="4094922" y="6488668"/>
            <a:ext cx="8097078" cy="369332"/>
          </a:xfrm>
          <a:prstGeom prst="rect">
            <a:avLst/>
          </a:prstGeom>
        </p:spPr>
        <p:txBody>
          <a:bodyPr wrap="square">
            <a:spAutoFit/>
          </a:bodyPr>
          <a:lstStyle/>
          <a:p>
            <a:r>
              <a:rPr lang="en-US" dirty="0" err="1"/>
              <a:t>Zoph</a:t>
            </a:r>
            <a:r>
              <a:rPr lang="en-US" dirty="0"/>
              <a:t> and Le, “Neural Architecture Search with Reinforcement Learning”, ICLR 2017</a:t>
            </a:r>
          </a:p>
        </p:txBody>
      </p:sp>
      <p:sp>
        <p:nvSpPr>
          <p:cNvPr id="7" name="TextBox 6">
            <a:extLst>
              <a:ext uri="{FF2B5EF4-FFF2-40B4-BE49-F238E27FC236}">
                <a16:creationId xmlns:a16="http://schemas.microsoft.com/office/drawing/2014/main" id="{3DD0AB7C-D3C7-4D0B-85A9-E23A73408F52}"/>
              </a:ext>
            </a:extLst>
          </p:cNvPr>
          <p:cNvSpPr txBox="1"/>
          <p:nvPr/>
        </p:nvSpPr>
        <p:spPr>
          <a:xfrm>
            <a:off x="0" y="6582975"/>
            <a:ext cx="2014398" cy="276999"/>
          </a:xfrm>
          <a:prstGeom prst="rect">
            <a:avLst/>
          </a:prstGeom>
          <a:noFill/>
        </p:spPr>
        <p:txBody>
          <a:bodyPr wrap="none" rtlCol="0">
            <a:spAutoFit/>
          </a:bodyPr>
          <a:lstStyle/>
          <a:p>
            <a:r>
              <a:rPr lang="en-US" sz="1200" dirty="0">
                <a:solidFill>
                  <a:schemeClr val="bg1">
                    <a:lumMod val="50000"/>
                  </a:schemeClr>
                </a:solidFill>
              </a:rPr>
              <a:t>Slide: Modified from Johnson</a:t>
            </a:r>
          </a:p>
        </p:txBody>
      </p:sp>
      <p:pic>
        <p:nvPicPr>
          <p:cNvPr id="8" name="Picture 7">
            <a:extLst>
              <a:ext uri="{FF2B5EF4-FFF2-40B4-BE49-F238E27FC236}">
                <a16:creationId xmlns:a16="http://schemas.microsoft.com/office/drawing/2014/main" id="{C7E3BF64-98CC-4032-90CA-9BB00EEB1DC3}"/>
              </a:ext>
            </a:extLst>
          </p:cNvPr>
          <p:cNvPicPr>
            <a:picLocks noChangeAspect="1"/>
          </p:cNvPicPr>
          <p:nvPr/>
        </p:nvPicPr>
        <p:blipFill>
          <a:blip r:embed="rId2"/>
          <a:stretch>
            <a:fillRect/>
          </a:stretch>
        </p:blipFill>
        <p:spPr>
          <a:xfrm>
            <a:off x="424069" y="1934020"/>
            <a:ext cx="4598505" cy="1929082"/>
          </a:xfrm>
          <a:prstGeom prst="rect">
            <a:avLst/>
          </a:prstGeom>
        </p:spPr>
      </p:pic>
      <p:sp>
        <p:nvSpPr>
          <p:cNvPr id="10" name="Rectangle 9">
            <a:extLst>
              <a:ext uri="{FF2B5EF4-FFF2-40B4-BE49-F238E27FC236}">
                <a16:creationId xmlns:a16="http://schemas.microsoft.com/office/drawing/2014/main" id="{EEFC7BE2-FC5B-4532-AC9E-D0B101D090AE}"/>
              </a:ext>
            </a:extLst>
          </p:cNvPr>
          <p:cNvSpPr/>
          <p:nvPr/>
        </p:nvSpPr>
        <p:spPr>
          <a:xfrm>
            <a:off x="424070" y="4034315"/>
            <a:ext cx="8481392" cy="2308324"/>
          </a:xfrm>
          <a:prstGeom prst="rect">
            <a:avLst/>
          </a:prstGeom>
        </p:spPr>
        <p:txBody>
          <a:bodyPr wrap="square">
            <a:spAutoFit/>
          </a:bodyPr>
          <a:lstStyle/>
          <a:p>
            <a:r>
              <a:rPr lang="en-US" sz="2400" dirty="0"/>
              <a:t>Designing neural network architectures is hard – let’s automate it!</a:t>
            </a:r>
          </a:p>
          <a:p>
            <a:r>
              <a:rPr lang="en-US" sz="2400" dirty="0"/>
              <a:t>- One network (controller) outputs network architectures</a:t>
            </a:r>
          </a:p>
          <a:p>
            <a:r>
              <a:rPr lang="en-US" sz="2400" dirty="0"/>
              <a:t>- Sample child networks from controller and train them</a:t>
            </a:r>
          </a:p>
          <a:p>
            <a:r>
              <a:rPr lang="en-US" sz="2400" dirty="0"/>
              <a:t>- After training a batch of child networks, make a gradient</a:t>
            </a:r>
          </a:p>
          <a:p>
            <a:r>
              <a:rPr lang="en-US" sz="2400" dirty="0"/>
              <a:t>step on controller network (Using policy gradient)</a:t>
            </a:r>
          </a:p>
          <a:p>
            <a:r>
              <a:rPr lang="en-US" sz="2400" dirty="0"/>
              <a:t>- Over time, controller learns to output good architectures!</a:t>
            </a:r>
          </a:p>
        </p:txBody>
      </p:sp>
      <p:sp>
        <p:nvSpPr>
          <p:cNvPr id="11" name="Rectangle 10">
            <a:extLst>
              <a:ext uri="{FF2B5EF4-FFF2-40B4-BE49-F238E27FC236}">
                <a16:creationId xmlns:a16="http://schemas.microsoft.com/office/drawing/2014/main" id="{FB014739-1773-4E6A-9195-E5BEFEE092D2}"/>
              </a:ext>
            </a:extLst>
          </p:cNvPr>
          <p:cNvSpPr/>
          <p:nvPr/>
        </p:nvSpPr>
        <p:spPr>
          <a:xfrm>
            <a:off x="424069" y="1038691"/>
            <a:ext cx="5190332" cy="646331"/>
          </a:xfrm>
          <a:prstGeom prst="rect">
            <a:avLst/>
          </a:prstGeom>
        </p:spPr>
        <p:txBody>
          <a:bodyPr wrap="none">
            <a:spAutoFit/>
          </a:bodyPr>
          <a:lstStyle/>
          <a:p>
            <a:r>
              <a:rPr lang="en-US" dirty="0"/>
              <a:t>Configuration string:</a:t>
            </a:r>
          </a:p>
          <a:p>
            <a:r>
              <a:rPr lang="en-US" dirty="0"/>
              <a:t>[“Filter width: 5”, “Filter height: 3”, “Num filters: 24”] </a:t>
            </a:r>
          </a:p>
        </p:txBody>
      </p:sp>
      <p:sp>
        <p:nvSpPr>
          <p:cNvPr id="12" name="Rectangle 11">
            <a:extLst>
              <a:ext uri="{FF2B5EF4-FFF2-40B4-BE49-F238E27FC236}">
                <a16:creationId xmlns:a16="http://schemas.microsoft.com/office/drawing/2014/main" id="{CB592C69-71E9-4CB4-98FA-20B7662901E8}"/>
              </a:ext>
            </a:extLst>
          </p:cNvPr>
          <p:cNvSpPr/>
          <p:nvPr/>
        </p:nvSpPr>
        <p:spPr>
          <a:xfrm>
            <a:off x="9112672" y="4034315"/>
            <a:ext cx="2693494" cy="523220"/>
          </a:xfrm>
          <a:prstGeom prst="rect">
            <a:avLst/>
          </a:prstGeom>
        </p:spPr>
        <p:txBody>
          <a:bodyPr wrap="none">
            <a:spAutoFit/>
          </a:bodyPr>
          <a:lstStyle/>
          <a:p>
            <a:r>
              <a:rPr lang="en-US" sz="1400" dirty="0"/>
              <a:t>800 GPUs concurrently for 28 days</a:t>
            </a:r>
          </a:p>
          <a:p>
            <a:r>
              <a:rPr lang="en-US" sz="1400" dirty="0"/>
              <a:t>12,800 child models</a:t>
            </a:r>
          </a:p>
        </p:txBody>
      </p:sp>
      <p:pic>
        <p:nvPicPr>
          <p:cNvPr id="13" name="Picture 12">
            <a:extLst>
              <a:ext uri="{FF2B5EF4-FFF2-40B4-BE49-F238E27FC236}">
                <a16:creationId xmlns:a16="http://schemas.microsoft.com/office/drawing/2014/main" id="{77E9AF86-D14D-4BEE-AE32-12B4D3E372BD}"/>
              </a:ext>
            </a:extLst>
          </p:cNvPr>
          <p:cNvPicPr>
            <a:picLocks noChangeAspect="1"/>
          </p:cNvPicPr>
          <p:nvPr/>
        </p:nvPicPr>
        <p:blipFill>
          <a:blip r:embed="rId3"/>
          <a:stretch>
            <a:fillRect/>
          </a:stretch>
        </p:blipFill>
        <p:spPr>
          <a:xfrm>
            <a:off x="5275152" y="1293535"/>
            <a:ext cx="6916848" cy="2498756"/>
          </a:xfrm>
          <a:prstGeom prst="rect">
            <a:avLst/>
          </a:prstGeom>
        </p:spPr>
      </p:pic>
    </p:spTree>
    <p:extLst>
      <p:ext uri="{BB962C8B-B14F-4D97-AF65-F5344CB8AC3E}">
        <p14:creationId xmlns:p14="http://schemas.microsoft.com/office/powerpoint/2010/main" val="1695601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C530BB-10EF-498F-B4AF-F94AF7610AA6}"/>
              </a:ext>
            </a:extLst>
          </p:cNvPr>
          <p:cNvSpPr>
            <a:spLocks noGrp="1"/>
          </p:cNvSpPr>
          <p:nvPr>
            <p:ph type="title"/>
          </p:nvPr>
        </p:nvSpPr>
        <p:spPr/>
        <p:txBody>
          <a:bodyPr/>
          <a:lstStyle/>
          <a:p>
            <a:r>
              <a:rPr lang="en-US" dirty="0"/>
              <a:t>CNN Architectures Summary</a:t>
            </a:r>
          </a:p>
        </p:txBody>
      </p:sp>
      <p:sp>
        <p:nvSpPr>
          <p:cNvPr id="5" name="Content Placeholder 4">
            <a:extLst>
              <a:ext uri="{FF2B5EF4-FFF2-40B4-BE49-F238E27FC236}">
                <a16:creationId xmlns:a16="http://schemas.microsoft.com/office/drawing/2014/main" id="{143EBC8A-9EDD-4E87-B534-41CF2F60EBB0}"/>
              </a:ext>
            </a:extLst>
          </p:cNvPr>
          <p:cNvSpPr>
            <a:spLocks noGrp="1"/>
          </p:cNvSpPr>
          <p:nvPr>
            <p:ph idx="1"/>
          </p:nvPr>
        </p:nvSpPr>
        <p:spPr/>
        <p:txBody>
          <a:bodyPr>
            <a:normAutofit fontScale="92500"/>
          </a:bodyPr>
          <a:lstStyle/>
          <a:p>
            <a:r>
              <a:rPr lang="en-US" dirty="0"/>
              <a:t>Early work (</a:t>
            </a:r>
            <a:r>
              <a:rPr lang="en-US" dirty="0" err="1"/>
              <a:t>AlexNet</a:t>
            </a:r>
            <a:r>
              <a:rPr lang="en-US" dirty="0"/>
              <a:t> -&gt; </a:t>
            </a:r>
            <a:r>
              <a:rPr lang="en-US" dirty="0" err="1"/>
              <a:t>ZFNet</a:t>
            </a:r>
            <a:r>
              <a:rPr lang="en-US" dirty="0"/>
              <a:t> -&gt; VGG) shows that </a:t>
            </a:r>
            <a:r>
              <a:rPr lang="en-US" b="1" dirty="0">
                <a:solidFill>
                  <a:srgbClr val="C00000"/>
                </a:solidFill>
              </a:rPr>
              <a:t>bigger networks work better</a:t>
            </a:r>
          </a:p>
          <a:p>
            <a:r>
              <a:rPr lang="en-US" dirty="0" err="1"/>
              <a:t>GoogLeNet</a:t>
            </a:r>
            <a:r>
              <a:rPr lang="en-US" dirty="0"/>
              <a:t> one of the first to focus on </a:t>
            </a:r>
            <a:r>
              <a:rPr lang="en-US" b="1" dirty="0">
                <a:solidFill>
                  <a:srgbClr val="C00000"/>
                </a:solidFill>
              </a:rPr>
              <a:t>efficiency</a:t>
            </a:r>
            <a:r>
              <a:rPr lang="en-US" dirty="0"/>
              <a:t> (aggressive stem, 1x1 bottleneck</a:t>
            </a:r>
          </a:p>
          <a:p>
            <a:r>
              <a:rPr lang="en-US" dirty="0"/>
              <a:t>convolutions, global avg pool instead of FC layers)</a:t>
            </a:r>
          </a:p>
          <a:p>
            <a:r>
              <a:rPr lang="en-US" dirty="0" err="1"/>
              <a:t>ResNet</a:t>
            </a:r>
            <a:r>
              <a:rPr lang="en-US" dirty="0"/>
              <a:t> showed us how to train extremely deep networks – limited only by GPU</a:t>
            </a:r>
          </a:p>
          <a:p>
            <a:r>
              <a:rPr lang="en-US" dirty="0"/>
              <a:t>memory! Started to show diminishing returns as networks got bigger</a:t>
            </a:r>
          </a:p>
          <a:p>
            <a:r>
              <a:rPr lang="en-US" dirty="0"/>
              <a:t>After </a:t>
            </a:r>
            <a:r>
              <a:rPr lang="en-US" dirty="0" err="1"/>
              <a:t>ResNet</a:t>
            </a:r>
            <a:r>
              <a:rPr lang="en-US" dirty="0"/>
              <a:t>: Efficient networks became central: how can we improve the accuracy</a:t>
            </a:r>
          </a:p>
          <a:p>
            <a:r>
              <a:rPr lang="en-US" dirty="0"/>
              <a:t>without increasing the complexity?</a:t>
            </a:r>
          </a:p>
          <a:p>
            <a:r>
              <a:rPr lang="en-US" dirty="0"/>
              <a:t>Lots of </a:t>
            </a:r>
            <a:r>
              <a:rPr lang="en-US" b="1" dirty="0">
                <a:solidFill>
                  <a:srgbClr val="C00000"/>
                </a:solidFill>
              </a:rPr>
              <a:t>tiny networks </a:t>
            </a:r>
            <a:r>
              <a:rPr lang="en-US" dirty="0"/>
              <a:t>aimed at mobile devices: </a:t>
            </a:r>
            <a:r>
              <a:rPr lang="en-US" dirty="0" err="1"/>
              <a:t>MobileNet</a:t>
            </a:r>
            <a:r>
              <a:rPr lang="en-US" dirty="0"/>
              <a:t>, </a:t>
            </a:r>
            <a:r>
              <a:rPr lang="en-US" dirty="0" err="1"/>
              <a:t>ShuffleNet</a:t>
            </a:r>
            <a:r>
              <a:rPr lang="en-US" dirty="0"/>
              <a:t>, etc.</a:t>
            </a:r>
          </a:p>
          <a:p>
            <a:r>
              <a:rPr lang="en-US" dirty="0"/>
              <a:t>Neural Architecture Search promises to automate architecture design</a:t>
            </a:r>
          </a:p>
        </p:txBody>
      </p:sp>
      <p:sp>
        <p:nvSpPr>
          <p:cNvPr id="3" name="Slide Number Placeholder 2">
            <a:extLst>
              <a:ext uri="{FF2B5EF4-FFF2-40B4-BE49-F238E27FC236}">
                <a16:creationId xmlns:a16="http://schemas.microsoft.com/office/drawing/2014/main" id="{3D1126C8-17F9-46E6-B2BD-0960B2B47898}"/>
              </a:ext>
            </a:extLst>
          </p:cNvPr>
          <p:cNvSpPr>
            <a:spLocks noGrp="1"/>
          </p:cNvSpPr>
          <p:nvPr>
            <p:ph type="sldNum" sz="quarter" idx="12"/>
          </p:nvPr>
        </p:nvSpPr>
        <p:spPr/>
        <p:txBody>
          <a:bodyPr/>
          <a:lstStyle/>
          <a:p>
            <a:fld id="{7E663616-BBAC-427E-89D3-E72909796144}" type="slidenum">
              <a:rPr lang="en-US" smtClean="0"/>
              <a:t>121</a:t>
            </a:fld>
            <a:endParaRPr lang="en-US" dirty="0"/>
          </a:p>
        </p:txBody>
      </p:sp>
      <p:sp>
        <p:nvSpPr>
          <p:cNvPr id="6" name="TextBox 5">
            <a:extLst>
              <a:ext uri="{FF2B5EF4-FFF2-40B4-BE49-F238E27FC236}">
                <a16:creationId xmlns:a16="http://schemas.microsoft.com/office/drawing/2014/main" id="{7A2AF2DB-5F12-4C40-9C22-0919316F1528}"/>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398722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C530BB-10EF-498F-B4AF-F94AF7610AA6}"/>
              </a:ext>
            </a:extLst>
          </p:cNvPr>
          <p:cNvSpPr>
            <a:spLocks noGrp="1"/>
          </p:cNvSpPr>
          <p:nvPr>
            <p:ph type="title"/>
          </p:nvPr>
        </p:nvSpPr>
        <p:spPr/>
        <p:txBody>
          <a:bodyPr/>
          <a:lstStyle/>
          <a:p>
            <a:r>
              <a:rPr lang="en-US" dirty="0"/>
              <a:t>What Architecture to Use</a:t>
            </a:r>
          </a:p>
        </p:txBody>
      </p:sp>
      <p:sp>
        <p:nvSpPr>
          <p:cNvPr id="5" name="Content Placeholder 4">
            <a:extLst>
              <a:ext uri="{FF2B5EF4-FFF2-40B4-BE49-F238E27FC236}">
                <a16:creationId xmlns:a16="http://schemas.microsoft.com/office/drawing/2014/main" id="{143EBC8A-9EDD-4E87-B534-41CF2F60EBB0}"/>
              </a:ext>
            </a:extLst>
          </p:cNvPr>
          <p:cNvSpPr>
            <a:spLocks noGrp="1"/>
          </p:cNvSpPr>
          <p:nvPr>
            <p:ph idx="1"/>
          </p:nvPr>
        </p:nvSpPr>
        <p:spPr/>
        <p:txBody>
          <a:bodyPr>
            <a:normAutofit/>
          </a:bodyPr>
          <a:lstStyle/>
          <a:p>
            <a:r>
              <a:rPr lang="en-US" dirty="0"/>
              <a:t>Don’t be a hero. For most problems you should use an off-the-shelf architecture; don’t try to design your own!</a:t>
            </a:r>
          </a:p>
          <a:p>
            <a:r>
              <a:rPr lang="en-US" dirty="0"/>
              <a:t>If you just care about accuracy, ResNet-50 or ResNet-101 are great choices</a:t>
            </a:r>
          </a:p>
          <a:p>
            <a:r>
              <a:rPr lang="en-US" dirty="0"/>
              <a:t>If you want an efficient network (real-time, run on mobile, etc.) try </a:t>
            </a:r>
            <a:r>
              <a:rPr lang="en-US" dirty="0" err="1"/>
              <a:t>MobileNets</a:t>
            </a:r>
            <a:r>
              <a:rPr lang="en-US" dirty="0"/>
              <a:t> and </a:t>
            </a:r>
            <a:r>
              <a:rPr lang="en-US" dirty="0" err="1"/>
              <a:t>ShuffleNets</a:t>
            </a:r>
            <a:r>
              <a:rPr lang="en-US" dirty="0"/>
              <a:t>.</a:t>
            </a:r>
          </a:p>
        </p:txBody>
      </p:sp>
      <p:sp>
        <p:nvSpPr>
          <p:cNvPr id="3" name="Slide Number Placeholder 2">
            <a:extLst>
              <a:ext uri="{FF2B5EF4-FFF2-40B4-BE49-F238E27FC236}">
                <a16:creationId xmlns:a16="http://schemas.microsoft.com/office/drawing/2014/main" id="{3D1126C8-17F9-46E6-B2BD-0960B2B47898}"/>
              </a:ext>
            </a:extLst>
          </p:cNvPr>
          <p:cNvSpPr>
            <a:spLocks noGrp="1"/>
          </p:cNvSpPr>
          <p:nvPr>
            <p:ph type="sldNum" sz="quarter" idx="12"/>
          </p:nvPr>
        </p:nvSpPr>
        <p:spPr/>
        <p:txBody>
          <a:bodyPr/>
          <a:lstStyle/>
          <a:p>
            <a:fld id="{7E663616-BBAC-427E-89D3-E72909796144}" type="slidenum">
              <a:rPr lang="en-US" smtClean="0"/>
              <a:t>122</a:t>
            </a:fld>
            <a:endParaRPr lang="en-US" dirty="0"/>
          </a:p>
        </p:txBody>
      </p:sp>
      <p:sp>
        <p:nvSpPr>
          <p:cNvPr id="6" name="TextBox 5">
            <a:extLst>
              <a:ext uri="{FF2B5EF4-FFF2-40B4-BE49-F238E27FC236}">
                <a16:creationId xmlns:a16="http://schemas.microsoft.com/office/drawing/2014/main" id="{7A2AF2DB-5F12-4C40-9C22-0919316F1528}"/>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Tree>
    <p:extLst>
      <p:ext uri="{BB962C8B-B14F-4D97-AF65-F5344CB8AC3E}">
        <p14:creationId xmlns:p14="http://schemas.microsoft.com/office/powerpoint/2010/main" val="2596886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normAutofit/>
          </a:bodyPr>
          <a:lstStyle/>
          <a:p>
            <a:r>
              <a:rPr lang="en-US" dirty="0"/>
              <a:t>Classification: Bag of Visual Words Features</a:t>
            </a:r>
          </a:p>
        </p:txBody>
      </p:sp>
      <p:sp>
        <p:nvSpPr>
          <p:cNvPr id="18434" name="Rectangle 3"/>
          <p:cNvSpPr>
            <a:spLocks noGrp="1" noChangeArrowheads="1"/>
          </p:cNvSpPr>
          <p:nvPr>
            <p:ph idx="1"/>
          </p:nvPr>
        </p:nvSpPr>
        <p:spPr>
          <a:xfrm>
            <a:off x="838200" y="1026695"/>
            <a:ext cx="3675638" cy="5150268"/>
          </a:xfrm>
        </p:spPr>
        <p:txBody>
          <a:bodyPr/>
          <a:lstStyle/>
          <a:p>
            <a:pPr marL="533400" indent="-533400">
              <a:buFontTx/>
              <a:buAutoNum type="arabicPeriod"/>
            </a:pPr>
            <a:r>
              <a:rPr lang="en-US" sz="2400" dirty="0"/>
              <a:t>Extract local features</a:t>
            </a:r>
          </a:p>
          <a:p>
            <a:pPr marL="533400" indent="-533400">
              <a:buFontTx/>
              <a:buAutoNum type="arabicPeriod"/>
            </a:pPr>
            <a:r>
              <a:rPr lang="en-US" sz="2400" dirty="0"/>
              <a:t>Learn “visual vocabulary”</a:t>
            </a:r>
          </a:p>
          <a:p>
            <a:pPr marL="533400" indent="-533400">
              <a:buFontTx/>
              <a:buAutoNum type="arabicPeriod"/>
            </a:pPr>
            <a:r>
              <a:rPr lang="en-US" sz="2400" dirty="0"/>
              <a:t>Quantize local features using visual vocabulary </a:t>
            </a:r>
          </a:p>
          <a:p>
            <a:pPr marL="533400" indent="-533400">
              <a:buFontTx/>
              <a:buAutoNum type="arabicPeriod"/>
            </a:pPr>
            <a:r>
              <a:rPr lang="en-US" sz="2400" dirty="0"/>
              <a:t>Represent images by frequencies of “visual words” </a:t>
            </a:r>
          </a:p>
          <a:p>
            <a:pPr marL="533400" indent="-533400">
              <a:buFontTx/>
              <a:buAutoNum type="arabicPeriod"/>
            </a:pPr>
            <a:r>
              <a:rPr lang="en-US" sz="2400" dirty="0"/>
              <a:t>Train a classifier (</a:t>
            </a:r>
            <a:r>
              <a:rPr lang="en-US" sz="2400" dirty="0" err="1"/>
              <a:t>kNN</a:t>
            </a:r>
            <a:r>
              <a:rPr lang="en-US" sz="2400" dirty="0"/>
              <a:t>, linear, SVM)</a:t>
            </a:r>
          </a:p>
        </p:txBody>
      </p:sp>
      <p:grpSp>
        <p:nvGrpSpPr>
          <p:cNvPr id="18435" name="Group 4"/>
          <p:cNvGrpSpPr>
            <a:grpSpLocks/>
          </p:cNvGrpSpPr>
          <p:nvPr/>
        </p:nvGrpSpPr>
        <p:grpSpPr bwMode="auto">
          <a:xfrm>
            <a:off x="4497623" y="3545565"/>
            <a:ext cx="7448133"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grpSp>
        <p:nvGrpSpPr>
          <p:cNvPr id="35" name="Group 34"/>
          <p:cNvGrpSpPr/>
          <p:nvPr/>
        </p:nvGrpSpPr>
        <p:grpSpPr>
          <a:xfrm>
            <a:off x="4513838" y="1509713"/>
            <a:ext cx="7431919"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p>
          </p:txBody>
        </p:sp>
      </p:grpSp>
      <p:sp>
        <p:nvSpPr>
          <p:cNvPr id="2" name="Slide Number Placeholder 1">
            <a:extLst>
              <a:ext uri="{FF2B5EF4-FFF2-40B4-BE49-F238E27FC236}">
                <a16:creationId xmlns:a16="http://schemas.microsoft.com/office/drawing/2014/main" id="{C5C4DC1C-70A5-4289-AA89-8E45DCC2529D}"/>
              </a:ext>
            </a:extLst>
          </p:cNvPr>
          <p:cNvSpPr>
            <a:spLocks noGrp="1"/>
          </p:cNvSpPr>
          <p:nvPr>
            <p:ph type="sldNum" sz="quarter" idx="12"/>
          </p:nvPr>
        </p:nvSpPr>
        <p:spPr/>
        <p:txBody>
          <a:bodyPr/>
          <a:lstStyle/>
          <a:p>
            <a:fld id="{7E663616-BBAC-427E-89D3-E72909796144}" type="slidenum">
              <a:rPr lang="en-US" smtClean="0"/>
              <a:t>13</a:t>
            </a:fld>
            <a:endParaRPr lang="en-US"/>
          </a:p>
        </p:txBody>
      </p:sp>
    </p:spTree>
    <p:extLst>
      <p:ext uri="{BB962C8B-B14F-4D97-AF65-F5344CB8AC3E}">
        <p14:creationId xmlns:p14="http://schemas.microsoft.com/office/powerpoint/2010/main" val="65214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2057400" y="4316552"/>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31842" name="Rectangle 2"/>
          <p:cNvSpPr>
            <a:spLocks noGrp="1" noChangeArrowheads="1"/>
          </p:cNvSpPr>
          <p:nvPr>
            <p:ph type="title"/>
          </p:nvPr>
        </p:nvSpPr>
        <p:spPr/>
        <p:txBody>
          <a:bodyPr/>
          <a:lstStyle/>
          <a:p>
            <a:pPr eaLnBrk="1" hangingPunct="1">
              <a:defRPr/>
            </a:pPr>
            <a:r>
              <a:rPr lang="en-US" dirty="0"/>
              <a:t>Spatial Pyramids</a:t>
            </a:r>
          </a:p>
        </p:txBody>
      </p:sp>
      <p:pic>
        <p:nvPicPr>
          <p:cNvPr id="17411" name="Picture 3" descr="texton_ind_0"/>
          <p:cNvPicPr>
            <a:picLocks noChangeAspect="1" noChangeArrowheads="1"/>
          </p:cNvPicPr>
          <p:nvPr/>
        </p:nvPicPr>
        <p:blipFill>
          <a:blip r:embed="rId3" cstate="print"/>
          <a:srcRect/>
          <a:stretch>
            <a:fillRect/>
          </a:stretch>
        </p:blipFill>
        <p:spPr bwMode="auto">
          <a:xfrm>
            <a:off x="2209801" y="4362450"/>
            <a:ext cx="1997075" cy="1612900"/>
          </a:xfrm>
          <a:prstGeom prst="rect">
            <a:avLst/>
          </a:prstGeom>
          <a:noFill/>
          <a:ln w="9525">
            <a:noFill/>
            <a:miter lim="800000"/>
            <a:headEnd/>
            <a:tailEnd/>
          </a:ln>
        </p:spPr>
      </p:pic>
      <p:grpSp>
        <p:nvGrpSpPr>
          <p:cNvPr id="2" name="Group 4"/>
          <p:cNvGrpSpPr>
            <a:grpSpLocks/>
          </p:cNvGrpSpPr>
          <p:nvPr/>
        </p:nvGrpSpPr>
        <p:grpSpPr bwMode="auto">
          <a:xfrm>
            <a:off x="5111751" y="4365626"/>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5938839" y="3967164"/>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4570414"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4572001"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2847976"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17418" name="Text Box 20"/>
          <p:cNvSpPr txBox="1">
            <a:spLocks noChangeArrowheads="1"/>
          </p:cNvSpPr>
          <p:nvPr/>
        </p:nvSpPr>
        <p:spPr bwMode="auto">
          <a:xfrm>
            <a:off x="5768976" y="5984875"/>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nvGrpSpPr>
          <p:cNvPr id="4" name="Group 21"/>
          <p:cNvGrpSpPr>
            <a:grpSpLocks/>
          </p:cNvGrpSpPr>
          <p:nvPr/>
        </p:nvGrpSpPr>
        <p:grpSpPr bwMode="auto">
          <a:xfrm>
            <a:off x="7696200" y="3932238"/>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422" cy="169"/>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2</a:t>
              </a:r>
            </a:p>
          </p:txBody>
        </p:sp>
      </p:grpSp>
      <p:sp>
        <p:nvSpPr>
          <p:cNvPr id="17421" name="Text Box 42"/>
          <p:cNvSpPr txBox="1">
            <a:spLocks noChangeArrowheads="1"/>
          </p:cNvSpPr>
          <p:nvPr/>
        </p:nvSpPr>
        <p:spPr bwMode="auto">
          <a:xfrm>
            <a:off x="4414838" y="6477000"/>
            <a:ext cx="3409950" cy="304800"/>
          </a:xfrm>
          <a:prstGeom prst="rect">
            <a:avLst/>
          </a:prstGeom>
          <a:noFill/>
          <a:ln w="9525">
            <a:noFill/>
            <a:miter lim="800000"/>
            <a:headEnd/>
            <a:tailEnd/>
          </a:ln>
        </p:spPr>
        <p:txBody>
          <a:bodyPr wrap="none">
            <a:spAutoFit/>
          </a:bodyPr>
          <a:lstStyle/>
          <a:p>
            <a:pPr algn="ctr" eaLnBrk="1" hangingPunct="1"/>
            <a:r>
              <a:rPr lang="en-US" sz="1400"/>
              <a:t>Lazebnik, Schmid &amp; Ponce (CVPR 2006)</a:t>
            </a:r>
          </a:p>
        </p:txBody>
      </p:sp>
      <p:sp>
        <p:nvSpPr>
          <p:cNvPr id="6" name="Slide Number Placeholder 5">
            <a:extLst>
              <a:ext uri="{FF2B5EF4-FFF2-40B4-BE49-F238E27FC236}">
                <a16:creationId xmlns:a16="http://schemas.microsoft.com/office/drawing/2014/main" id="{6A69B939-91F6-4729-9F98-53A6FEC4AC90}"/>
              </a:ext>
            </a:extLst>
          </p:cNvPr>
          <p:cNvSpPr>
            <a:spLocks noGrp="1"/>
          </p:cNvSpPr>
          <p:nvPr>
            <p:ph type="sldNum" sz="quarter" idx="12"/>
          </p:nvPr>
        </p:nvSpPr>
        <p:spPr/>
        <p:txBody>
          <a:bodyPr/>
          <a:lstStyle/>
          <a:p>
            <a:fld id="{7E663616-BBAC-427E-89D3-E72909796144}" type="slidenum">
              <a:rPr lang="en-US" smtClean="0"/>
              <a:t>14</a:t>
            </a:fld>
            <a:endParaRPr lang="en-US"/>
          </a:p>
        </p:txBody>
      </p:sp>
    </p:spTree>
    <p:extLst>
      <p:ext uri="{BB962C8B-B14F-4D97-AF65-F5344CB8AC3E}">
        <p14:creationId xmlns:p14="http://schemas.microsoft.com/office/powerpoint/2010/main" val="101098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4C84-61D5-4E08-A6A8-71FF0CE47A8B}"/>
              </a:ext>
            </a:extLst>
          </p:cNvPr>
          <p:cNvSpPr>
            <a:spLocks noGrp="1"/>
          </p:cNvSpPr>
          <p:nvPr>
            <p:ph type="title"/>
          </p:nvPr>
        </p:nvSpPr>
        <p:spPr/>
        <p:txBody>
          <a:bodyPr/>
          <a:lstStyle/>
          <a:p>
            <a:r>
              <a:rPr lang="en-US"/>
              <a:t>Linear Classification</a:t>
            </a:r>
            <a:endParaRPr lang="en-US" dirty="0"/>
          </a:p>
        </p:txBody>
      </p:sp>
      <p:sp>
        <p:nvSpPr>
          <p:cNvPr id="3" name="Content Placeholder 2">
            <a:extLst>
              <a:ext uri="{FF2B5EF4-FFF2-40B4-BE49-F238E27FC236}">
                <a16:creationId xmlns:a16="http://schemas.microsoft.com/office/drawing/2014/main" id="{A21FD7D3-519C-4541-8EC9-614DE875CCFD}"/>
              </a:ext>
            </a:extLst>
          </p:cNvPr>
          <p:cNvSpPr>
            <a:spLocks noGrp="1"/>
          </p:cNvSpPr>
          <p:nvPr>
            <p:ph idx="1"/>
          </p:nvPr>
        </p:nvSpPr>
        <p:spPr>
          <a:xfrm>
            <a:off x="838199" y="1026695"/>
            <a:ext cx="8039793" cy="2789893"/>
          </a:xfrm>
        </p:spPr>
        <p:txBody>
          <a:bodyPr>
            <a:normAutofit/>
          </a:bodyPr>
          <a:lstStyle/>
          <a:p>
            <a:pPr marL="0" indent="0">
              <a:buNone/>
            </a:pPr>
            <a:r>
              <a:rPr lang="en-US" dirty="0"/>
              <a:t>We must define a </a:t>
            </a:r>
            <a:r>
              <a:rPr lang="en-US" dirty="0">
                <a:solidFill>
                  <a:srgbClr val="C00000"/>
                </a:solidFill>
              </a:rPr>
              <a:t>score</a:t>
            </a:r>
            <a:r>
              <a:rPr lang="en-US" dirty="0"/>
              <a:t> function, and a </a:t>
            </a:r>
            <a:r>
              <a:rPr lang="en-US" dirty="0">
                <a:solidFill>
                  <a:srgbClr val="C00000"/>
                </a:solidFill>
              </a:rPr>
              <a:t>loss</a:t>
            </a:r>
            <a:r>
              <a:rPr lang="en-US" dirty="0"/>
              <a:t> function. </a:t>
            </a:r>
          </a:p>
        </p:txBody>
      </p:sp>
      <p:sp>
        <p:nvSpPr>
          <p:cNvPr id="4" name="Rectangle 3">
            <a:extLst>
              <a:ext uri="{FF2B5EF4-FFF2-40B4-BE49-F238E27FC236}">
                <a16:creationId xmlns:a16="http://schemas.microsoft.com/office/drawing/2014/main" id="{84F1A003-1E9F-49B9-B6EE-2DE94D431AC0}"/>
              </a:ext>
            </a:extLst>
          </p:cNvPr>
          <p:cNvSpPr/>
          <p:nvPr/>
        </p:nvSpPr>
        <p:spPr>
          <a:xfrm>
            <a:off x="0" y="6536809"/>
            <a:ext cx="3914213" cy="369332"/>
          </a:xfrm>
          <a:prstGeom prst="rect">
            <a:avLst/>
          </a:prstGeom>
        </p:spPr>
        <p:txBody>
          <a:bodyPr wrap="none">
            <a:spAutoFit/>
          </a:bodyPr>
          <a:lstStyle/>
          <a:p>
            <a:r>
              <a:rPr lang="en-US" dirty="0">
                <a:solidFill>
                  <a:schemeClr val="bg1">
                    <a:lumMod val="75000"/>
                  </a:schemeClr>
                </a:solidFill>
                <a:hlinkClick r:id="rId3">
                  <a:extLst>
                    <a:ext uri="{A12FA001-AC4F-418D-AE19-62706E023703}">
                      <ahyp:hlinkClr xmlns:ahyp="http://schemas.microsoft.com/office/drawing/2018/hyperlinkcolor" val="tx"/>
                    </a:ext>
                  </a:extLst>
                </a:hlinkClick>
              </a:rPr>
              <a:t>https://cs231n.github.io/linear-classify/</a:t>
            </a:r>
            <a:endParaRPr lang="en-US" dirty="0">
              <a:solidFill>
                <a:schemeClr val="bg1">
                  <a:lumMod val="75000"/>
                </a:schemeClr>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F8233ED-17C6-41E6-A85A-8AE7E963B8B9}"/>
                  </a:ext>
                </a:extLst>
              </p:cNvPr>
              <p:cNvSpPr/>
              <p:nvPr/>
            </p:nvSpPr>
            <p:spPr>
              <a:xfrm>
                <a:off x="6096000" y="1567995"/>
                <a:ext cx="4178531" cy="5289205"/>
              </a:xfrm>
              <a:prstGeom prst="rect">
                <a:avLst/>
              </a:prstGeom>
            </p:spPr>
            <p:txBody>
              <a:bodyPr wrap="square">
                <a:spAutoFit/>
              </a:bodyPr>
              <a:lstStyle/>
              <a:p>
                <a:r>
                  <a:rPr lang="en-US" sz="2400" dirty="0">
                    <a:solidFill>
                      <a:schemeClr val="accent1"/>
                    </a:solidFill>
                  </a:rPr>
                  <a:t>Loss function:</a:t>
                </a:r>
              </a:p>
              <a:p>
                <a:r>
                  <a:rPr lang="en-US" sz="2400" dirty="0"/>
                  <a:t>Multi-Class SVM loss</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up/>
                        <m:e>
                          <m:r>
                            <m:rPr>
                              <m:sty m:val="p"/>
                            </m:rPr>
                            <a:rPr lang="en-US" sz="2400">
                              <a:latin typeface="Cambria Math" panose="02040503050406030204" pitchFamily="18" charset="0"/>
                            </a:rPr>
                            <m:t>max</m:t>
                          </m:r>
                          <m:r>
                            <a:rPr lang="en-US" sz="2400" i="1">
                              <a:latin typeface="Cambria Math" panose="02040503050406030204" pitchFamily="18" charset="0"/>
                            </a:rPr>
                            <m:t>(0,</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Sub>
                          <m:r>
                            <a:rPr lang="en-US" sz="2400" i="1">
                              <a:latin typeface="Cambria Math" panose="02040503050406030204" pitchFamily="18" charset="0"/>
                            </a:rPr>
                            <m:t>+</m:t>
                          </m:r>
                          <m:r>
                            <a:rPr lang="el-GR" sz="2400" i="1">
                              <a:latin typeface="Cambria Math" panose="02040503050406030204" pitchFamily="18" charset="0"/>
                            </a:rPr>
                            <m:t>𝛥</m:t>
                          </m:r>
                          <m:r>
                            <a:rPr lang="el-GR" sz="2400" i="1">
                              <a:latin typeface="Cambria Math" panose="02040503050406030204" pitchFamily="18" charset="0"/>
                            </a:rPr>
                            <m:t>)</m:t>
                          </m:r>
                          <m:r>
                            <m:rPr>
                              <m:nor/>
                            </m:rPr>
                            <a:rPr lang="en-US" sz="2400" dirty="0"/>
                            <m:t> </m:t>
                          </m:r>
                        </m:e>
                      </m:nary>
                    </m:oMath>
                  </m:oMathPara>
                </a14:m>
                <a:endParaRPr lang="en-US" sz="2400" dirty="0"/>
              </a:p>
              <a:p>
                <a:r>
                  <a:rPr lang="en-US" sz="2400" dirty="0" err="1"/>
                  <a:t>Softmax</a:t>
                </a:r>
                <a:r>
                  <a:rPr lang="en-US" sz="2400" dirty="0"/>
                  <a:t> loss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sub>
                                      </m:sSub>
                                    </m:sup>
                                  </m:sSup>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𝑗</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𝑗</m:t>
                                              </m:r>
                                            </m:sub>
                                          </m:sSub>
                                        </m:sup>
                                      </m:sSup>
                                      <m:r>
                                        <a:rPr lang="en-US" sz="2400" b="0" i="1" smtClean="0">
                                          <a:latin typeface="Cambria Math" panose="02040503050406030204" pitchFamily="18" charset="0"/>
                                        </a:rPr>
                                        <m:t> </m:t>
                                      </m:r>
                                    </m:e>
                                  </m:nary>
                                </m:den>
                              </m:f>
                            </m:e>
                          </m:d>
                        </m:e>
                      </m:func>
                    </m:oMath>
                  </m:oMathPara>
                </a14:m>
                <a:endParaRPr lang="en-US" sz="2400" dirty="0"/>
              </a:p>
              <a:p>
                <a:r>
                  <a:rPr lang="en-US" sz="2400" dirty="0"/>
                  <a:t>Regularization term needed.</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sub>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𝑘𝑙</m:t>
                              </m:r>
                            </m:sub>
                            <m:sup>
                              <m:r>
                                <a:rPr lang="en-US" sz="2400" b="0" i="1" smtClean="0">
                                  <a:latin typeface="Cambria Math" panose="02040503050406030204" pitchFamily="18" charset="0"/>
                                </a:rPr>
                                <m:t>2</m:t>
                              </m:r>
                            </m:sup>
                          </m:sSubSup>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7F8233ED-17C6-41E6-A85A-8AE7E963B8B9}"/>
                  </a:ext>
                </a:extLst>
              </p:cNvPr>
              <p:cNvSpPr>
                <a:spLocks noRot="1" noChangeAspect="1" noMove="1" noResize="1" noEditPoints="1" noAdjustHandles="1" noChangeArrowheads="1" noChangeShapeType="1" noTextEdit="1"/>
              </p:cNvSpPr>
              <p:nvPr/>
            </p:nvSpPr>
            <p:spPr>
              <a:xfrm>
                <a:off x="6096000" y="1567995"/>
                <a:ext cx="4178531" cy="5289205"/>
              </a:xfrm>
              <a:prstGeom prst="rect">
                <a:avLst/>
              </a:prstGeom>
              <a:blipFill>
                <a:blip r:embed="rId4"/>
                <a:stretch>
                  <a:fillRect l="-2190" t="-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17DCA44-ADF4-4AF7-8257-456034FABA57}"/>
                  </a:ext>
                </a:extLst>
              </p:cNvPr>
              <p:cNvSpPr/>
              <p:nvPr/>
            </p:nvSpPr>
            <p:spPr>
              <a:xfrm>
                <a:off x="838200" y="1567995"/>
                <a:ext cx="5257800" cy="2063835"/>
              </a:xfrm>
              <a:prstGeom prst="rect">
                <a:avLst/>
              </a:prstGeom>
            </p:spPr>
            <p:txBody>
              <a:bodyPr wrap="square">
                <a:spAutoFit/>
              </a:bodyPr>
              <a:lstStyle/>
              <a:p>
                <a:r>
                  <a:rPr lang="en-US" sz="2400" dirty="0">
                    <a:solidFill>
                      <a:schemeClr val="accent1"/>
                    </a:solidFill>
                  </a:rPr>
                  <a:t>Score function</a:t>
                </a:r>
              </a:p>
              <a:p>
                <a:pPr>
                  <a:lnSpc>
                    <a:spcPct val="150000"/>
                  </a:lnSpc>
                </a:pPr>
                <a14:m>
                  <m:oMathPara xmlns:m="http://schemas.openxmlformats.org/officeDocument/2006/math">
                    <m:oMathParaPr>
                      <m:jc m:val="centerGroup"/>
                    </m:oMathParaPr>
                    <m:oMath xmlns:m="http://schemas.openxmlformats.org/officeDocument/2006/math">
                      <m:r>
                        <a:rPr lang="pl-PL" sz="2400" i="1">
                          <a:latin typeface="Cambria Math" panose="02040503050406030204" pitchFamily="18" charset="0"/>
                        </a:rPr>
                        <m:t>𝑓</m:t>
                      </m:r>
                      <m:r>
                        <a:rPr lang="pl-PL" sz="2400" i="1">
                          <a:latin typeface="Cambria Math" panose="02040503050406030204" pitchFamily="18" charset="0"/>
                        </a:rPr>
                        <m:t>(</m:t>
                      </m:r>
                      <m:sSub>
                        <m:sSubPr>
                          <m:ctrlPr>
                            <a:rPr lang="en-US" sz="2400" i="1">
                              <a:latin typeface="Cambria Math" panose="02040503050406030204" pitchFamily="18" charset="0"/>
                            </a:rPr>
                          </m:ctrlPr>
                        </m:sSubPr>
                        <m:e>
                          <m:r>
                            <a:rPr lang="pl-PL" sz="2400" i="1">
                              <a:latin typeface="Cambria Math" panose="02040503050406030204" pitchFamily="18" charset="0"/>
                            </a:rPr>
                            <m:t>𝑥</m:t>
                          </m:r>
                        </m:e>
                        <m:sub>
                          <m:r>
                            <a:rPr lang="pl-PL" sz="2400" i="1">
                              <a:latin typeface="Cambria Math" panose="02040503050406030204" pitchFamily="18" charset="0"/>
                            </a:rPr>
                            <m:t>𝑖</m:t>
                          </m:r>
                        </m:sub>
                      </m:sSub>
                      <m:r>
                        <a:rPr lang="pl-PL" sz="2400" i="1">
                          <a:latin typeface="Cambria Math" panose="02040503050406030204" pitchFamily="18" charset="0"/>
                        </a:rPr>
                        <m:t>,</m:t>
                      </m:r>
                      <m:r>
                        <a:rPr lang="pl-PL" sz="2400" i="1">
                          <a:latin typeface="Cambria Math" panose="02040503050406030204" pitchFamily="18" charset="0"/>
                        </a:rPr>
                        <m:t>𝑊</m:t>
                      </m:r>
                      <m:r>
                        <a:rPr lang="pl-PL" sz="2400" i="1">
                          <a:latin typeface="Cambria Math" panose="02040503050406030204" pitchFamily="18" charset="0"/>
                        </a:rPr>
                        <m:t>,</m:t>
                      </m:r>
                      <m:r>
                        <a:rPr lang="pl-PL" sz="2400" i="1">
                          <a:latin typeface="Cambria Math" panose="02040503050406030204" pitchFamily="18" charset="0"/>
                        </a:rPr>
                        <m:t>𝑏</m:t>
                      </m:r>
                      <m:r>
                        <a:rPr lang="pl-PL" sz="2400" i="1">
                          <a:latin typeface="Cambria Math" panose="02040503050406030204" pitchFamily="18" charset="0"/>
                        </a:rPr>
                        <m:t>)=</m:t>
                      </m:r>
                      <m:r>
                        <a:rPr lang="pl-PL" sz="2400" i="1">
                          <a:latin typeface="Cambria Math" panose="02040503050406030204" pitchFamily="18" charset="0"/>
                        </a:rPr>
                        <m:t>𝑊</m:t>
                      </m:r>
                      <m:sSub>
                        <m:sSubPr>
                          <m:ctrlPr>
                            <a:rPr lang="en-US" sz="2400" i="1">
                              <a:latin typeface="Cambria Math" panose="02040503050406030204" pitchFamily="18" charset="0"/>
                            </a:rPr>
                          </m:ctrlPr>
                        </m:sSubPr>
                        <m:e>
                          <m:r>
                            <a:rPr lang="pl-PL" sz="2400" i="1">
                              <a:latin typeface="Cambria Math" panose="02040503050406030204" pitchFamily="18" charset="0"/>
                            </a:rPr>
                            <m:t>𝑥</m:t>
                          </m:r>
                        </m:e>
                        <m:sub>
                          <m:r>
                            <a:rPr lang="pl-PL" sz="2400" i="1">
                              <a:latin typeface="Cambria Math" panose="02040503050406030204" pitchFamily="18" charset="0"/>
                            </a:rPr>
                            <m:t>𝑖</m:t>
                          </m:r>
                        </m:sub>
                      </m:sSub>
                      <m:r>
                        <a:rPr lang="pl-PL" sz="2400" i="1">
                          <a:latin typeface="Cambria Math" panose="02040503050406030204" pitchFamily="18" charset="0"/>
                        </a:rPr>
                        <m:t>+</m:t>
                      </m:r>
                      <m:r>
                        <a:rPr lang="pl-PL" sz="2400" i="1">
                          <a:latin typeface="Cambria Math" panose="02040503050406030204" pitchFamily="18" charset="0"/>
                        </a:rPr>
                        <m:t>𝑏</m:t>
                      </m:r>
                    </m:oMath>
                  </m:oMathPara>
                </a14:m>
                <a:endParaRPr lang="en-US" sz="2400" dirty="0"/>
              </a:p>
              <a:p>
                <a:pPr>
                  <a:lnSpc>
                    <a:spcPct val="15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𝐷</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𝐾</m:t>
                          </m:r>
                        </m:sup>
                      </m:sSup>
                    </m:oMath>
                  </m:oMathPara>
                </a14:m>
                <a:endParaRPr lang="en-US" sz="2400" i="1" dirty="0">
                  <a:latin typeface="Cambria Math" panose="02040503050406030204" pitchFamily="18" charset="0"/>
                </a:endParaRPr>
              </a:p>
              <a:p>
                <a:pPr>
                  <a:lnSpc>
                    <a:spcPct val="150000"/>
                  </a:lnSpc>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𝐷</m:t>
                        </m:r>
                      </m:sup>
                    </m:sSup>
                    <m:r>
                      <a:rPr lang="en-US" sz="2400" i="1">
                        <a:latin typeface="Cambria Math" panose="02040503050406030204" pitchFamily="18" charset="0"/>
                      </a:rPr>
                      <m:t>,   </m:t>
                    </m:r>
                    <m:r>
                      <a:rPr lang="en-US" sz="2400" i="1">
                        <a:latin typeface="Cambria Math" panose="02040503050406030204" pitchFamily="18" charset="0"/>
                      </a:rPr>
                      <m:t>𝑖</m:t>
                    </m:r>
                    <m:r>
                      <a:rPr lang="en-US" sz="2400" i="1">
                        <a:latin typeface="Cambria Math" panose="02040503050406030204" pitchFamily="18" charset="0"/>
                      </a:rPr>
                      <m:t>=1, …, </m:t>
                    </m:r>
                    <m:r>
                      <a:rPr lang="en-US" sz="2400" i="1">
                        <a:latin typeface="Cambria Math" panose="02040503050406030204" pitchFamily="18" charset="0"/>
                      </a:rPr>
                      <m:t>𝑁</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 </m:t>
                    </m:r>
                    <m:r>
                      <m:rPr>
                        <m:lit/>
                      </m:rPr>
                      <a:rPr lang="en-US" sz="2400" i="1">
                        <a:latin typeface="Cambria Math" panose="02040503050406030204" pitchFamily="18" charset="0"/>
                      </a:rPr>
                      <m:t>{</m:t>
                    </m:r>
                    <m:r>
                      <a:rPr lang="en-US" sz="2400" i="1">
                        <a:latin typeface="Cambria Math" panose="02040503050406030204" pitchFamily="18" charset="0"/>
                      </a:rPr>
                      <m:t>1, …, </m:t>
                    </m:r>
                    <m:r>
                      <a:rPr lang="en-US" sz="2400" i="1">
                        <a:latin typeface="Cambria Math" panose="02040503050406030204" pitchFamily="18" charset="0"/>
                      </a:rPr>
                      <m:t>𝐾</m:t>
                    </m:r>
                    <m:r>
                      <m:rPr>
                        <m:lit/>
                      </m:rPr>
                      <a:rPr lang="en-US" sz="2400" i="1">
                        <a:latin typeface="Cambria Math" panose="02040503050406030204" pitchFamily="18" charset="0"/>
                      </a:rPr>
                      <m:t>}</m:t>
                    </m:r>
                  </m:oMath>
                </a14:m>
                <a:r>
                  <a:rPr lang="en-US" sz="2400" dirty="0"/>
                  <a:t> </a:t>
                </a:r>
              </a:p>
            </p:txBody>
          </p:sp>
        </mc:Choice>
        <mc:Fallback xmlns="">
          <p:sp>
            <p:nvSpPr>
              <p:cNvPr id="6" name="Rectangle 5">
                <a:extLst>
                  <a:ext uri="{FF2B5EF4-FFF2-40B4-BE49-F238E27FC236}">
                    <a16:creationId xmlns:a16="http://schemas.microsoft.com/office/drawing/2014/main" id="{117DCA44-ADF4-4AF7-8257-456034FABA57}"/>
                  </a:ext>
                </a:extLst>
              </p:cNvPr>
              <p:cNvSpPr>
                <a:spLocks noRot="1" noChangeAspect="1" noMove="1" noResize="1" noEditPoints="1" noAdjustHandles="1" noChangeArrowheads="1" noChangeShapeType="1" noTextEdit="1"/>
              </p:cNvSpPr>
              <p:nvPr/>
            </p:nvSpPr>
            <p:spPr>
              <a:xfrm>
                <a:off x="838200" y="1567995"/>
                <a:ext cx="5257800" cy="2063835"/>
              </a:xfrm>
              <a:prstGeom prst="rect">
                <a:avLst/>
              </a:prstGeom>
              <a:blipFill>
                <a:blip r:embed="rId5"/>
                <a:stretch>
                  <a:fillRect l="-1856" t="-2360" b="-3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CF5D1F9-A776-408A-8696-EC6A420F68BF}"/>
                  </a:ext>
                </a:extLst>
              </p:cNvPr>
              <p:cNvSpPr/>
              <p:nvPr/>
            </p:nvSpPr>
            <p:spPr>
              <a:xfrm>
                <a:off x="838200" y="3997062"/>
                <a:ext cx="5257800" cy="2677656"/>
              </a:xfrm>
              <a:prstGeom prst="rect">
                <a:avLst/>
              </a:prstGeom>
            </p:spPr>
            <p:txBody>
              <a:bodyPr wrap="square">
                <a:spAutoFit/>
              </a:bodyPr>
              <a:lstStyle/>
              <a:p>
                <a:r>
                  <a:rPr lang="en-US" sz="2400" dirty="0">
                    <a:solidFill>
                      <a:schemeClr val="accent1"/>
                    </a:solidFill>
                  </a:rPr>
                  <a:t>Optimization</a:t>
                </a:r>
              </a:p>
              <a:p>
                <a:r>
                  <a:rPr lang="en-US" sz="2400" dirty="0"/>
                  <a:t>In order to find </a:t>
                </a:r>
                <a14:m>
                  <m:oMath xmlns:m="http://schemas.openxmlformats.org/officeDocument/2006/math">
                    <m:r>
                      <a:rPr lang="en-US" sz="2400" b="0" i="1" smtClean="0">
                        <a:latin typeface="Cambria Math" panose="02040503050406030204" pitchFamily="18" charset="0"/>
                      </a:rPr>
                      <m:t>𝑊</m:t>
                    </m:r>
                  </m:oMath>
                </a14:m>
                <a:r>
                  <a:rPr lang="en-US" sz="2400" dirty="0"/>
                  <a:t> and </a:t>
                </a:r>
                <a14:m>
                  <m:oMath xmlns:m="http://schemas.openxmlformats.org/officeDocument/2006/math">
                    <m:r>
                      <a:rPr lang="en-US" sz="2400" b="0" i="1" smtClean="0">
                        <a:latin typeface="Cambria Math" panose="02040503050406030204" pitchFamily="18" charset="0"/>
                      </a:rPr>
                      <m:t>𝑏</m:t>
                    </m:r>
                  </m:oMath>
                </a14:m>
                <a:r>
                  <a:rPr lang="en-US" sz="2400" dirty="0"/>
                  <a:t>, we can optimize the loss function.</a:t>
                </a:r>
              </a:p>
              <a:p>
                <a:pPr marL="342900" indent="-342900">
                  <a:buFontTx/>
                  <a:buChar char="-"/>
                </a:pPr>
                <a:r>
                  <a:rPr lang="en-US" sz="2400" dirty="0"/>
                  <a:t>QP in SVM</a:t>
                </a:r>
              </a:p>
              <a:p>
                <a:pPr marL="342900" indent="-342900">
                  <a:buFontTx/>
                  <a:buChar char="-"/>
                </a:pPr>
                <a:r>
                  <a:rPr lang="en-US" sz="2400" dirty="0"/>
                  <a:t>Gradient descent, with many layers, backpropagation to compute gradients.</a:t>
                </a:r>
              </a:p>
            </p:txBody>
          </p:sp>
        </mc:Choice>
        <mc:Fallback xmlns="">
          <p:sp>
            <p:nvSpPr>
              <p:cNvPr id="7" name="Rectangle 6">
                <a:extLst>
                  <a:ext uri="{FF2B5EF4-FFF2-40B4-BE49-F238E27FC236}">
                    <a16:creationId xmlns:a16="http://schemas.microsoft.com/office/drawing/2014/main" id="{6CF5D1F9-A776-408A-8696-EC6A420F68BF}"/>
                  </a:ext>
                </a:extLst>
              </p:cNvPr>
              <p:cNvSpPr>
                <a:spLocks noRot="1" noChangeAspect="1" noMove="1" noResize="1" noEditPoints="1" noAdjustHandles="1" noChangeArrowheads="1" noChangeShapeType="1" noTextEdit="1"/>
              </p:cNvSpPr>
              <p:nvPr/>
            </p:nvSpPr>
            <p:spPr>
              <a:xfrm>
                <a:off x="838200" y="3997062"/>
                <a:ext cx="5257800" cy="2677656"/>
              </a:xfrm>
              <a:prstGeom prst="rect">
                <a:avLst/>
              </a:prstGeom>
              <a:blipFill>
                <a:blip r:embed="rId6"/>
                <a:stretch>
                  <a:fillRect l="-1856" t="-1822" b="-4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38581C2-CC83-4D93-B203-37EEBCA8A35F}"/>
                  </a:ext>
                </a:extLst>
              </p:cNvPr>
              <p:cNvSpPr/>
              <p:nvPr/>
            </p:nvSpPr>
            <p:spPr>
              <a:xfrm>
                <a:off x="9667701" y="3240020"/>
                <a:ext cx="2599113" cy="830997"/>
              </a:xfrm>
              <a:prstGeom prst="rect">
                <a:avLst/>
              </a:prstGeom>
            </p:spPr>
            <p:txBody>
              <a:bodyPr wrap="square">
                <a:spAutoFit/>
              </a:bodyPr>
              <a:lstStyle/>
              <a:p>
                <a:r>
                  <a:rPr lang="en-US" sz="2400" dirty="0"/>
                  <a:t>Squared Loss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e>
                          </m:d>
                        </m:e>
                        <m:sup>
                          <m:r>
                            <a:rPr lang="en-US" sz="2400" i="1">
                              <a:latin typeface="Cambria Math" panose="02040503050406030204" pitchFamily="18" charset="0"/>
                            </a:rPr>
                            <m:t>2</m:t>
                          </m:r>
                        </m:sup>
                      </m:sSup>
                    </m:oMath>
                  </m:oMathPara>
                </a14:m>
                <a:endParaRPr lang="en-US" sz="2400" dirty="0"/>
              </a:p>
            </p:txBody>
          </p:sp>
        </mc:Choice>
        <mc:Fallback xmlns="">
          <p:sp>
            <p:nvSpPr>
              <p:cNvPr id="8" name="Rectangle 7">
                <a:extLst>
                  <a:ext uri="{FF2B5EF4-FFF2-40B4-BE49-F238E27FC236}">
                    <a16:creationId xmlns:a16="http://schemas.microsoft.com/office/drawing/2014/main" id="{A38581C2-CC83-4D93-B203-37EEBCA8A35F}"/>
                  </a:ext>
                </a:extLst>
              </p:cNvPr>
              <p:cNvSpPr>
                <a:spLocks noRot="1" noChangeAspect="1" noMove="1" noResize="1" noEditPoints="1" noAdjustHandles="1" noChangeArrowheads="1" noChangeShapeType="1" noTextEdit="1"/>
              </p:cNvSpPr>
              <p:nvPr/>
            </p:nvSpPr>
            <p:spPr>
              <a:xfrm>
                <a:off x="9667701" y="3240020"/>
                <a:ext cx="2599113" cy="830997"/>
              </a:xfrm>
              <a:prstGeom prst="rect">
                <a:avLst/>
              </a:prstGeom>
              <a:blipFill>
                <a:blip r:embed="rId7"/>
                <a:stretch>
                  <a:fillRect l="-3756" t="-5109" b="-5109"/>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4172C595-22FE-4AD4-83B4-0B3D182BA035}"/>
              </a:ext>
            </a:extLst>
          </p:cNvPr>
          <p:cNvSpPr>
            <a:spLocks noGrp="1"/>
          </p:cNvSpPr>
          <p:nvPr>
            <p:ph type="sldNum" sz="quarter" idx="12"/>
          </p:nvPr>
        </p:nvSpPr>
        <p:spPr/>
        <p:txBody>
          <a:bodyPr/>
          <a:lstStyle/>
          <a:p>
            <a:fld id="{7E663616-BBAC-427E-89D3-E72909796144}" type="slidenum">
              <a:rPr lang="en-US" smtClean="0"/>
              <a:t>15</a:t>
            </a:fld>
            <a:endParaRPr lang="en-US"/>
          </a:p>
        </p:txBody>
      </p:sp>
    </p:spTree>
    <p:extLst>
      <p:ext uri="{BB962C8B-B14F-4D97-AF65-F5344CB8AC3E}">
        <p14:creationId xmlns:p14="http://schemas.microsoft.com/office/powerpoint/2010/main" val="420774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695D-6057-44FF-9636-9D9E01A20881}"/>
              </a:ext>
            </a:extLst>
          </p:cNvPr>
          <p:cNvSpPr>
            <a:spLocks noGrp="1"/>
          </p:cNvSpPr>
          <p:nvPr>
            <p:ph type="title"/>
          </p:nvPr>
        </p:nvSpPr>
        <p:spPr/>
        <p:txBody>
          <a:bodyPr/>
          <a:lstStyle/>
          <a:p>
            <a:r>
              <a:rPr lang="en-US" dirty="0"/>
              <a:t>Classical Approach vs. Neural Networks</a:t>
            </a:r>
          </a:p>
        </p:txBody>
      </p:sp>
      <p:sp>
        <p:nvSpPr>
          <p:cNvPr id="3" name="Rectangle 2">
            <a:extLst>
              <a:ext uri="{FF2B5EF4-FFF2-40B4-BE49-F238E27FC236}">
                <a16:creationId xmlns:a16="http://schemas.microsoft.com/office/drawing/2014/main" id="{EBEF353F-50D5-455C-B991-1DE72AD6BD0B}"/>
              </a:ext>
            </a:extLst>
          </p:cNvPr>
          <p:cNvSpPr/>
          <p:nvPr/>
        </p:nvSpPr>
        <p:spPr>
          <a:xfrm>
            <a:off x="2709950" y="1812175"/>
            <a:ext cx="2277687" cy="1180407"/>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Feature Extractor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E082598-FFB8-4835-9AF7-005E2D2A8B9F}"/>
                  </a:ext>
                </a:extLst>
              </p:cNvPr>
              <p:cNvSpPr/>
              <p:nvPr/>
            </p:nvSpPr>
            <p:spPr>
              <a:xfrm>
                <a:off x="5951913" y="1812175"/>
                <a:ext cx="1828800" cy="1180407"/>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Classifier </a:t>
                </a:r>
                <a14:m>
                  <m:oMath xmlns:m="http://schemas.openxmlformats.org/officeDocument/2006/math">
                    <m:r>
                      <a:rPr lang="en-US">
                        <a:latin typeface="Cambria Math" panose="02040503050406030204" pitchFamily="18" charset="0"/>
                      </a:rPr>
                      <m:t>𝑓</m:t>
                    </m:r>
                  </m:oMath>
                </a14:m>
                <a:endParaRPr lang="en-US" dirty="0"/>
              </a:p>
            </p:txBody>
          </p:sp>
        </mc:Choice>
        <mc:Fallback xmlns="">
          <p:sp>
            <p:nvSpPr>
              <p:cNvPr id="4" name="Rectangle 3">
                <a:extLst>
                  <a:ext uri="{FF2B5EF4-FFF2-40B4-BE49-F238E27FC236}">
                    <a16:creationId xmlns:a16="http://schemas.microsoft.com/office/drawing/2014/main" id="{FE082598-FFB8-4835-9AF7-005E2D2A8B9F}"/>
                  </a:ext>
                </a:extLst>
              </p:cNvPr>
              <p:cNvSpPr>
                <a:spLocks noRot="1" noChangeAspect="1" noMove="1" noResize="1" noEditPoints="1" noAdjustHandles="1" noChangeArrowheads="1" noChangeShapeType="1" noTextEdit="1"/>
              </p:cNvSpPr>
              <p:nvPr/>
            </p:nvSpPr>
            <p:spPr>
              <a:xfrm>
                <a:off x="5951913" y="1812175"/>
                <a:ext cx="1828800" cy="118040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AC6D437-0ECC-494A-8048-60D4F084E4C7}"/>
                  </a:ext>
                </a:extLst>
              </p:cNvPr>
              <p:cNvSpPr/>
              <p:nvPr/>
            </p:nvSpPr>
            <p:spPr>
              <a:xfrm>
                <a:off x="10742416" y="1812175"/>
                <a:ext cx="931024" cy="11804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Loss </a:t>
                </a:r>
                <a14:m>
                  <m:oMath xmlns:m="http://schemas.openxmlformats.org/officeDocument/2006/math">
                    <m:r>
                      <a:rPr lang="en-US" b="0" i="1" smtClean="0">
                        <a:latin typeface="Cambria Math" panose="02040503050406030204" pitchFamily="18" charset="0"/>
                      </a:rPr>
                      <m:t>𝐿</m:t>
                    </m:r>
                  </m:oMath>
                </a14:m>
                <a:endParaRPr lang="en-US" dirty="0"/>
              </a:p>
            </p:txBody>
          </p:sp>
        </mc:Choice>
        <mc:Fallback xmlns="">
          <p:sp>
            <p:nvSpPr>
              <p:cNvPr id="5" name="Rectangle 4">
                <a:extLst>
                  <a:ext uri="{FF2B5EF4-FFF2-40B4-BE49-F238E27FC236}">
                    <a16:creationId xmlns:a16="http://schemas.microsoft.com/office/drawing/2014/main" id="{9AC6D437-0ECC-494A-8048-60D4F084E4C7}"/>
                  </a:ext>
                </a:extLst>
              </p:cNvPr>
              <p:cNvSpPr>
                <a:spLocks noRot="1" noChangeAspect="1" noMove="1" noResize="1" noEditPoints="1" noAdjustHandles="1" noChangeArrowheads="1" noChangeShapeType="1" noTextEdit="1"/>
              </p:cNvSpPr>
              <p:nvPr/>
            </p:nvSpPr>
            <p:spPr>
              <a:xfrm>
                <a:off x="10742416" y="1812175"/>
                <a:ext cx="931024" cy="1180407"/>
              </a:xfrm>
              <a:prstGeom prst="rect">
                <a:avLst/>
              </a:prstGeom>
              <a:blipFill>
                <a:blip r:embed="rId3"/>
                <a:stretch>
                  <a:fillRect/>
                </a:stretch>
              </a:blipFill>
              <a:ln>
                <a:no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2334987-2102-44E4-8944-63AD6AC06F24}"/>
              </a:ext>
            </a:extLst>
          </p:cNvPr>
          <p:cNvCxnSpPr>
            <a:stCxn id="3" idx="3"/>
            <a:endCxn id="4" idx="1"/>
          </p:cNvCxnSpPr>
          <p:nvPr/>
        </p:nvCxnSpPr>
        <p:spPr>
          <a:xfrm>
            <a:off x="4987637" y="2402379"/>
            <a:ext cx="964276"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6CC51769-9A3D-40BD-BECE-8A27341E9E27}"/>
              </a:ext>
            </a:extLst>
          </p:cNvPr>
          <p:cNvCxnSpPr>
            <a:stCxn id="4" idx="3"/>
            <a:endCxn id="5" idx="1"/>
          </p:cNvCxnSpPr>
          <p:nvPr/>
        </p:nvCxnSpPr>
        <p:spPr>
          <a:xfrm>
            <a:off x="7780713" y="2402379"/>
            <a:ext cx="2961703"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5B9C03B9-8AB6-420E-90A4-11BFB4E554F1}"/>
              </a:ext>
            </a:extLst>
          </p:cNvPr>
          <p:cNvSpPr/>
          <p:nvPr/>
        </p:nvSpPr>
        <p:spPr>
          <a:xfrm>
            <a:off x="8021782" y="1886989"/>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Labels</a:t>
            </a:r>
          </a:p>
        </p:txBody>
      </p:sp>
      <p:cxnSp>
        <p:nvCxnSpPr>
          <p:cNvPr id="15" name="Straight Arrow Connector 14">
            <a:extLst>
              <a:ext uri="{FF2B5EF4-FFF2-40B4-BE49-F238E27FC236}">
                <a16:creationId xmlns:a16="http://schemas.microsoft.com/office/drawing/2014/main" id="{DD2C75F1-14AB-404C-9826-DC6A60CABD0D}"/>
              </a:ext>
            </a:extLst>
          </p:cNvPr>
          <p:cNvCxnSpPr>
            <a:cxnSpLocks/>
            <a:endCxn id="5" idx="2"/>
          </p:cNvCxnSpPr>
          <p:nvPr/>
        </p:nvCxnSpPr>
        <p:spPr>
          <a:xfrm flipV="1">
            <a:off x="5951913" y="2992582"/>
            <a:ext cx="5256015" cy="137160"/>
          </a:xfrm>
          <a:prstGeom prst="bentConnector2">
            <a:avLst/>
          </a:prstGeom>
          <a:ln w="57150">
            <a:headEnd type="triangle" w="med" len="med"/>
            <a:tailEnd type="none" w="med" len="med"/>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B117488C-B89C-4291-9EEE-ECBD98261820}"/>
              </a:ext>
            </a:extLst>
          </p:cNvPr>
          <p:cNvSpPr/>
          <p:nvPr/>
        </p:nvSpPr>
        <p:spPr>
          <a:xfrm>
            <a:off x="8021782" y="2614353"/>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Training</a:t>
            </a:r>
          </a:p>
        </p:txBody>
      </p:sp>
      <p:cxnSp>
        <p:nvCxnSpPr>
          <p:cNvPr id="20" name="Straight Arrow Connector 19">
            <a:extLst>
              <a:ext uri="{FF2B5EF4-FFF2-40B4-BE49-F238E27FC236}">
                <a16:creationId xmlns:a16="http://schemas.microsoft.com/office/drawing/2014/main" id="{FC7D4AB9-737C-4B1C-AE88-AEFCEC756778}"/>
              </a:ext>
            </a:extLst>
          </p:cNvPr>
          <p:cNvCxnSpPr>
            <a:cxnSpLocks/>
            <a:stCxn id="18" idx="3"/>
            <a:endCxn id="3" idx="1"/>
          </p:cNvCxnSpPr>
          <p:nvPr/>
        </p:nvCxnSpPr>
        <p:spPr>
          <a:xfrm>
            <a:off x="1745674" y="2402379"/>
            <a:ext cx="964276"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B568B72-1CC0-400A-9072-985A81606E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6098" y="1783073"/>
            <a:ext cx="1179576" cy="1179576"/>
          </a:xfrm>
          <a:prstGeom prst="rect">
            <a:avLst/>
          </a:prstGeom>
        </p:spPr>
      </p:pic>
      <p:sp>
        <p:nvSpPr>
          <p:cNvPr id="18" name="Rectangle 17">
            <a:extLst>
              <a:ext uri="{FF2B5EF4-FFF2-40B4-BE49-F238E27FC236}">
                <a16:creationId xmlns:a16="http://schemas.microsoft.com/office/drawing/2014/main" id="{25D9978A-4D82-4A43-B1C6-F97BC3B3E99B}"/>
              </a:ext>
            </a:extLst>
          </p:cNvPr>
          <p:cNvSpPr/>
          <p:nvPr/>
        </p:nvSpPr>
        <p:spPr>
          <a:xfrm>
            <a:off x="566098" y="1812175"/>
            <a:ext cx="1179576" cy="11804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Images</a:t>
            </a:r>
          </a:p>
        </p:txBody>
      </p:sp>
      <p:pic>
        <p:nvPicPr>
          <p:cNvPr id="40" name="Picture 39">
            <a:extLst>
              <a:ext uri="{FF2B5EF4-FFF2-40B4-BE49-F238E27FC236}">
                <a16:creationId xmlns:a16="http://schemas.microsoft.com/office/drawing/2014/main" id="{C0F3F493-CDD7-4571-A3CB-AC3D2F6720B6}"/>
              </a:ext>
            </a:extLst>
          </p:cNvPr>
          <p:cNvPicPr>
            <a:picLocks noChangeAspect="1"/>
          </p:cNvPicPr>
          <p:nvPr/>
        </p:nvPicPr>
        <p:blipFill>
          <a:blip r:embed="rId5"/>
          <a:stretch>
            <a:fillRect/>
          </a:stretch>
        </p:blipFill>
        <p:spPr>
          <a:xfrm>
            <a:off x="8969430" y="846221"/>
            <a:ext cx="1789316" cy="1375227"/>
          </a:xfrm>
          <a:prstGeom prst="rect">
            <a:avLst/>
          </a:prstGeom>
        </p:spPr>
      </p:pic>
      <p:grpSp>
        <p:nvGrpSpPr>
          <p:cNvPr id="47" name="Group 46">
            <a:extLst>
              <a:ext uri="{FF2B5EF4-FFF2-40B4-BE49-F238E27FC236}">
                <a16:creationId xmlns:a16="http://schemas.microsoft.com/office/drawing/2014/main" id="{AF7A63E2-59F9-41D1-912B-DB24623B3631}"/>
              </a:ext>
            </a:extLst>
          </p:cNvPr>
          <p:cNvGrpSpPr/>
          <p:nvPr/>
        </p:nvGrpSpPr>
        <p:grpSpPr>
          <a:xfrm>
            <a:off x="566098" y="3770873"/>
            <a:ext cx="11107342" cy="2438616"/>
            <a:chOff x="566098" y="3770873"/>
            <a:chExt cx="11107342" cy="2438616"/>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32131CA-DB05-4E41-9B57-573C76412420}"/>
                    </a:ext>
                  </a:extLst>
                </p:cNvPr>
                <p:cNvSpPr/>
                <p:nvPr/>
              </p:nvSpPr>
              <p:spPr>
                <a:xfrm>
                  <a:off x="2693324" y="4736828"/>
                  <a:ext cx="5087389" cy="1180407"/>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Neural network </a:t>
                  </a:r>
                  <a14:m>
                    <m:oMath xmlns:m="http://schemas.openxmlformats.org/officeDocument/2006/math">
                      <m:r>
                        <a:rPr lang="en-US">
                          <a:latin typeface="Cambria Math" panose="02040503050406030204" pitchFamily="18" charset="0"/>
                        </a:rPr>
                        <m:t>𝑓</m:t>
                      </m:r>
                    </m:oMath>
                  </a14:m>
                  <a:endParaRPr lang="en-US" dirty="0"/>
                </a:p>
              </p:txBody>
            </p:sp>
          </mc:Choice>
          <mc:Fallback xmlns="">
            <p:sp>
              <p:nvSpPr>
                <p:cNvPr id="22" name="Rectangle 21">
                  <a:extLst>
                    <a:ext uri="{FF2B5EF4-FFF2-40B4-BE49-F238E27FC236}">
                      <a16:creationId xmlns:a16="http://schemas.microsoft.com/office/drawing/2014/main" id="{F32131CA-DB05-4E41-9B57-573C76412420}"/>
                    </a:ext>
                  </a:extLst>
                </p:cNvPr>
                <p:cNvSpPr>
                  <a:spLocks noRot="1" noChangeAspect="1" noMove="1" noResize="1" noEditPoints="1" noAdjustHandles="1" noChangeArrowheads="1" noChangeShapeType="1" noTextEdit="1"/>
                </p:cNvSpPr>
                <p:nvPr/>
              </p:nvSpPr>
              <p:spPr>
                <a:xfrm>
                  <a:off x="2693324" y="4736828"/>
                  <a:ext cx="5087389" cy="11804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DE2726D-EBC4-4869-9A0A-12B351977A8A}"/>
                    </a:ext>
                  </a:extLst>
                </p:cNvPr>
                <p:cNvSpPr/>
                <p:nvPr/>
              </p:nvSpPr>
              <p:spPr>
                <a:xfrm>
                  <a:off x="10742416" y="4736828"/>
                  <a:ext cx="931024" cy="11804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Loss </a:t>
                  </a:r>
                  <a14:m>
                    <m:oMath xmlns:m="http://schemas.openxmlformats.org/officeDocument/2006/math">
                      <m:r>
                        <a:rPr lang="en-US" b="0" i="1" smtClean="0">
                          <a:latin typeface="Cambria Math" panose="02040503050406030204" pitchFamily="18" charset="0"/>
                        </a:rPr>
                        <m:t>𝐿</m:t>
                      </m:r>
                    </m:oMath>
                  </a14:m>
                  <a:endParaRPr lang="en-US" dirty="0"/>
                </a:p>
              </p:txBody>
            </p:sp>
          </mc:Choice>
          <mc:Fallback xmlns="">
            <p:sp>
              <p:nvSpPr>
                <p:cNvPr id="23" name="Rectangle 22">
                  <a:extLst>
                    <a:ext uri="{FF2B5EF4-FFF2-40B4-BE49-F238E27FC236}">
                      <a16:creationId xmlns:a16="http://schemas.microsoft.com/office/drawing/2014/main" id="{ADE2726D-EBC4-4869-9A0A-12B351977A8A}"/>
                    </a:ext>
                  </a:extLst>
                </p:cNvPr>
                <p:cNvSpPr>
                  <a:spLocks noRot="1" noChangeAspect="1" noMove="1" noResize="1" noEditPoints="1" noAdjustHandles="1" noChangeArrowheads="1" noChangeShapeType="1" noTextEdit="1"/>
                </p:cNvSpPr>
                <p:nvPr/>
              </p:nvSpPr>
              <p:spPr>
                <a:xfrm>
                  <a:off x="10742416" y="4736828"/>
                  <a:ext cx="931024" cy="1180407"/>
                </a:xfrm>
                <a:prstGeom prst="rect">
                  <a:avLst/>
                </a:prstGeom>
                <a:blipFill>
                  <a:blip r:embed="rId7"/>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90DCF0FE-6C93-4FE8-9EBC-33F92B8B3701}"/>
                </a:ext>
              </a:extLst>
            </p:cNvPr>
            <p:cNvCxnSpPr>
              <a:cxnSpLocks/>
              <a:stCxn id="22" idx="3"/>
              <a:endCxn id="23" idx="1"/>
            </p:cNvCxnSpPr>
            <p:nvPr/>
          </p:nvCxnSpPr>
          <p:spPr>
            <a:xfrm>
              <a:off x="7780713" y="5327032"/>
              <a:ext cx="2961703"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E5931228-D99D-43A4-BF03-878135CD3048}"/>
                </a:ext>
              </a:extLst>
            </p:cNvPr>
            <p:cNvSpPr/>
            <p:nvPr/>
          </p:nvSpPr>
          <p:spPr>
            <a:xfrm>
              <a:off x="8021782" y="4811642"/>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Labels</a:t>
              </a:r>
            </a:p>
          </p:txBody>
        </p:sp>
        <p:cxnSp>
          <p:nvCxnSpPr>
            <p:cNvPr id="27" name="Straight Arrow Connector 26">
              <a:extLst>
                <a:ext uri="{FF2B5EF4-FFF2-40B4-BE49-F238E27FC236}">
                  <a16:creationId xmlns:a16="http://schemas.microsoft.com/office/drawing/2014/main" id="{147775CC-2BC9-4F24-8B61-156574ABAB61}"/>
                </a:ext>
              </a:extLst>
            </p:cNvPr>
            <p:cNvCxnSpPr>
              <a:cxnSpLocks/>
              <a:endCxn id="23" idx="2"/>
            </p:cNvCxnSpPr>
            <p:nvPr/>
          </p:nvCxnSpPr>
          <p:spPr>
            <a:xfrm flipV="1">
              <a:off x="2693324" y="5917235"/>
              <a:ext cx="8514604" cy="289516"/>
            </a:xfrm>
            <a:prstGeom prst="bentConnector2">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712F73B-6E6B-4586-B6F3-B2E3FCC37781}"/>
                </a:ext>
              </a:extLst>
            </p:cNvPr>
            <p:cNvSpPr/>
            <p:nvPr/>
          </p:nvSpPr>
          <p:spPr>
            <a:xfrm>
              <a:off x="8021782" y="5694100"/>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Training</a:t>
              </a:r>
            </a:p>
          </p:txBody>
        </p:sp>
        <p:cxnSp>
          <p:nvCxnSpPr>
            <p:cNvPr id="30" name="Straight Arrow Connector 29">
              <a:extLst>
                <a:ext uri="{FF2B5EF4-FFF2-40B4-BE49-F238E27FC236}">
                  <a16:creationId xmlns:a16="http://schemas.microsoft.com/office/drawing/2014/main" id="{35F79A35-7540-4098-BA33-21D1D404EF9B}"/>
                </a:ext>
              </a:extLst>
            </p:cNvPr>
            <p:cNvCxnSpPr>
              <a:cxnSpLocks/>
            </p:cNvCxnSpPr>
            <p:nvPr/>
          </p:nvCxnSpPr>
          <p:spPr>
            <a:xfrm>
              <a:off x="1745674" y="5327032"/>
              <a:ext cx="964276"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38" name="Picture 37">
              <a:extLst>
                <a:ext uri="{FF2B5EF4-FFF2-40B4-BE49-F238E27FC236}">
                  <a16:creationId xmlns:a16="http://schemas.microsoft.com/office/drawing/2014/main" id="{020119AB-FF1C-4B44-863D-9054411BC8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6098" y="4695250"/>
              <a:ext cx="1179576" cy="1179576"/>
            </a:xfrm>
            <a:prstGeom prst="rect">
              <a:avLst/>
            </a:prstGeom>
          </p:spPr>
        </p:pic>
        <p:sp>
          <p:nvSpPr>
            <p:cNvPr id="39" name="Rectangle 38">
              <a:extLst>
                <a:ext uri="{FF2B5EF4-FFF2-40B4-BE49-F238E27FC236}">
                  <a16:creationId xmlns:a16="http://schemas.microsoft.com/office/drawing/2014/main" id="{AE5F67F7-A48E-4DA2-958F-A70F12820ECF}"/>
                </a:ext>
              </a:extLst>
            </p:cNvPr>
            <p:cNvSpPr/>
            <p:nvPr/>
          </p:nvSpPr>
          <p:spPr>
            <a:xfrm>
              <a:off x="566098" y="4724352"/>
              <a:ext cx="1179576" cy="11804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Images</a:t>
              </a:r>
            </a:p>
          </p:txBody>
        </p:sp>
        <p:pic>
          <p:nvPicPr>
            <p:cNvPr id="44" name="Picture 43">
              <a:extLst>
                <a:ext uri="{FF2B5EF4-FFF2-40B4-BE49-F238E27FC236}">
                  <a16:creationId xmlns:a16="http://schemas.microsoft.com/office/drawing/2014/main" id="{BD9621CC-2D13-433E-8599-C8981E4361AC}"/>
                </a:ext>
              </a:extLst>
            </p:cNvPr>
            <p:cNvPicPr>
              <a:picLocks noChangeAspect="1"/>
            </p:cNvPicPr>
            <p:nvPr/>
          </p:nvPicPr>
          <p:blipFill>
            <a:blip r:embed="rId5"/>
            <a:stretch>
              <a:fillRect/>
            </a:stretch>
          </p:blipFill>
          <p:spPr>
            <a:xfrm>
              <a:off x="8969430" y="3770873"/>
              <a:ext cx="1789316" cy="1375227"/>
            </a:xfrm>
            <a:prstGeom prst="rect">
              <a:avLst/>
            </a:prstGeom>
          </p:spPr>
        </p:pic>
      </p:grpSp>
      <p:sp>
        <p:nvSpPr>
          <p:cNvPr id="6" name="Slide Number Placeholder 5">
            <a:extLst>
              <a:ext uri="{FF2B5EF4-FFF2-40B4-BE49-F238E27FC236}">
                <a16:creationId xmlns:a16="http://schemas.microsoft.com/office/drawing/2014/main" id="{25E146FE-13FF-423D-9CE3-F8D113A12556}"/>
              </a:ext>
            </a:extLst>
          </p:cNvPr>
          <p:cNvSpPr>
            <a:spLocks noGrp="1"/>
          </p:cNvSpPr>
          <p:nvPr>
            <p:ph type="sldNum" sz="quarter" idx="12"/>
          </p:nvPr>
        </p:nvSpPr>
        <p:spPr/>
        <p:txBody>
          <a:bodyPr/>
          <a:lstStyle/>
          <a:p>
            <a:fld id="{7E663616-BBAC-427E-89D3-E72909796144}" type="slidenum">
              <a:rPr lang="en-US" smtClean="0"/>
              <a:t>16</a:t>
            </a:fld>
            <a:endParaRPr lang="en-US"/>
          </a:p>
        </p:txBody>
      </p:sp>
    </p:spTree>
    <p:extLst>
      <p:ext uri="{BB962C8B-B14F-4D97-AF65-F5344CB8AC3E}">
        <p14:creationId xmlns:p14="http://schemas.microsoft.com/office/powerpoint/2010/main" val="144474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1970E9-9F8D-4382-8444-782A0F4A7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61" y="4463334"/>
            <a:ext cx="11872078" cy="1255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4EA0059-114A-48CD-95CB-F259FF422E31}"/>
              </a:ext>
            </a:extLst>
          </p:cNvPr>
          <p:cNvSpPr/>
          <p:nvPr/>
        </p:nvSpPr>
        <p:spPr>
          <a:xfrm>
            <a:off x="271460" y="5670451"/>
            <a:ext cx="11805579" cy="923330"/>
          </a:xfrm>
          <a:prstGeom prst="rect">
            <a:avLst/>
          </a:prstGeom>
        </p:spPr>
        <p:txBody>
          <a:bodyPr wrap="square">
            <a:spAutoFit/>
          </a:bodyPr>
          <a:lstStyle/>
          <a:p>
            <a:r>
              <a:rPr lang="en-US" dirty="0"/>
              <a:t>Example learned weights at the end of learning for CIFAR-10. Note that, for example, the ship template contains a lot of blue pixels as expected. This template will therefore give a high score once it is matched against images of ships on the ocean with an inner product.</a:t>
            </a:r>
          </a:p>
        </p:txBody>
      </p:sp>
      <p:pic>
        <p:nvPicPr>
          <p:cNvPr id="3076" name="Picture 4">
            <a:extLst>
              <a:ext uri="{FF2B5EF4-FFF2-40B4-BE49-F238E27FC236}">
                <a16:creationId xmlns:a16="http://schemas.microsoft.com/office/drawing/2014/main" id="{E3AE0860-8CD1-4256-B15A-F01530C7F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1" y="281511"/>
            <a:ext cx="11249979" cy="416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CBDF0E0-703E-4EAC-9C81-BFB1D23A11F5}"/>
              </a:ext>
            </a:extLst>
          </p:cNvPr>
          <p:cNvSpPr/>
          <p:nvPr/>
        </p:nvSpPr>
        <p:spPr>
          <a:xfrm>
            <a:off x="8277787" y="6488668"/>
            <a:ext cx="3914213" cy="369332"/>
          </a:xfrm>
          <a:prstGeom prst="rect">
            <a:avLst/>
          </a:prstGeom>
        </p:spPr>
        <p:txBody>
          <a:bodyPr wrap="none">
            <a:spAutoFit/>
          </a:bodyPr>
          <a:lstStyle/>
          <a:p>
            <a:r>
              <a:rPr lang="en-US" dirty="0"/>
              <a:t>https://cs231n.github.io/linear-classify/</a:t>
            </a:r>
          </a:p>
        </p:txBody>
      </p:sp>
      <p:sp>
        <p:nvSpPr>
          <p:cNvPr id="4" name="Title 3">
            <a:extLst>
              <a:ext uri="{FF2B5EF4-FFF2-40B4-BE49-F238E27FC236}">
                <a16:creationId xmlns:a16="http://schemas.microsoft.com/office/drawing/2014/main" id="{FEBC842E-5BCD-4F03-B87D-4D2DAF916E7D}"/>
              </a:ext>
            </a:extLst>
          </p:cNvPr>
          <p:cNvSpPr>
            <a:spLocks noGrp="1"/>
          </p:cNvSpPr>
          <p:nvPr>
            <p:ph type="title"/>
          </p:nvPr>
        </p:nvSpPr>
        <p:spPr>
          <a:xfrm>
            <a:off x="6916188" y="136525"/>
            <a:ext cx="4437611" cy="709696"/>
          </a:xfrm>
        </p:spPr>
        <p:txBody>
          <a:bodyPr/>
          <a:lstStyle/>
          <a:p>
            <a:pPr algn="r"/>
            <a:r>
              <a:rPr lang="en-US" dirty="0"/>
              <a:t>Linear Classifier</a:t>
            </a:r>
          </a:p>
        </p:txBody>
      </p:sp>
      <p:sp>
        <p:nvSpPr>
          <p:cNvPr id="5" name="Slide Number Placeholder 4">
            <a:extLst>
              <a:ext uri="{FF2B5EF4-FFF2-40B4-BE49-F238E27FC236}">
                <a16:creationId xmlns:a16="http://schemas.microsoft.com/office/drawing/2014/main" id="{54F446FD-D07F-42D0-8BA7-C2A40ABE44A8}"/>
              </a:ext>
            </a:extLst>
          </p:cNvPr>
          <p:cNvSpPr>
            <a:spLocks noGrp="1"/>
          </p:cNvSpPr>
          <p:nvPr>
            <p:ph type="sldNum" sz="quarter" idx="12"/>
          </p:nvPr>
        </p:nvSpPr>
        <p:spPr/>
        <p:txBody>
          <a:bodyPr/>
          <a:lstStyle/>
          <a:p>
            <a:fld id="{7E663616-BBAC-427E-89D3-E72909796144}" type="slidenum">
              <a:rPr lang="en-US" smtClean="0"/>
              <a:t>17</a:t>
            </a:fld>
            <a:endParaRPr lang="en-US"/>
          </a:p>
        </p:txBody>
      </p:sp>
    </p:spTree>
    <p:extLst>
      <p:ext uri="{BB962C8B-B14F-4D97-AF65-F5344CB8AC3E}">
        <p14:creationId xmlns:p14="http://schemas.microsoft.com/office/powerpoint/2010/main" val="181450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80DD-8429-4F20-940E-CF3D90DFBF82}"/>
              </a:ext>
            </a:extLst>
          </p:cNvPr>
          <p:cNvSpPr>
            <a:spLocks noGrp="1"/>
          </p:cNvSpPr>
          <p:nvPr>
            <p:ph type="title"/>
          </p:nvPr>
        </p:nvSpPr>
        <p:spPr/>
        <p:txBody>
          <a:bodyPr/>
          <a:lstStyle/>
          <a:p>
            <a:r>
              <a:rPr lang="en-US" dirty="0"/>
              <a:t>The Perceptron</a:t>
            </a:r>
          </a:p>
        </p:txBody>
      </p:sp>
      <p:sp>
        <p:nvSpPr>
          <p:cNvPr id="4" name="Oval 3">
            <a:extLst>
              <a:ext uri="{FF2B5EF4-FFF2-40B4-BE49-F238E27FC236}">
                <a16:creationId xmlns:a16="http://schemas.microsoft.com/office/drawing/2014/main" id="{D47BF51E-D81C-44C8-A32E-001BCC884853}"/>
              </a:ext>
            </a:extLst>
          </p:cNvPr>
          <p:cNvSpPr/>
          <p:nvPr/>
        </p:nvSpPr>
        <p:spPr bwMode="auto">
          <a:xfrm>
            <a:off x="3092344" y="3429000"/>
            <a:ext cx="1143000" cy="1143000"/>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5" name="Straight Arrow Connector 4">
            <a:extLst>
              <a:ext uri="{FF2B5EF4-FFF2-40B4-BE49-F238E27FC236}">
                <a16:creationId xmlns:a16="http://schemas.microsoft.com/office/drawing/2014/main" id="{AF4A0CF7-AB42-4565-ADCB-F89846EFB453}"/>
              </a:ext>
            </a:extLst>
          </p:cNvPr>
          <p:cNvCxnSpPr/>
          <p:nvPr/>
        </p:nvCxnSpPr>
        <p:spPr bwMode="auto">
          <a:xfrm>
            <a:off x="1644544" y="2514600"/>
            <a:ext cx="1524000" cy="1219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6" name="Straight Arrow Connector 5">
            <a:extLst>
              <a:ext uri="{FF2B5EF4-FFF2-40B4-BE49-F238E27FC236}">
                <a16:creationId xmlns:a16="http://schemas.microsoft.com/office/drawing/2014/main" id="{A09DB79D-F5E8-4B24-ADD6-3E52B669167E}"/>
              </a:ext>
            </a:extLst>
          </p:cNvPr>
          <p:cNvCxnSpPr/>
          <p:nvPr/>
        </p:nvCxnSpPr>
        <p:spPr bwMode="auto">
          <a:xfrm>
            <a:off x="1644544" y="3352800"/>
            <a:ext cx="1447800" cy="609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7" name="Straight Arrow Connector 6">
            <a:extLst>
              <a:ext uri="{FF2B5EF4-FFF2-40B4-BE49-F238E27FC236}">
                <a16:creationId xmlns:a16="http://schemas.microsoft.com/office/drawing/2014/main" id="{F1539634-25C1-4939-BD41-070B8A45ADE5}"/>
              </a:ext>
            </a:extLst>
          </p:cNvPr>
          <p:cNvCxnSpPr/>
          <p:nvPr/>
        </p:nvCxnSpPr>
        <p:spPr bwMode="auto">
          <a:xfrm>
            <a:off x="1644544" y="41148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8" name="Straight Arrow Connector 7">
            <a:extLst>
              <a:ext uri="{FF2B5EF4-FFF2-40B4-BE49-F238E27FC236}">
                <a16:creationId xmlns:a16="http://schemas.microsoft.com/office/drawing/2014/main" id="{612609AC-5CEE-474D-B985-D58ED72569F3}"/>
              </a:ext>
            </a:extLst>
          </p:cNvPr>
          <p:cNvCxnSpPr>
            <a:endCxn id="4" idx="3"/>
          </p:cNvCxnSpPr>
          <p:nvPr/>
        </p:nvCxnSpPr>
        <p:spPr bwMode="auto">
          <a:xfrm flipV="1">
            <a:off x="1644544" y="4404612"/>
            <a:ext cx="1615189" cy="13103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1DC8BDD5-F912-421C-855C-7198CE13D7AA}"/>
              </a:ext>
            </a:extLst>
          </p:cNvPr>
          <p:cNvCxnSpPr>
            <a:cxnSpLocks/>
          </p:cNvCxnSpPr>
          <p:nvPr/>
        </p:nvCxnSpPr>
        <p:spPr bwMode="auto">
          <a:xfrm>
            <a:off x="4235344" y="4038600"/>
            <a:ext cx="144780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4DDD37-B463-4213-BB9F-CCAC4B681E89}"/>
                  </a:ext>
                </a:extLst>
              </p:cNvPr>
              <p:cNvSpPr txBox="1"/>
              <p:nvPr/>
            </p:nvSpPr>
            <p:spPr>
              <a:xfrm>
                <a:off x="1111144" y="2133600"/>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baseline="-25000" dirty="0">
                          <a:latin typeface="Cambria Math" panose="02040503050406030204" pitchFamily="18" charset="0"/>
                        </a:rPr>
                        <m:t>1</m:t>
                      </m:r>
                    </m:oMath>
                  </m:oMathPara>
                </a14:m>
                <a:endParaRPr lang="en-US" b="0" baseline="-25000" dirty="0"/>
              </a:p>
            </p:txBody>
          </p:sp>
        </mc:Choice>
        <mc:Fallback xmlns="">
          <p:sp>
            <p:nvSpPr>
              <p:cNvPr id="10" name="TextBox 9">
                <a:extLst>
                  <a:ext uri="{FF2B5EF4-FFF2-40B4-BE49-F238E27FC236}">
                    <a16:creationId xmlns:a16="http://schemas.microsoft.com/office/drawing/2014/main" id="{EC4DDD37-B463-4213-BB9F-CCAC4B681E89}"/>
                  </a:ext>
                </a:extLst>
              </p:cNvPr>
              <p:cNvSpPr txBox="1">
                <a:spLocks noRot="1" noChangeAspect="1" noMove="1" noResize="1" noEditPoints="1" noAdjustHandles="1" noChangeArrowheads="1" noChangeShapeType="1" noTextEdit="1"/>
              </p:cNvSpPr>
              <p:nvPr/>
            </p:nvSpPr>
            <p:spPr>
              <a:xfrm>
                <a:off x="1111144" y="2133600"/>
                <a:ext cx="428322" cy="36298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FE9C2C-5811-4727-959E-3178B575724F}"/>
                  </a:ext>
                </a:extLst>
              </p:cNvPr>
              <p:cNvSpPr txBox="1"/>
              <p:nvPr/>
            </p:nvSpPr>
            <p:spPr>
              <a:xfrm>
                <a:off x="1115976" y="2967335"/>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baseline="-25000" dirty="0">
                          <a:latin typeface="Cambria Math" panose="02040503050406030204" pitchFamily="18" charset="0"/>
                        </a:rPr>
                        <m:t>2</m:t>
                      </m:r>
                    </m:oMath>
                  </m:oMathPara>
                </a14:m>
                <a:endParaRPr lang="en-US" b="0" baseline="-25000" dirty="0"/>
              </a:p>
            </p:txBody>
          </p:sp>
        </mc:Choice>
        <mc:Fallback xmlns="">
          <p:sp>
            <p:nvSpPr>
              <p:cNvPr id="11" name="TextBox 10">
                <a:extLst>
                  <a:ext uri="{FF2B5EF4-FFF2-40B4-BE49-F238E27FC236}">
                    <a16:creationId xmlns:a16="http://schemas.microsoft.com/office/drawing/2014/main" id="{99FE9C2C-5811-4727-959E-3178B575724F}"/>
                  </a:ext>
                </a:extLst>
              </p:cNvPr>
              <p:cNvSpPr txBox="1">
                <a:spLocks noRot="1" noChangeAspect="1" noMove="1" noResize="1" noEditPoints="1" noAdjustHandles="1" noChangeArrowheads="1" noChangeShapeType="1" noTextEdit="1"/>
              </p:cNvSpPr>
              <p:nvPr/>
            </p:nvSpPr>
            <p:spPr>
              <a:xfrm>
                <a:off x="1115976" y="2967335"/>
                <a:ext cx="428322" cy="362984"/>
              </a:xfrm>
              <a:prstGeom prst="rect">
                <a:avLst/>
              </a:prstGeom>
              <a:blipFill>
                <a:blip r:embed="rId4"/>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BB080F7-788C-4D67-90B1-0772913BDE2C}"/>
                  </a:ext>
                </a:extLst>
              </p:cNvPr>
              <p:cNvSpPr txBox="1"/>
              <p:nvPr/>
            </p:nvSpPr>
            <p:spPr>
              <a:xfrm>
                <a:off x="1111144" y="5481935"/>
                <a:ext cx="455894"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baseline="-25000" dirty="0" err="1">
                          <a:latin typeface="Cambria Math" panose="02040503050406030204" pitchFamily="18" charset="0"/>
                        </a:rPr>
                        <m:t>𝐷</m:t>
                      </m:r>
                    </m:oMath>
                  </m:oMathPara>
                </a14:m>
                <a:endParaRPr lang="en-US" b="0" baseline="-25000" dirty="0"/>
              </a:p>
            </p:txBody>
          </p:sp>
        </mc:Choice>
        <mc:Fallback xmlns="">
          <p:sp>
            <p:nvSpPr>
              <p:cNvPr id="12" name="TextBox 11">
                <a:extLst>
                  <a:ext uri="{FF2B5EF4-FFF2-40B4-BE49-F238E27FC236}">
                    <a16:creationId xmlns:a16="http://schemas.microsoft.com/office/drawing/2014/main" id="{2BB080F7-788C-4D67-90B1-0772913BDE2C}"/>
                  </a:ext>
                </a:extLst>
              </p:cNvPr>
              <p:cNvSpPr txBox="1">
                <a:spLocks noRot="1" noChangeAspect="1" noMove="1" noResize="1" noEditPoints="1" noAdjustHandles="1" noChangeArrowheads="1" noChangeShapeType="1" noTextEdit="1"/>
              </p:cNvSpPr>
              <p:nvPr/>
            </p:nvSpPr>
            <p:spPr>
              <a:xfrm>
                <a:off x="1111144" y="5481935"/>
                <a:ext cx="455894" cy="362984"/>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E97676-59CB-4025-A486-9B6BAC53207C}"/>
                  </a:ext>
                </a:extLst>
              </p:cNvPr>
              <p:cNvSpPr txBox="1"/>
              <p:nvPr/>
            </p:nvSpPr>
            <p:spPr>
              <a:xfrm>
                <a:off x="2182776" y="2438400"/>
                <a:ext cx="47480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𝑤</m:t>
                      </m:r>
                      <m:r>
                        <a:rPr lang="en-US" b="0" i="1" baseline="-25000" dirty="0">
                          <a:latin typeface="Cambria Math" panose="02040503050406030204" pitchFamily="18" charset="0"/>
                        </a:rPr>
                        <m:t>1</m:t>
                      </m:r>
                    </m:oMath>
                  </m:oMathPara>
                </a14:m>
                <a:endParaRPr lang="en-US" b="0" baseline="-25000" dirty="0"/>
              </a:p>
            </p:txBody>
          </p:sp>
        </mc:Choice>
        <mc:Fallback xmlns="">
          <p:sp>
            <p:nvSpPr>
              <p:cNvPr id="13" name="TextBox 12">
                <a:extLst>
                  <a:ext uri="{FF2B5EF4-FFF2-40B4-BE49-F238E27FC236}">
                    <a16:creationId xmlns:a16="http://schemas.microsoft.com/office/drawing/2014/main" id="{74E97676-59CB-4025-A486-9B6BAC53207C}"/>
                  </a:ext>
                </a:extLst>
              </p:cNvPr>
              <p:cNvSpPr txBox="1">
                <a:spLocks noRot="1" noChangeAspect="1" noMove="1" noResize="1" noEditPoints="1" noAdjustHandles="1" noChangeArrowheads="1" noChangeShapeType="1" noTextEdit="1"/>
              </p:cNvSpPr>
              <p:nvPr/>
            </p:nvSpPr>
            <p:spPr>
              <a:xfrm>
                <a:off x="2182776" y="2438400"/>
                <a:ext cx="474809" cy="362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8B5282-7B38-4021-BA2F-07A5CB7F6436}"/>
                  </a:ext>
                </a:extLst>
              </p:cNvPr>
              <p:cNvSpPr txBox="1"/>
              <p:nvPr/>
            </p:nvSpPr>
            <p:spPr>
              <a:xfrm>
                <a:off x="2182776" y="3119735"/>
                <a:ext cx="47480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𝑤</m:t>
                      </m:r>
                      <m:r>
                        <a:rPr lang="en-US" b="0" i="1" baseline="-25000" dirty="0">
                          <a:latin typeface="Cambria Math" panose="02040503050406030204" pitchFamily="18" charset="0"/>
                        </a:rPr>
                        <m:t>2</m:t>
                      </m:r>
                    </m:oMath>
                  </m:oMathPara>
                </a14:m>
                <a:endParaRPr lang="en-US" b="0" baseline="-25000" dirty="0"/>
              </a:p>
            </p:txBody>
          </p:sp>
        </mc:Choice>
        <mc:Fallback xmlns="">
          <p:sp>
            <p:nvSpPr>
              <p:cNvPr id="14" name="TextBox 13">
                <a:extLst>
                  <a:ext uri="{FF2B5EF4-FFF2-40B4-BE49-F238E27FC236}">
                    <a16:creationId xmlns:a16="http://schemas.microsoft.com/office/drawing/2014/main" id="{1F8B5282-7B38-4021-BA2F-07A5CB7F6436}"/>
                  </a:ext>
                </a:extLst>
              </p:cNvPr>
              <p:cNvSpPr txBox="1">
                <a:spLocks noRot="1" noChangeAspect="1" noMove="1" noResize="1" noEditPoints="1" noAdjustHandles="1" noChangeArrowheads="1" noChangeShapeType="1" noTextEdit="1"/>
              </p:cNvSpPr>
              <p:nvPr/>
            </p:nvSpPr>
            <p:spPr>
              <a:xfrm>
                <a:off x="2182776" y="3119735"/>
                <a:ext cx="474809" cy="362984"/>
              </a:xfrm>
              <a:prstGeom prst="rect">
                <a:avLst/>
              </a:prstGeom>
              <a:blipFill>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9F83B1-5F3A-4C62-8F7C-287724478037}"/>
                  </a:ext>
                </a:extLst>
              </p:cNvPr>
              <p:cNvSpPr txBox="1"/>
              <p:nvPr/>
            </p:nvSpPr>
            <p:spPr>
              <a:xfrm>
                <a:off x="2177944" y="4034135"/>
                <a:ext cx="47480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𝑤</m:t>
                      </m:r>
                      <m:r>
                        <a:rPr lang="en-US" b="0" i="1" baseline="-25000" dirty="0">
                          <a:latin typeface="Cambria Math" panose="02040503050406030204" pitchFamily="18" charset="0"/>
                        </a:rPr>
                        <m:t>3</m:t>
                      </m:r>
                    </m:oMath>
                  </m:oMathPara>
                </a14:m>
                <a:endParaRPr lang="en-US" b="0" baseline="-25000" dirty="0"/>
              </a:p>
            </p:txBody>
          </p:sp>
        </mc:Choice>
        <mc:Fallback xmlns="">
          <p:sp>
            <p:nvSpPr>
              <p:cNvPr id="15" name="TextBox 14">
                <a:extLst>
                  <a:ext uri="{FF2B5EF4-FFF2-40B4-BE49-F238E27FC236}">
                    <a16:creationId xmlns:a16="http://schemas.microsoft.com/office/drawing/2014/main" id="{709F83B1-5F3A-4C62-8F7C-287724478037}"/>
                  </a:ext>
                </a:extLst>
              </p:cNvPr>
              <p:cNvSpPr txBox="1">
                <a:spLocks noRot="1" noChangeAspect="1" noMove="1" noResize="1" noEditPoints="1" noAdjustHandles="1" noChangeArrowheads="1" noChangeShapeType="1" noTextEdit="1"/>
              </p:cNvSpPr>
              <p:nvPr/>
            </p:nvSpPr>
            <p:spPr>
              <a:xfrm>
                <a:off x="2177944" y="4034135"/>
                <a:ext cx="474809" cy="362984"/>
              </a:xfrm>
              <a:prstGeom prst="rect">
                <a:avLst/>
              </a:prstGeom>
              <a:blipFill>
                <a:blip r:embed="rId8"/>
                <a:stretch>
                  <a:fillRect b="-169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27D3745-4618-48F4-A0CE-95A3FE974DC3}"/>
              </a:ext>
            </a:extLst>
          </p:cNvPr>
          <p:cNvSpPr txBox="1"/>
          <p:nvPr/>
        </p:nvSpPr>
        <p:spPr>
          <a:xfrm>
            <a:off x="1111144" y="3805535"/>
            <a:ext cx="452368" cy="461665"/>
          </a:xfrm>
          <a:prstGeom prst="rect">
            <a:avLst/>
          </a:prstGeom>
          <a:noFill/>
        </p:spPr>
        <p:txBody>
          <a:bodyPr wrap="none" rtlCol="0">
            <a:spAutoFit/>
          </a:bodyPr>
          <a:lstStyle/>
          <a:p>
            <a:r>
              <a:rPr lang="en-US" b="0" dirty="0"/>
              <a:t>x</a:t>
            </a:r>
            <a:r>
              <a:rPr lang="en-US" b="0" baseline="-25000" dirty="0"/>
              <a:t>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1553D9-8060-4F17-9A72-EEBE3FB018F3}"/>
                  </a:ext>
                </a:extLst>
              </p:cNvPr>
              <p:cNvSpPr txBox="1"/>
              <p:nvPr/>
            </p:nvSpPr>
            <p:spPr>
              <a:xfrm>
                <a:off x="2177944" y="5257800"/>
                <a:ext cx="50238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𝑤</m:t>
                      </m:r>
                      <m:r>
                        <a:rPr lang="en-US" b="0" i="1" baseline="-25000" dirty="0" err="1">
                          <a:latin typeface="Cambria Math" panose="02040503050406030204" pitchFamily="18" charset="0"/>
                        </a:rPr>
                        <m:t>𝐷</m:t>
                      </m:r>
                    </m:oMath>
                  </m:oMathPara>
                </a14:m>
                <a:endParaRPr lang="en-US" b="0" baseline="-25000" dirty="0"/>
              </a:p>
            </p:txBody>
          </p:sp>
        </mc:Choice>
        <mc:Fallback xmlns="">
          <p:sp>
            <p:nvSpPr>
              <p:cNvPr id="17" name="TextBox 16">
                <a:extLst>
                  <a:ext uri="{FF2B5EF4-FFF2-40B4-BE49-F238E27FC236}">
                    <a16:creationId xmlns:a16="http://schemas.microsoft.com/office/drawing/2014/main" id="{681553D9-8060-4F17-9A72-EEBE3FB018F3}"/>
                  </a:ext>
                </a:extLst>
              </p:cNvPr>
              <p:cNvSpPr txBox="1">
                <a:spLocks noRot="1" noChangeAspect="1" noMove="1" noResize="1" noEditPoints="1" noAdjustHandles="1" noChangeArrowheads="1" noChangeShapeType="1" noTextEdit="1"/>
              </p:cNvSpPr>
              <p:nvPr/>
            </p:nvSpPr>
            <p:spPr>
              <a:xfrm>
                <a:off x="2177944" y="5257800"/>
                <a:ext cx="502382" cy="362984"/>
              </a:xfrm>
              <a:prstGeom prst="rect">
                <a:avLst/>
              </a:prstGeom>
              <a:blipFill>
                <a:blip r:embed="rId9"/>
                <a:stretch>
                  <a:fillRect b="-169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CB22FB1-6D63-4750-99D4-FCB4D723BB10}"/>
              </a:ext>
            </a:extLst>
          </p:cNvPr>
          <p:cNvSpPr txBox="1"/>
          <p:nvPr/>
        </p:nvSpPr>
        <p:spPr>
          <a:xfrm>
            <a:off x="882544" y="1295400"/>
            <a:ext cx="684803" cy="369332"/>
          </a:xfrm>
          <a:prstGeom prst="rect">
            <a:avLst/>
          </a:prstGeom>
          <a:noFill/>
        </p:spPr>
        <p:txBody>
          <a:bodyPr wrap="none" rtlCol="0">
            <a:spAutoFit/>
          </a:bodyPr>
          <a:lstStyle/>
          <a:p>
            <a:r>
              <a:rPr lang="en-US" b="0" dirty="0">
                <a:solidFill>
                  <a:schemeClr val="accent1"/>
                </a:solidFill>
              </a:rPr>
              <a:t>Input</a:t>
            </a:r>
          </a:p>
        </p:txBody>
      </p:sp>
      <p:sp>
        <p:nvSpPr>
          <p:cNvPr id="19" name="TextBox 18">
            <a:extLst>
              <a:ext uri="{FF2B5EF4-FFF2-40B4-BE49-F238E27FC236}">
                <a16:creationId xmlns:a16="http://schemas.microsoft.com/office/drawing/2014/main" id="{50E0D63C-ACBA-4A3B-BA79-7C6E2ECFF06C}"/>
              </a:ext>
            </a:extLst>
          </p:cNvPr>
          <p:cNvSpPr txBox="1"/>
          <p:nvPr/>
        </p:nvSpPr>
        <p:spPr>
          <a:xfrm>
            <a:off x="1800772" y="1900535"/>
            <a:ext cx="945131" cy="369332"/>
          </a:xfrm>
          <a:prstGeom prst="rect">
            <a:avLst/>
          </a:prstGeom>
          <a:noFill/>
        </p:spPr>
        <p:txBody>
          <a:bodyPr wrap="none" rtlCol="0">
            <a:spAutoFit/>
          </a:bodyPr>
          <a:lstStyle/>
          <a:p>
            <a:r>
              <a:rPr lang="en-US" b="0" dirty="0">
                <a:solidFill>
                  <a:schemeClr val="accent1"/>
                </a:solidFill>
              </a:rPr>
              <a:t>Weights</a:t>
            </a:r>
          </a:p>
        </p:txBody>
      </p:sp>
      <p:sp>
        <p:nvSpPr>
          <p:cNvPr id="20" name="TextBox 19">
            <a:extLst>
              <a:ext uri="{FF2B5EF4-FFF2-40B4-BE49-F238E27FC236}">
                <a16:creationId xmlns:a16="http://schemas.microsoft.com/office/drawing/2014/main" id="{029F4960-BC33-4085-9ACE-26903EED3164}"/>
              </a:ext>
            </a:extLst>
          </p:cNvPr>
          <p:cNvSpPr txBox="1"/>
          <p:nvPr/>
        </p:nvSpPr>
        <p:spPr>
          <a:xfrm>
            <a:off x="1111144" y="4267200"/>
            <a:ext cx="269626" cy="1200329"/>
          </a:xfrm>
          <a:prstGeom prst="rect">
            <a:avLst/>
          </a:prstGeom>
          <a:noFill/>
        </p:spPr>
        <p:txBody>
          <a:bodyPr wrap="none" rtlCol="0">
            <a:spAutoFit/>
          </a:bodyPr>
          <a:lstStyle/>
          <a:p>
            <a:r>
              <a:rPr lang="en-US" sz="2400" b="0" dirty="0">
                <a:sym typeface="Symbol"/>
              </a:rPr>
              <a:t>.</a:t>
            </a:r>
          </a:p>
          <a:p>
            <a:r>
              <a:rPr lang="en-US" sz="2400" b="0" dirty="0">
                <a:sym typeface="Symbol"/>
              </a:rPr>
              <a:t>.</a:t>
            </a:r>
          </a:p>
          <a:p>
            <a:r>
              <a:rPr lang="en-US" sz="2400" b="0" dirty="0">
                <a:sym typeface="Symbol"/>
              </a:rPr>
              <a:t>.</a:t>
            </a:r>
            <a:endParaRPr lang="en-US" sz="2400" b="0" dirty="0"/>
          </a:p>
        </p:txBody>
      </p:sp>
      <p:cxnSp>
        <p:nvCxnSpPr>
          <p:cNvPr id="21" name="Elbow Connector 20">
            <a:extLst>
              <a:ext uri="{FF2B5EF4-FFF2-40B4-BE49-F238E27FC236}">
                <a16:creationId xmlns:a16="http://schemas.microsoft.com/office/drawing/2014/main" id="{6163A0DA-6EA1-4F16-9AF1-18F2A7A612A9}"/>
              </a:ext>
            </a:extLst>
          </p:cNvPr>
          <p:cNvCxnSpPr/>
          <p:nvPr/>
        </p:nvCxnSpPr>
        <p:spPr>
          <a:xfrm flipV="1">
            <a:off x="3320944" y="3717667"/>
            <a:ext cx="685800" cy="60960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3541A1-6597-4E69-9BB4-F28A9F8A902B}"/>
                  </a:ext>
                </a:extLst>
              </p:cNvPr>
              <p:cNvSpPr txBox="1"/>
              <p:nvPr/>
            </p:nvSpPr>
            <p:spPr>
              <a:xfrm>
                <a:off x="4118387" y="3142401"/>
                <a:ext cx="1793357" cy="646331"/>
              </a:xfrm>
              <a:prstGeom prst="rect">
                <a:avLst/>
              </a:prstGeom>
              <a:noFill/>
            </p:spPr>
            <p:txBody>
              <a:bodyPr wrap="square" rtlCol="0">
                <a:spAutoFit/>
              </a:bodyPr>
              <a:lstStyle/>
              <a:p>
                <a:r>
                  <a:rPr lang="en-US" b="0" dirty="0">
                    <a:solidFill>
                      <a:schemeClr val="accent1"/>
                    </a:solidFill>
                  </a:rPr>
                  <a:t>Output</a:t>
                </a:r>
                <a:r>
                  <a:rPr lang="en-US" b="0" dirty="0">
                    <a:solidFill>
                      <a:srgbClr val="0000FF"/>
                    </a:solidFill>
                  </a:rPr>
                  <a:t>:</a:t>
                </a:r>
                <a:r>
                  <a:rPr lang="en-US" b="0" dirty="0"/>
                  <a:t> </a:t>
                </a:r>
              </a:p>
              <a:p>
                <a:pPr/>
                <a14:m>
                  <m:oMathPara xmlns:m="http://schemas.openxmlformats.org/officeDocument/2006/math">
                    <m:oMathParaPr>
                      <m:jc m:val="centerGroup"/>
                    </m:oMathParaPr>
                    <m:oMath xmlns:m="http://schemas.openxmlformats.org/officeDocument/2006/math">
                      <m:r>
                        <m:rPr>
                          <m:sty m:val="p"/>
                        </m:rPr>
                        <a:rPr lang="en-US" b="0" i="1" dirty="0" smtClean="0">
                          <a:latin typeface="Cambria Math" panose="02040503050406030204" pitchFamily="18" charset="0"/>
                          <a:sym typeface="Symbol"/>
                        </a:rPr>
                        <m:t>sgn</m:t>
                      </m:r>
                      <m:r>
                        <a:rPr lang="en-US" b="0" i="1" dirty="0">
                          <a:latin typeface="Cambria Math" panose="02040503050406030204" pitchFamily="18" charset="0"/>
                          <a:sym typeface="Symbol"/>
                        </a:rPr>
                        <m:t>⁡</m:t>
                      </m:r>
                      <m:r>
                        <a:rPr lang="en-US" b="0" i="1" dirty="0">
                          <a:latin typeface="Cambria Math" panose="02040503050406030204" pitchFamily="18" charset="0"/>
                        </a:rPr>
                        <m:t>(</m:t>
                      </m:r>
                      <m:r>
                        <a:rPr lang="en-US" b="0" i="1" dirty="0" smtClean="0">
                          <a:latin typeface="Cambria Math" panose="02040503050406030204" pitchFamily="18" charset="0"/>
                        </a:rPr>
                        <m:t>𝑊</m:t>
                      </m:r>
                      <m:r>
                        <a:rPr lang="en-US" b="0" i="1" dirty="0" err="1">
                          <a:latin typeface="Cambria Math" panose="02040503050406030204" pitchFamily="18" charset="0"/>
                          <a:sym typeface="Symbol"/>
                        </a:rPr>
                        <m:t></m:t>
                      </m:r>
                      <m:r>
                        <a:rPr lang="en-US" b="0" i="1" dirty="0" err="1">
                          <a:latin typeface="Cambria Math" panose="02040503050406030204" pitchFamily="18" charset="0"/>
                          <a:sym typeface="Symbol"/>
                        </a:rPr>
                        <m:t>𝑥</m:t>
                      </m:r>
                      <m:r>
                        <a:rPr lang="en-US" b="0" i="1" dirty="0">
                          <a:latin typeface="Cambria Math" panose="02040503050406030204" pitchFamily="18" charset="0"/>
                          <a:sym typeface="Symbol"/>
                        </a:rPr>
                        <m:t> + </m:t>
                      </m:r>
                      <m:r>
                        <a:rPr lang="en-US" b="0" i="1" dirty="0">
                          <a:latin typeface="Cambria Math" panose="02040503050406030204" pitchFamily="18" charset="0"/>
                          <a:sym typeface="Symbol"/>
                        </a:rPr>
                        <m:t>𝑏</m:t>
                      </m:r>
                      <m:r>
                        <a:rPr lang="en-US" b="0" i="1" dirty="0">
                          <a:latin typeface="Cambria Math" panose="02040503050406030204" pitchFamily="18" charset="0"/>
                          <a:sym typeface="Symbol"/>
                        </a:rPr>
                        <m:t>)</m:t>
                      </m:r>
                    </m:oMath>
                  </m:oMathPara>
                </a14:m>
                <a:endParaRPr lang="en-US" b="0" dirty="0"/>
              </a:p>
            </p:txBody>
          </p:sp>
        </mc:Choice>
        <mc:Fallback xmlns="">
          <p:sp>
            <p:nvSpPr>
              <p:cNvPr id="22" name="TextBox 21">
                <a:extLst>
                  <a:ext uri="{FF2B5EF4-FFF2-40B4-BE49-F238E27FC236}">
                    <a16:creationId xmlns:a16="http://schemas.microsoft.com/office/drawing/2014/main" id="{403541A1-6597-4E69-9BB4-F28A9F8A902B}"/>
                  </a:ext>
                </a:extLst>
              </p:cNvPr>
              <p:cNvSpPr txBox="1">
                <a:spLocks noRot="1" noChangeAspect="1" noMove="1" noResize="1" noEditPoints="1" noAdjustHandles="1" noChangeArrowheads="1" noChangeShapeType="1" noTextEdit="1"/>
              </p:cNvSpPr>
              <p:nvPr/>
            </p:nvSpPr>
            <p:spPr>
              <a:xfrm>
                <a:off x="4118387" y="3142401"/>
                <a:ext cx="1793357" cy="646331"/>
              </a:xfrm>
              <a:prstGeom prst="rect">
                <a:avLst/>
              </a:prstGeom>
              <a:blipFill>
                <a:blip r:embed="rId10"/>
                <a:stretch>
                  <a:fillRect l="-3061" t="-4673" b="-6542"/>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2EDB125F-F08E-43E1-A50C-A7BB5E0C7BC7}"/>
              </a:ext>
            </a:extLst>
          </p:cNvPr>
          <p:cNvSpPr/>
          <p:nvPr/>
        </p:nvSpPr>
        <p:spPr>
          <a:xfrm>
            <a:off x="304799" y="6258580"/>
            <a:ext cx="9881937" cy="523220"/>
          </a:xfrm>
          <a:prstGeom prst="rect">
            <a:avLst/>
          </a:prstGeom>
        </p:spPr>
        <p:txBody>
          <a:bodyPr wrap="square">
            <a:spAutoFit/>
          </a:bodyPr>
          <a:lstStyle/>
          <a:p>
            <a:r>
              <a:rPr lang="en-US" sz="1400" b="0" dirty="0"/>
              <a:t>Rosenblatt, Frank (1958), The Perceptron: A Probabilistic Model for Information Storage and Organization in the Brain, Cornell Aeronautical Laboratory, Psychological Review, v65, No. 6, pp. 386–408.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C4F50FF-B903-414E-A01D-5F674FE1E8B2}"/>
                  </a:ext>
                </a:extLst>
              </p:cNvPr>
              <p:cNvSpPr txBox="1"/>
              <p:nvPr/>
            </p:nvSpPr>
            <p:spPr>
              <a:xfrm>
                <a:off x="5911744" y="737105"/>
                <a:ext cx="6141711" cy="2451953"/>
              </a:xfrm>
              <a:prstGeom prst="rect">
                <a:avLst/>
              </a:prstGeom>
              <a:noFill/>
            </p:spPr>
            <p:txBody>
              <a:bodyPr wrap="square" rtlCol="0">
                <a:spAutoFit/>
              </a:bodyPr>
              <a:lstStyle/>
              <a:p>
                <a:pPr>
                  <a:spcBef>
                    <a:spcPts val="1000"/>
                  </a:spcBef>
                </a:pPr>
                <a:r>
                  <a:rPr lang="en-US" sz="2400" dirty="0"/>
                  <a:t>Perceptron is a linear classifier.</a:t>
                </a:r>
              </a:p>
              <a:p>
                <a:pPr>
                  <a:spcBef>
                    <a:spcPts val="1000"/>
                  </a:spcBef>
                </a:pPr>
                <a:r>
                  <a:rPr lang="en-US" sz="2400" dirty="0"/>
                  <a:t>Capturing </a:t>
                </a:r>
                <a14:m>
                  <m:oMath xmlns:m="http://schemas.openxmlformats.org/officeDocument/2006/math">
                    <m:r>
                      <a:rPr lang="en-US" sz="2400" i="1">
                        <a:latin typeface="Cambria Math" panose="02040503050406030204" pitchFamily="18" charset="0"/>
                      </a:rPr>
                      <m:t>𝑏</m:t>
                    </m:r>
                  </m:oMath>
                </a14:m>
                <a:r>
                  <a:rPr lang="en-US" sz="2400" dirty="0"/>
                  <a:t> also into </a:t>
                </a:r>
                <a14:m>
                  <m:oMath xmlns:m="http://schemas.openxmlformats.org/officeDocument/2006/math">
                    <m:r>
                      <a:rPr lang="en-US" sz="2400" i="1">
                        <a:latin typeface="Cambria Math" panose="02040503050406030204" pitchFamily="18" charset="0"/>
                      </a:rPr>
                      <m:t>𝑊</m:t>
                    </m:r>
                  </m:oMath>
                </a14:m>
                <a:endParaRPr lang="en-US" sz="2400" dirty="0"/>
              </a:p>
              <a:p>
                <a:pPr>
                  <a:spcBef>
                    <a:spcPts val="1000"/>
                  </a:spcBef>
                </a:pP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sgn</m:t>
                    </m:r>
                    <m:r>
                      <a:rPr lang="en-US" sz="2400" b="0" i="1" smtClean="0">
                        <a:latin typeface="Cambria Math" panose="02040503050406030204" pitchFamily="18" charset="0"/>
                      </a:rPr>
                      <m:t>⁡(</m:t>
                    </m:r>
                    <m:r>
                      <a:rPr lang="en-US" sz="2400" b="0" i="1" smtClean="0">
                        <a:latin typeface="Cambria Math" panose="02040503050406030204" pitchFamily="18" charset="0"/>
                      </a:rPr>
                      <m:t>𝑊𝑥</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𝐷</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𝐾</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sup>
                    </m:sSup>
                  </m:oMath>
                </a14:m>
                <a:endParaRPr lang="en-US" sz="2400" dirty="0"/>
              </a:p>
              <a:p>
                <a:pPr>
                  <a:spcBef>
                    <a:spcPts val="1000"/>
                  </a:spcBef>
                </a:pPr>
                <a:r>
                  <a:rPr lang="en-US" sz="2400" dirty="0"/>
                  <a:t>assuming </a:t>
                </a:r>
                <a14:m>
                  <m:oMath xmlns:m="http://schemas.openxmlformats.org/officeDocument/2006/math">
                    <m:r>
                      <a:rPr lang="en-US" sz="2400" b="0" i="1" smtClean="0">
                        <a:latin typeface="Cambria Math" panose="02040503050406030204" pitchFamily="18" charset="0"/>
                      </a:rPr>
                      <m:t>𝐾</m:t>
                    </m:r>
                  </m:oMath>
                </a14:m>
                <a:r>
                  <a:rPr lang="en-US" sz="2400" dirty="0"/>
                  <a:t> classes. </a:t>
                </a:r>
              </a:p>
              <a:p>
                <a:pPr>
                  <a:spcBef>
                    <a:spcPts val="1000"/>
                  </a:spcBef>
                </a:pPr>
                <a:r>
                  <a:rPr lang="en-US" sz="2400" dirty="0"/>
                  <a:t>Not powerful.</a:t>
                </a:r>
              </a:p>
            </p:txBody>
          </p:sp>
        </mc:Choice>
        <mc:Fallback xmlns="">
          <p:sp>
            <p:nvSpPr>
              <p:cNvPr id="25" name="TextBox 24">
                <a:extLst>
                  <a:ext uri="{FF2B5EF4-FFF2-40B4-BE49-F238E27FC236}">
                    <a16:creationId xmlns:a16="http://schemas.microsoft.com/office/drawing/2014/main" id="{DC4F50FF-B903-414E-A01D-5F674FE1E8B2}"/>
                  </a:ext>
                </a:extLst>
              </p:cNvPr>
              <p:cNvSpPr txBox="1">
                <a:spLocks noRot="1" noChangeAspect="1" noMove="1" noResize="1" noEditPoints="1" noAdjustHandles="1" noChangeArrowheads="1" noChangeShapeType="1" noTextEdit="1"/>
              </p:cNvSpPr>
              <p:nvPr/>
            </p:nvSpPr>
            <p:spPr>
              <a:xfrm>
                <a:off x="5911744" y="737105"/>
                <a:ext cx="6141711" cy="2451953"/>
              </a:xfrm>
              <a:prstGeom prst="rect">
                <a:avLst/>
              </a:prstGeom>
              <a:blipFill>
                <a:blip r:embed="rId11"/>
                <a:stretch>
                  <a:fillRect l="-1589" t="-1990" b="-472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D6127E9-DEF4-412A-8E2E-3AF0F84A0ABC}"/>
              </a:ext>
            </a:extLst>
          </p:cNvPr>
          <p:cNvSpPr>
            <a:spLocks noGrp="1"/>
          </p:cNvSpPr>
          <p:nvPr>
            <p:ph type="sldNum" sz="quarter" idx="12"/>
          </p:nvPr>
        </p:nvSpPr>
        <p:spPr/>
        <p:txBody>
          <a:bodyPr/>
          <a:lstStyle/>
          <a:p>
            <a:fld id="{7E663616-BBAC-427E-89D3-E72909796144}" type="slidenum">
              <a:rPr lang="en-US" smtClean="0"/>
              <a:t>18</a:t>
            </a:fld>
            <a:endParaRPr lang="en-US"/>
          </a:p>
        </p:txBody>
      </p:sp>
    </p:spTree>
    <p:extLst>
      <p:ext uri="{BB962C8B-B14F-4D97-AF65-F5344CB8AC3E}">
        <p14:creationId xmlns:p14="http://schemas.microsoft.com/office/powerpoint/2010/main" val="42283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5B90-34C7-4577-9DC7-E23A31ACCE2E}"/>
              </a:ext>
            </a:extLst>
          </p:cNvPr>
          <p:cNvSpPr>
            <a:spLocks noGrp="1"/>
          </p:cNvSpPr>
          <p:nvPr>
            <p:ph type="title"/>
          </p:nvPr>
        </p:nvSpPr>
        <p:spPr>
          <a:xfrm>
            <a:off x="382385" y="136525"/>
            <a:ext cx="11654443" cy="709696"/>
          </a:xfrm>
        </p:spPr>
        <p:txBody>
          <a:bodyPr>
            <a:normAutofit/>
          </a:bodyPr>
          <a:lstStyle/>
          <a:p>
            <a:r>
              <a:rPr lang="en-US" dirty="0"/>
              <a:t>Two-Layer Neural Network</a:t>
            </a:r>
          </a:p>
        </p:txBody>
      </p:sp>
      <p:pic>
        <p:nvPicPr>
          <p:cNvPr id="3" name="Picture 3">
            <a:extLst>
              <a:ext uri="{FF2B5EF4-FFF2-40B4-BE49-F238E27FC236}">
                <a16:creationId xmlns:a16="http://schemas.microsoft.com/office/drawing/2014/main" id="{43FD65CA-4283-453F-B323-73F4B0E224B8}"/>
              </a:ext>
            </a:extLst>
          </p:cNvPr>
          <p:cNvPicPr>
            <a:picLocks noChangeAspect="1" noChangeArrowheads="1"/>
          </p:cNvPicPr>
          <p:nvPr/>
        </p:nvPicPr>
        <p:blipFill>
          <a:blip r:embed="rId3" cstate="print"/>
          <a:srcRect/>
          <a:stretch>
            <a:fillRect/>
          </a:stretch>
        </p:blipFill>
        <p:spPr bwMode="auto">
          <a:xfrm>
            <a:off x="838863" y="1032710"/>
            <a:ext cx="4708222" cy="3276600"/>
          </a:xfrm>
          <a:prstGeom prst="rect">
            <a:avLst/>
          </a:prstGeom>
          <a:noFill/>
          <a:ln w="9525">
            <a:noFill/>
            <a:miter lim="800000"/>
            <a:headEnd/>
            <a:tailEnd/>
          </a:ln>
        </p:spPr>
      </p:pic>
      <p:sp>
        <p:nvSpPr>
          <p:cNvPr id="4" name="Content Placeholder 3">
            <a:extLst>
              <a:ext uri="{FF2B5EF4-FFF2-40B4-BE49-F238E27FC236}">
                <a16:creationId xmlns:a16="http://schemas.microsoft.com/office/drawing/2014/main" id="{15F268E2-2E43-4BE9-83ED-F5FB2FEF2550}"/>
              </a:ext>
            </a:extLst>
          </p:cNvPr>
          <p:cNvSpPr txBox="1">
            <a:spLocks/>
          </p:cNvSpPr>
          <p:nvPr/>
        </p:nvSpPr>
        <p:spPr>
          <a:xfrm>
            <a:off x="620684" y="4309310"/>
            <a:ext cx="5336772" cy="23103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Can learn nonlinear functions provided each perceptron has a differentiable nonlinearity.</a:t>
            </a:r>
          </a:p>
        </p:txBody>
      </p:sp>
      <p:grpSp>
        <p:nvGrpSpPr>
          <p:cNvPr id="5" name="Group 4">
            <a:extLst>
              <a:ext uri="{FF2B5EF4-FFF2-40B4-BE49-F238E27FC236}">
                <a16:creationId xmlns:a16="http://schemas.microsoft.com/office/drawing/2014/main" id="{12673A7A-2C8D-4464-8974-B37F1E121558}"/>
              </a:ext>
            </a:extLst>
          </p:cNvPr>
          <p:cNvGrpSpPr/>
          <p:nvPr/>
        </p:nvGrpSpPr>
        <p:grpSpPr>
          <a:xfrm>
            <a:off x="838200" y="5062529"/>
            <a:ext cx="2209800" cy="1658946"/>
            <a:chOff x="2362200" y="2759333"/>
            <a:chExt cx="4038600" cy="3031867"/>
          </a:xfrm>
        </p:grpSpPr>
        <p:sp>
          <p:nvSpPr>
            <p:cNvPr id="6" name="Oval 5">
              <a:extLst>
                <a:ext uri="{FF2B5EF4-FFF2-40B4-BE49-F238E27FC236}">
                  <a16:creationId xmlns:a16="http://schemas.microsoft.com/office/drawing/2014/main" id="{13FDE3AE-0CD8-4809-95B9-8DCEE9055067}"/>
                </a:ext>
              </a:extLst>
            </p:cNvPr>
            <p:cNvSpPr/>
            <p:nvPr/>
          </p:nvSpPr>
          <p:spPr bwMode="auto">
            <a:xfrm>
              <a:off x="3810000" y="3673733"/>
              <a:ext cx="1143000" cy="11430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cxnSp>
          <p:nvCxnSpPr>
            <p:cNvPr id="7" name="Straight Arrow Connector 6">
              <a:extLst>
                <a:ext uri="{FF2B5EF4-FFF2-40B4-BE49-F238E27FC236}">
                  <a16:creationId xmlns:a16="http://schemas.microsoft.com/office/drawing/2014/main" id="{8D442CB2-053F-4073-954C-61E88DE2DF05}"/>
                </a:ext>
              </a:extLst>
            </p:cNvPr>
            <p:cNvCxnSpPr/>
            <p:nvPr/>
          </p:nvCxnSpPr>
          <p:spPr bwMode="auto">
            <a:xfrm>
              <a:off x="2362200" y="2759333"/>
              <a:ext cx="1524000" cy="12192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8" name="Straight Arrow Connector 7">
              <a:extLst>
                <a:ext uri="{FF2B5EF4-FFF2-40B4-BE49-F238E27FC236}">
                  <a16:creationId xmlns:a16="http://schemas.microsoft.com/office/drawing/2014/main" id="{7987FC0E-CB27-4580-9441-4F555B389709}"/>
                </a:ext>
              </a:extLst>
            </p:cNvPr>
            <p:cNvCxnSpPr/>
            <p:nvPr/>
          </p:nvCxnSpPr>
          <p:spPr bwMode="auto">
            <a:xfrm>
              <a:off x="23622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ADB73621-69EE-47EB-8F43-682580D0683B}"/>
                </a:ext>
              </a:extLst>
            </p:cNvPr>
            <p:cNvCxnSpPr/>
            <p:nvPr/>
          </p:nvCxnSpPr>
          <p:spPr bwMode="auto">
            <a:xfrm flipV="1">
              <a:off x="2362200" y="4557012"/>
              <a:ext cx="1538989" cy="12341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4C92FAFA-6769-4199-8E97-C2D7CA655AB6}"/>
                </a:ext>
              </a:extLst>
            </p:cNvPr>
            <p:cNvCxnSpPr/>
            <p:nvPr/>
          </p:nvCxnSpPr>
          <p:spPr bwMode="auto">
            <a:xfrm>
              <a:off x="4953000" y="4267200"/>
              <a:ext cx="1447800"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pSp>
      <p:sp>
        <p:nvSpPr>
          <p:cNvPr id="11" name="TextBox 10">
            <a:extLst>
              <a:ext uri="{FF2B5EF4-FFF2-40B4-BE49-F238E27FC236}">
                <a16:creationId xmlns:a16="http://schemas.microsoft.com/office/drawing/2014/main" id="{6252B8B2-B61D-4D36-AEE0-35BADECBDA84}"/>
              </a:ext>
            </a:extLst>
          </p:cNvPr>
          <p:cNvSpPr txBox="1"/>
          <p:nvPr/>
        </p:nvSpPr>
        <p:spPr>
          <a:xfrm>
            <a:off x="3282272" y="5720601"/>
            <a:ext cx="923651" cy="338554"/>
          </a:xfrm>
          <a:prstGeom prst="rect">
            <a:avLst/>
          </a:prstGeom>
          <a:noFill/>
        </p:spPr>
        <p:txBody>
          <a:bodyPr wrap="none" rtlCol="0">
            <a:spAutoFit/>
          </a:bodyPr>
          <a:lstStyle/>
          <a:p>
            <a:r>
              <a:rPr lang="en-US" sz="1600" b="1" dirty="0">
                <a:solidFill>
                  <a:schemeClr val="accent1"/>
                </a:solidFill>
              </a:rPr>
              <a:t>Sigmoid:</a:t>
            </a:r>
            <a:endParaRPr lang="en-US" sz="1600" dirty="0">
              <a:solidFill>
                <a:schemeClr val="accent1"/>
              </a:solidFill>
            </a:endParaRPr>
          </a:p>
        </p:txBody>
      </p:sp>
      <p:graphicFrame>
        <p:nvGraphicFramePr>
          <p:cNvPr id="12" name="Object 11">
            <a:extLst>
              <a:ext uri="{FF2B5EF4-FFF2-40B4-BE49-F238E27FC236}">
                <a16:creationId xmlns:a16="http://schemas.microsoft.com/office/drawing/2014/main" id="{A8707E44-9F27-47BC-9721-E5ACB89B12DC}"/>
              </a:ext>
            </a:extLst>
          </p:cNvPr>
          <p:cNvGraphicFramePr>
            <a:graphicFrameLocks noChangeAspect="1"/>
          </p:cNvGraphicFramePr>
          <p:nvPr>
            <p:extLst>
              <p:ext uri="{D42A27DB-BD31-4B8C-83A1-F6EECF244321}">
                <p14:modId xmlns:p14="http://schemas.microsoft.com/office/powerpoint/2010/main" val="3450175423"/>
              </p:ext>
            </p:extLst>
          </p:nvPr>
        </p:nvGraphicFramePr>
        <p:xfrm>
          <a:off x="4379660" y="5562861"/>
          <a:ext cx="1225550" cy="612775"/>
        </p:xfrm>
        <a:graphic>
          <a:graphicData uri="http://schemas.openxmlformats.org/presentationml/2006/ole">
            <mc:AlternateContent xmlns:mc="http://schemas.openxmlformats.org/markup-compatibility/2006">
              <mc:Choice xmlns:v="urn:schemas-microsoft-com:vml" Requires="v">
                <p:oleObj name="Equation" r:id="rId4" imgW="787400" imgH="393700" progId="Equation.3">
                  <p:embed/>
                </p:oleObj>
              </mc:Choice>
              <mc:Fallback>
                <p:oleObj name="Equation" r:id="rId4" imgW="787400" imgH="393700" progId="Equation.3">
                  <p:embed/>
                  <p:pic>
                    <p:nvPicPr>
                      <p:cNvPr id="12" name="Object 11">
                        <a:extLst>
                          <a:ext uri="{FF2B5EF4-FFF2-40B4-BE49-F238E27FC236}">
                            <a16:creationId xmlns:a16="http://schemas.microsoft.com/office/drawing/2014/main" id="{A8707E44-9F27-47BC-9721-E5ACB89B12DC}"/>
                          </a:ext>
                        </a:extLst>
                      </p:cNvPr>
                      <p:cNvPicPr>
                        <a:picLocks noChangeAspect="1" noChangeArrowheads="1"/>
                      </p:cNvPicPr>
                      <p:nvPr/>
                    </p:nvPicPr>
                    <p:blipFill>
                      <a:blip r:embed="rId5"/>
                      <a:srcRect/>
                      <a:stretch>
                        <a:fillRect/>
                      </a:stretch>
                    </p:blipFill>
                    <p:spPr bwMode="auto">
                      <a:xfrm>
                        <a:off x="4379660" y="5562861"/>
                        <a:ext cx="1225550" cy="612775"/>
                      </a:xfrm>
                      <a:prstGeom prst="rect">
                        <a:avLst/>
                      </a:prstGeom>
                      <a:noFill/>
                    </p:spPr>
                  </p:pic>
                </p:oleObj>
              </mc:Fallback>
            </mc:AlternateContent>
          </a:graphicData>
        </a:graphic>
      </p:graphicFrame>
      <p:cxnSp>
        <p:nvCxnSpPr>
          <p:cNvPr id="13" name="Curved Connector 15">
            <a:extLst>
              <a:ext uri="{FF2B5EF4-FFF2-40B4-BE49-F238E27FC236}">
                <a16:creationId xmlns:a16="http://schemas.microsoft.com/office/drawing/2014/main" id="{8CA27900-7A25-4846-A7D8-BB12715A76D6}"/>
              </a:ext>
            </a:extLst>
          </p:cNvPr>
          <p:cNvCxnSpPr/>
          <p:nvPr/>
        </p:nvCxnSpPr>
        <p:spPr bwMode="auto">
          <a:xfrm rot="10800000" flipV="1">
            <a:off x="1752600" y="5705748"/>
            <a:ext cx="380999" cy="326571"/>
          </a:xfrm>
          <a:prstGeom prst="curvedConnector3">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D2E64E-D652-409E-8D63-032A45BD03B3}"/>
              </a:ext>
            </a:extLst>
          </p:cNvPr>
          <p:cNvSpPr txBox="1"/>
          <p:nvPr/>
        </p:nvSpPr>
        <p:spPr>
          <a:xfrm>
            <a:off x="9952441" y="6576822"/>
            <a:ext cx="2239559" cy="307777"/>
          </a:xfrm>
          <a:prstGeom prst="rect">
            <a:avLst/>
          </a:prstGeom>
          <a:noFill/>
        </p:spPr>
        <p:txBody>
          <a:bodyPr wrap="square" rtlCol="0">
            <a:spAutoFit/>
          </a:bodyPr>
          <a:lstStyle/>
          <a:p>
            <a:pPr algn="r"/>
            <a:r>
              <a:rPr lang="en-US" sz="1400" dirty="0">
                <a:solidFill>
                  <a:schemeClr val="bg1">
                    <a:lumMod val="50000"/>
                  </a:schemeClr>
                </a:solidFill>
              </a:rPr>
              <a:t>A part of the slide: </a:t>
            </a:r>
            <a:r>
              <a:rPr lang="en-US" sz="1400" dirty="0" err="1">
                <a:solidFill>
                  <a:schemeClr val="bg1">
                    <a:lumMod val="50000"/>
                  </a:schemeClr>
                </a:solidFill>
              </a:rPr>
              <a:t>Lazebnik</a:t>
            </a:r>
            <a:endParaRPr lang="en-US" sz="1400" dirty="0">
              <a:solidFill>
                <a:schemeClr val="bg1">
                  <a:lumMod val="50000"/>
                </a:schemeClr>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D310BF6-59C5-4690-881A-9C371555AFE6}"/>
                  </a:ext>
                </a:extLst>
              </p:cNvPr>
              <p:cNvSpPr/>
              <p:nvPr/>
            </p:nvSpPr>
            <p:spPr>
              <a:xfrm>
                <a:off x="5957455" y="849501"/>
                <a:ext cx="6096000" cy="3062377"/>
              </a:xfrm>
              <a:prstGeom prst="rect">
                <a:avLst/>
              </a:prstGeom>
            </p:spPr>
            <p:txBody>
              <a:bodyPr>
                <a:spAutoFit/>
              </a:bodyPr>
              <a:lstStyle/>
              <a:p>
                <a:pPr>
                  <a:spcBef>
                    <a:spcPts val="1000"/>
                  </a:spcBef>
                </a:pPr>
                <a:r>
                  <a:rPr lang="en-US" sz="2400" dirty="0"/>
                  <a:t>If we add one more layer </a:t>
                </a:r>
                <a:endParaRPr lang="en-US" sz="2400" i="1" dirty="0">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sgn</m:t>
                          </m:r>
                          <m:r>
                            <a:rPr lang="en-US" sz="2400" i="1">
                              <a:latin typeface="Cambria Math" panose="02040503050406030204" pitchFamily="18" charset="0"/>
                            </a:rPr>
                            <m:t>⁡(</m:t>
                          </m:r>
                          <m:r>
                            <a:rPr lang="en-US" sz="2400" i="1">
                              <a:latin typeface="Cambria Math" panose="02040503050406030204" pitchFamily="18" charset="0"/>
                            </a:rPr>
                            <m:t>𝑊</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1</m:t>
                          </m:r>
                        </m:sub>
                      </m:sSub>
                      <m:r>
                        <a:rPr lang="en-US" sz="2400" i="1">
                          <a:latin typeface="Cambria Math" panose="02040503050406030204" pitchFamily="18" charset="0"/>
                        </a:rPr>
                        <m:t>𝑥</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1</m:t>
                          </m:r>
                        </m:sub>
                      </m:sSub>
                      <m:r>
                        <a:rPr lang="en-US" sz="2400" i="1">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𝐻</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2</m:t>
                          </m:r>
                        </m:sub>
                      </m:sSub>
                      <m:r>
                        <a:rPr lang="en-US" sz="2400" i="1">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𝐾</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𝐻</m:t>
                          </m:r>
                        </m:sup>
                      </m:sSup>
                    </m:oMath>
                  </m:oMathPara>
                </a14:m>
                <a:endParaRPr lang="en-US" sz="2400" dirty="0"/>
              </a:p>
              <a:p>
                <a:pPr>
                  <a:spcBef>
                    <a:spcPts val="1000"/>
                  </a:spcBef>
                </a:pPr>
                <a:r>
                  <a:rPr lang="en-US" sz="2400" dirty="0"/>
                  <a:t>Still</a:t>
                </a:r>
              </a:p>
              <a:p>
                <a:pPr>
                  <a:spcBef>
                    <a:spcPts val="10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sgn</m:t>
                          </m:r>
                        </m:fNa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3</m:t>
                              </m:r>
                            </m:sub>
                          </m:sSub>
                          <m:r>
                            <a:rPr lang="en-US" sz="2400" i="1">
                              <a:latin typeface="Cambria Math" panose="02040503050406030204" pitchFamily="18" charset="0"/>
                            </a:rPr>
                            <m:t>𝑥</m:t>
                          </m:r>
                          <m:r>
                            <a:rPr lang="en-US" sz="2400" i="1">
                              <a:latin typeface="Cambria Math" panose="02040503050406030204" pitchFamily="18" charset="0"/>
                            </a:rPr>
                            <m:t>),</m:t>
                          </m:r>
                        </m:e>
                      </m:func>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where</m:t>
                              </m:r>
                              <m:r>
                                <a:rPr lang="en-US" sz="2400">
                                  <a:latin typeface="Cambria Math" panose="02040503050406030204" pitchFamily="18" charset="0"/>
                                </a:rPr>
                                <m:t> </m:t>
                              </m:r>
                              <m:r>
                                <a:rPr lang="en-US" sz="2400" i="1">
                                  <a:latin typeface="Cambria Math" panose="02040503050406030204" pitchFamily="18" charset="0"/>
                                </a:rPr>
                                <m:t>𝑊</m:t>
                              </m:r>
                            </m:e>
                            <m:sub>
                              <m:r>
                                <a:rPr lang="en-US" sz="2400" i="1">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2</m:t>
                              </m:r>
                            </m:sub>
                          </m:sSub>
                          <m:r>
                            <a:rPr lang="en-US" sz="2400" i="1">
                              <a:latin typeface="Cambria Math" panose="02040503050406030204" pitchFamily="18" charset="0"/>
                            </a:rPr>
                            <m:t>𝑊</m:t>
                          </m:r>
                        </m:e>
                        <m:sub>
                          <m:r>
                            <a:rPr lang="en-US" sz="2400" i="1">
                              <a:latin typeface="Cambria Math" panose="02040503050406030204" pitchFamily="18" charset="0"/>
                            </a:rPr>
                            <m:t>1</m:t>
                          </m:r>
                        </m:sub>
                      </m:sSub>
                    </m:oMath>
                  </m:oMathPara>
                </a14:m>
                <a:endParaRPr lang="en-US" sz="2400" dirty="0"/>
              </a:p>
              <a:p>
                <a:pPr>
                  <a:spcBef>
                    <a:spcPts val="1000"/>
                  </a:spcBef>
                </a:pPr>
                <a:r>
                  <a:rPr lang="en-US" sz="2400" dirty="0"/>
                  <a:t>is a linear classifier.</a:t>
                </a:r>
              </a:p>
              <a:p>
                <a:pPr>
                  <a:spcBef>
                    <a:spcPts val="1000"/>
                  </a:spcBef>
                </a:pPr>
                <a:r>
                  <a:rPr lang="en-US" sz="2400" dirty="0"/>
                  <a:t>To have a powerful classifiers, non-linearity at each layer is important. </a:t>
                </a:r>
              </a:p>
            </p:txBody>
          </p:sp>
        </mc:Choice>
        <mc:Fallback xmlns="">
          <p:sp>
            <p:nvSpPr>
              <p:cNvPr id="15" name="Rectangle 14">
                <a:extLst>
                  <a:ext uri="{FF2B5EF4-FFF2-40B4-BE49-F238E27FC236}">
                    <a16:creationId xmlns:a16="http://schemas.microsoft.com/office/drawing/2014/main" id="{0D310BF6-59C5-4690-881A-9C371555AFE6}"/>
                  </a:ext>
                </a:extLst>
              </p:cNvPr>
              <p:cNvSpPr>
                <a:spLocks noRot="1" noChangeAspect="1" noMove="1" noResize="1" noEditPoints="1" noAdjustHandles="1" noChangeArrowheads="1" noChangeShapeType="1" noTextEdit="1"/>
              </p:cNvSpPr>
              <p:nvPr/>
            </p:nvSpPr>
            <p:spPr>
              <a:xfrm>
                <a:off x="5957455" y="849501"/>
                <a:ext cx="6096000" cy="3062377"/>
              </a:xfrm>
              <a:prstGeom prst="rect">
                <a:avLst/>
              </a:prstGeom>
              <a:blipFill>
                <a:blip r:embed="rId7"/>
                <a:stretch>
                  <a:fillRect l="-1500" t="-1590" b="-3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D274BDB-4910-421F-931F-D6D59AAAFB6E}"/>
                  </a:ext>
                </a:extLst>
              </p:cNvPr>
              <p:cNvSpPr/>
              <p:nvPr/>
            </p:nvSpPr>
            <p:spPr>
              <a:xfrm>
                <a:off x="5957455" y="3911878"/>
                <a:ext cx="6096000" cy="2067233"/>
              </a:xfrm>
              <a:prstGeom prst="rect">
                <a:avLst/>
              </a:prstGeom>
            </p:spPr>
            <p:txBody>
              <a:bodyPr>
                <a:spAutoFit/>
              </a:bodyPr>
              <a:lstStyle/>
              <a:p>
                <a:pPr>
                  <a:spcBef>
                    <a:spcPts val="1000"/>
                  </a:spcBef>
                </a:pPr>
                <a:r>
                  <a:rPr lang="en-US" sz="2400" dirty="0"/>
                  <a:t>If we add non linearities, we can learn a continuous boundary.</a:t>
                </a:r>
                <a:endParaRPr lang="en-US" sz="2400" i="1" dirty="0">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max</m:t>
                          </m:r>
                          <m:r>
                            <a:rPr lang="en-US" sz="2400" i="1">
                              <a:latin typeface="Cambria Math" panose="02040503050406030204" pitchFamily="18" charset="0"/>
                            </a:rPr>
                            <m:t>⁡(</m:t>
                          </m:r>
                          <m:r>
                            <a:rPr lang="en-US" sz="2400" b="0" i="1" smtClean="0">
                              <a:latin typeface="Cambria Math" panose="02040503050406030204" pitchFamily="18" charset="0"/>
                            </a:rPr>
                            <m:t>0, </m:t>
                          </m:r>
                          <m:r>
                            <a:rPr lang="en-US" sz="2400" i="1">
                              <a:latin typeface="Cambria Math" panose="02040503050406030204" pitchFamily="18" charset="0"/>
                            </a:rPr>
                            <m:t>𝑊</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max</m:t>
                          </m:r>
                          <m:r>
                            <a:rPr lang="en-US" sz="2400" b="0" i="1" smtClean="0">
                              <a:latin typeface="Cambria Math" panose="02040503050406030204" pitchFamily="18" charset="0"/>
                            </a:rPr>
                            <m:t>⁡(0,</m:t>
                          </m:r>
                          <m:r>
                            <a:rPr lang="en-US" sz="2400" i="1">
                              <a:latin typeface="Cambria Math" panose="02040503050406030204" pitchFamily="18" charset="0"/>
                            </a:rPr>
                            <m:t>𝑊</m:t>
                          </m:r>
                        </m:e>
                        <m:sub>
                          <m:r>
                            <a:rPr lang="en-US" sz="2400" i="1">
                              <a:latin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m:t>
                      </m:r>
                    </m:oMath>
                  </m:oMathPara>
                </a14:m>
                <a:endParaRPr lang="en-US" sz="2400" dirty="0"/>
              </a:p>
              <a:p>
                <a:pPr>
                  <a:spcBef>
                    <a:spcPts val="1000"/>
                  </a:spcBef>
                </a:pPr>
                <a:r>
                  <a:rPr lang="en-US" sz="2400" dirty="0"/>
                  <a:t>Now, neural net’s first layer is bank of templates; Second layer recombines templates</a:t>
                </a:r>
              </a:p>
            </p:txBody>
          </p:sp>
        </mc:Choice>
        <mc:Fallback xmlns="">
          <p:sp>
            <p:nvSpPr>
              <p:cNvPr id="16" name="Rectangle 15">
                <a:extLst>
                  <a:ext uri="{FF2B5EF4-FFF2-40B4-BE49-F238E27FC236}">
                    <a16:creationId xmlns:a16="http://schemas.microsoft.com/office/drawing/2014/main" id="{DD274BDB-4910-421F-931F-D6D59AAAFB6E}"/>
                  </a:ext>
                </a:extLst>
              </p:cNvPr>
              <p:cNvSpPr>
                <a:spLocks noRot="1" noChangeAspect="1" noMove="1" noResize="1" noEditPoints="1" noAdjustHandles="1" noChangeArrowheads="1" noChangeShapeType="1" noTextEdit="1"/>
              </p:cNvSpPr>
              <p:nvPr/>
            </p:nvSpPr>
            <p:spPr>
              <a:xfrm>
                <a:off x="5957455" y="3911878"/>
                <a:ext cx="6096000" cy="2067233"/>
              </a:xfrm>
              <a:prstGeom prst="rect">
                <a:avLst/>
              </a:prstGeom>
              <a:blipFill>
                <a:blip r:embed="rId8"/>
                <a:stretch>
                  <a:fillRect l="-1500" t="-2360" b="-5900"/>
                </a:stretch>
              </a:blipFill>
            </p:spPr>
            <p:txBody>
              <a:bodyPr/>
              <a:lstStyle/>
              <a:p>
                <a:r>
                  <a:rPr lang="en-US">
                    <a:noFill/>
                  </a:rPr>
                  <a:t> </a:t>
                </a:r>
              </a:p>
            </p:txBody>
          </p:sp>
        </mc:Fallback>
      </mc:AlternateContent>
      <p:sp>
        <p:nvSpPr>
          <p:cNvPr id="17" name="Slide Number Placeholder 16">
            <a:extLst>
              <a:ext uri="{FF2B5EF4-FFF2-40B4-BE49-F238E27FC236}">
                <a16:creationId xmlns:a16="http://schemas.microsoft.com/office/drawing/2014/main" id="{174991FB-B768-4886-B80D-873F48BCCEA9}"/>
              </a:ext>
            </a:extLst>
          </p:cNvPr>
          <p:cNvSpPr>
            <a:spLocks noGrp="1"/>
          </p:cNvSpPr>
          <p:nvPr>
            <p:ph type="sldNum" sz="quarter" idx="12"/>
          </p:nvPr>
        </p:nvSpPr>
        <p:spPr/>
        <p:txBody>
          <a:bodyPr/>
          <a:lstStyle/>
          <a:p>
            <a:fld id="{7E663616-BBAC-427E-89D3-E72909796144}" type="slidenum">
              <a:rPr lang="en-US" smtClean="0"/>
              <a:t>19</a:t>
            </a:fld>
            <a:endParaRPr lang="en-US"/>
          </a:p>
        </p:txBody>
      </p:sp>
    </p:spTree>
    <p:extLst>
      <p:ext uri="{BB962C8B-B14F-4D97-AF65-F5344CB8AC3E}">
        <p14:creationId xmlns:p14="http://schemas.microsoft.com/office/powerpoint/2010/main" val="41763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A32CF1-B4E7-4D4A-8A2D-37F5F1C2BA9B}"/>
              </a:ext>
            </a:extLst>
          </p:cNvPr>
          <p:cNvSpPr txBox="1"/>
          <p:nvPr/>
        </p:nvSpPr>
        <p:spPr>
          <a:xfrm>
            <a:off x="-72639" y="6059416"/>
            <a:ext cx="6061133" cy="830997"/>
          </a:xfrm>
          <a:prstGeom prst="rect">
            <a:avLst/>
          </a:prstGeom>
          <a:noFill/>
        </p:spPr>
        <p:txBody>
          <a:bodyPr wrap="square">
            <a:spAutoFit/>
          </a:bodyPr>
          <a:lstStyle/>
          <a:p>
            <a:r>
              <a:rPr lang="en-US" sz="1200" dirty="0">
                <a:solidFill>
                  <a:schemeClr val="bg1">
                    <a:lumMod val="85000"/>
                  </a:schemeClr>
                </a:solidFill>
              </a:rPr>
              <a:t>https://cs231n.github.io/linear-classify/</a:t>
            </a:r>
          </a:p>
          <a:p>
            <a:r>
              <a:rPr lang="en-US" sz="1200" dirty="0">
                <a:solidFill>
                  <a:schemeClr val="bg1">
                    <a:lumMod val="85000"/>
                  </a:schemeClr>
                </a:solidFill>
              </a:rPr>
              <a:t>https://www.nvidia.com/en-us/data-center/a100/</a:t>
            </a:r>
          </a:p>
          <a:p>
            <a:r>
              <a:rPr lang="en-US" sz="1200" dirty="0">
                <a:solidFill>
                  <a:schemeClr val="bg1">
                    <a:lumMod val="85000"/>
                  </a:schemeClr>
                </a:solidFill>
              </a:rPr>
              <a:t>https://www.nvidia.com/en-us/geforce/graphics-cards/30-series/rtx-3090/</a:t>
            </a:r>
          </a:p>
          <a:p>
            <a:r>
              <a:rPr lang="en-US" sz="1200" dirty="0">
                <a:solidFill>
                  <a:schemeClr val="bg1">
                    <a:lumMod val="85000"/>
                  </a:schemeClr>
                </a:solidFill>
              </a:rPr>
              <a:t>https://www.intel.com/content/www/us/en/products/details/processors/core/x.html</a:t>
            </a:r>
          </a:p>
        </p:txBody>
      </p:sp>
      <p:sp>
        <p:nvSpPr>
          <p:cNvPr id="43" name="TextBox 42">
            <a:extLst>
              <a:ext uri="{FF2B5EF4-FFF2-40B4-BE49-F238E27FC236}">
                <a16:creationId xmlns:a16="http://schemas.microsoft.com/office/drawing/2014/main" id="{B9D98D0E-6E9F-4B4E-8119-F92D98718D63}"/>
              </a:ext>
            </a:extLst>
          </p:cNvPr>
          <p:cNvSpPr txBox="1"/>
          <p:nvPr/>
        </p:nvSpPr>
        <p:spPr>
          <a:xfrm>
            <a:off x="0" y="0"/>
            <a:ext cx="6096000" cy="369332"/>
          </a:xfrm>
          <a:prstGeom prst="rect">
            <a:avLst/>
          </a:prstGeom>
          <a:solidFill>
            <a:schemeClr val="accent4">
              <a:lumMod val="50000"/>
            </a:schemeClr>
          </a:solidFill>
        </p:spPr>
        <p:txBody>
          <a:bodyPr wrap="square" rtlCol="0">
            <a:spAutoFit/>
          </a:bodyPr>
          <a:lstStyle/>
          <a:p>
            <a:r>
              <a:rPr lang="en-US" dirty="0">
                <a:solidFill>
                  <a:schemeClr val="bg1">
                    <a:lumMod val="95000"/>
                  </a:schemeClr>
                </a:solidFill>
              </a:rPr>
              <a:t>WHAT IS DEEP LEARNING</a:t>
            </a:r>
          </a:p>
        </p:txBody>
      </p:sp>
      <p:sp>
        <p:nvSpPr>
          <p:cNvPr id="44" name="TextBox 43">
            <a:extLst>
              <a:ext uri="{FF2B5EF4-FFF2-40B4-BE49-F238E27FC236}">
                <a16:creationId xmlns:a16="http://schemas.microsoft.com/office/drawing/2014/main" id="{CA4ACB99-10D0-4107-B8D8-4D60338C2C80}"/>
              </a:ext>
            </a:extLst>
          </p:cNvPr>
          <p:cNvSpPr txBox="1"/>
          <p:nvPr/>
        </p:nvSpPr>
        <p:spPr>
          <a:xfrm>
            <a:off x="2887" y="369332"/>
            <a:ext cx="6096000" cy="1200329"/>
          </a:xfrm>
          <a:prstGeom prst="rect">
            <a:avLst/>
          </a:prstGeom>
          <a:noFill/>
        </p:spPr>
        <p:txBody>
          <a:bodyPr wrap="square" rtlCol="0">
            <a:spAutoFit/>
          </a:bodyPr>
          <a:lstStyle/>
          <a:p>
            <a:r>
              <a:rPr lang="en-US" dirty="0"/>
              <a:t>Deep learning is a machine learning advancement that allows the system to automatically discover (learn) representations  (representation learning) using a stack of multiple (deep) layers (of neurons, a neural network).</a:t>
            </a:r>
          </a:p>
        </p:txBody>
      </p:sp>
      <p:grpSp>
        <p:nvGrpSpPr>
          <p:cNvPr id="1046" name="Group 1045">
            <a:extLst>
              <a:ext uri="{FF2B5EF4-FFF2-40B4-BE49-F238E27FC236}">
                <a16:creationId xmlns:a16="http://schemas.microsoft.com/office/drawing/2014/main" id="{CB80C920-109A-46FB-A0B0-13C4B78FC308}"/>
              </a:ext>
            </a:extLst>
          </p:cNvPr>
          <p:cNvGrpSpPr/>
          <p:nvPr/>
        </p:nvGrpSpPr>
        <p:grpSpPr>
          <a:xfrm>
            <a:off x="370160" y="3685526"/>
            <a:ext cx="5233695" cy="1078402"/>
            <a:chOff x="246872" y="4099661"/>
            <a:chExt cx="5233695" cy="1078402"/>
          </a:xfrm>
        </p:grpSpPr>
        <p:sp>
          <p:nvSpPr>
            <p:cNvPr id="46" name="Rectangle 45">
              <a:extLst>
                <a:ext uri="{FF2B5EF4-FFF2-40B4-BE49-F238E27FC236}">
                  <a16:creationId xmlns:a16="http://schemas.microsoft.com/office/drawing/2014/main" id="{75F9D62E-60A6-414A-B622-D6A50913A7AA}"/>
                </a:ext>
              </a:extLst>
            </p:cNvPr>
            <p:cNvSpPr/>
            <p:nvPr/>
          </p:nvSpPr>
          <p:spPr>
            <a:xfrm>
              <a:off x="1251881" y="4099661"/>
              <a:ext cx="822960" cy="731520"/>
            </a:xfrm>
            <a:prstGeom prst="rect">
              <a:avLst/>
            </a:prstGeom>
            <a:solidFill>
              <a:schemeClr val="accent1">
                <a:lumMod val="5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solidFill>
                    <a:schemeClr val="bg1">
                      <a:lumMod val="95000"/>
                    </a:schemeClr>
                  </a:solidFill>
                </a:rPr>
                <a:t>Feature Extractor</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91924D1-3894-4381-9790-9B285786AD3D}"/>
                    </a:ext>
                  </a:extLst>
                </p:cNvPr>
                <p:cNvSpPr/>
                <p:nvPr/>
              </p:nvSpPr>
              <p:spPr>
                <a:xfrm>
                  <a:off x="2377440" y="4099661"/>
                  <a:ext cx="914400" cy="731520"/>
                </a:xfrm>
                <a:prstGeom prst="rect">
                  <a:avLst/>
                </a:prstGeom>
                <a:solidFill>
                  <a:schemeClr val="accent1">
                    <a:lumMod val="5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solidFill>
                        <a:schemeClr val="bg1">
                          <a:lumMod val="95000"/>
                        </a:schemeClr>
                      </a:solidFill>
                    </a:rPr>
                    <a:t>Classifier </a:t>
                  </a:r>
                  <a14:m>
                    <m:oMath xmlns:m="http://schemas.openxmlformats.org/officeDocument/2006/math">
                      <m:r>
                        <a:rPr lang="en-US" sz="1200">
                          <a:solidFill>
                            <a:schemeClr val="bg1">
                              <a:lumMod val="95000"/>
                            </a:schemeClr>
                          </a:solidFill>
                          <a:latin typeface="Cambria Math" panose="02040503050406030204" pitchFamily="18" charset="0"/>
                        </a:rPr>
                        <m:t>𝑓</m:t>
                      </m:r>
                    </m:oMath>
                  </a14:m>
                  <a:endParaRPr lang="en-US" sz="1200" dirty="0">
                    <a:solidFill>
                      <a:schemeClr val="bg1">
                        <a:lumMod val="95000"/>
                      </a:schemeClr>
                    </a:solidFill>
                  </a:endParaRPr>
                </a:p>
              </p:txBody>
            </p:sp>
          </mc:Choice>
          <mc:Fallback xmlns="">
            <p:sp>
              <p:nvSpPr>
                <p:cNvPr id="47" name="Rectangle 46">
                  <a:extLst>
                    <a:ext uri="{FF2B5EF4-FFF2-40B4-BE49-F238E27FC236}">
                      <a16:creationId xmlns:a16="http://schemas.microsoft.com/office/drawing/2014/main" id="{A91924D1-3894-4381-9790-9B285786AD3D}"/>
                    </a:ext>
                  </a:extLst>
                </p:cNvPr>
                <p:cNvSpPr>
                  <a:spLocks noRot="1" noChangeAspect="1" noMove="1" noResize="1" noEditPoints="1" noAdjustHandles="1" noChangeArrowheads="1" noChangeShapeType="1" noTextEdit="1"/>
                </p:cNvSpPr>
                <p:nvPr/>
              </p:nvSpPr>
              <p:spPr>
                <a:xfrm>
                  <a:off x="2377440" y="4099661"/>
                  <a:ext cx="914400" cy="73152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8833A161-4336-4959-8519-EBF649386CD0}"/>
                    </a:ext>
                  </a:extLst>
                </p:cNvPr>
                <p:cNvSpPr/>
                <p:nvPr/>
              </p:nvSpPr>
              <p:spPr>
                <a:xfrm>
                  <a:off x="4887814" y="4230329"/>
                  <a:ext cx="592753" cy="4241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Loss </a:t>
                  </a:r>
                  <a14:m>
                    <m:oMath xmlns:m="http://schemas.openxmlformats.org/officeDocument/2006/math">
                      <m:r>
                        <a:rPr lang="en-US" sz="1200" b="0" i="1" smtClean="0">
                          <a:latin typeface="Cambria Math" panose="02040503050406030204" pitchFamily="18" charset="0"/>
                        </a:rPr>
                        <m:t>𝐿</m:t>
                      </m:r>
                    </m:oMath>
                  </a14:m>
                  <a:endParaRPr lang="en-US" sz="1200" dirty="0"/>
                </a:p>
              </p:txBody>
            </p:sp>
          </mc:Choice>
          <mc:Fallback xmlns="">
            <p:sp>
              <p:nvSpPr>
                <p:cNvPr id="48" name="Rectangle 47">
                  <a:extLst>
                    <a:ext uri="{FF2B5EF4-FFF2-40B4-BE49-F238E27FC236}">
                      <a16:creationId xmlns:a16="http://schemas.microsoft.com/office/drawing/2014/main" id="{8833A161-4336-4959-8519-EBF649386CD0}"/>
                    </a:ext>
                  </a:extLst>
                </p:cNvPr>
                <p:cNvSpPr>
                  <a:spLocks noRot="1" noChangeAspect="1" noMove="1" noResize="1" noEditPoints="1" noAdjustHandles="1" noChangeArrowheads="1" noChangeShapeType="1" noTextEdit="1"/>
                </p:cNvSpPr>
                <p:nvPr/>
              </p:nvSpPr>
              <p:spPr>
                <a:xfrm>
                  <a:off x="4887814" y="4230329"/>
                  <a:ext cx="592753" cy="424187"/>
                </a:xfrm>
                <a:prstGeom prst="rect">
                  <a:avLst/>
                </a:prstGeom>
                <a:blipFill>
                  <a:blip r:embed="rId3"/>
                  <a:stretch>
                    <a:fillRect/>
                  </a:stretch>
                </a:blipFill>
                <a:ln>
                  <a:no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D1444A2-3F34-4C13-A403-C0B564799890}"/>
                </a:ext>
              </a:extLst>
            </p:cNvPr>
            <p:cNvCxnSpPr>
              <a:cxnSpLocks/>
              <a:stCxn id="46" idx="3"/>
              <a:endCxn id="47" idx="1"/>
            </p:cNvCxnSpPr>
            <p:nvPr/>
          </p:nvCxnSpPr>
          <p:spPr>
            <a:xfrm>
              <a:off x="2074841" y="4465421"/>
              <a:ext cx="302599" cy="0"/>
            </a:xfrm>
            <a:prstGeom prst="straightConnector1">
              <a:avLst/>
            </a:prstGeom>
            <a:ln w="5715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3E735776-1840-413D-8C37-779FB9764A43}"/>
                </a:ext>
              </a:extLst>
            </p:cNvPr>
            <p:cNvCxnSpPr>
              <a:cxnSpLocks/>
              <a:stCxn id="47" idx="3"/>
              <a:endCxn id="48" idx="1"/>
            </p:cNvCxnSpPr>
            <p:nvPr/>
          </p:nvCxnSpPr>
          <p:spPr>
            <a:xfrm flipV="1">
              <a:off x="3291840" y="4442423"/>
              <a:ext cx="1595974" cy="22998"/>
            </a:xfrm>
            <a:prstGeom prst="straightConnector1">
              <a:avLst/>
            </a:prstGeom>
            <a:ln w="5715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51" name="Rectangle 50">
              <a:extLst>
                <a:ext uri="{FF2B5EF4-FFF2-40B4-BE49-F238E27FC236}">
                  <a16:creationId xmlns:a16="http://schemas.microsoft.com/office/drawing/2014/main" id="{D1551DFF-C9F0-4DDA-B39D-F66830F71BF9}"/>
                </a:ext>
              </a:extLst>
            </p:cNvPr>
            <p:cNvSpPr/>
            <p:nvPr/>
          </p:nvSpPr>
          <p:spPr>
            <a:xfrm>
              <a:off x="3843044" y="4237749"/>
              <a:ext cx="608593" cy="22025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Labels</a:t>
              </a:r>
            </a:p>
          </p:txBody>
        </p:sp>
        <p:cxnSp>
          <p:nvCxnSpPr>
            <p:cNvPr id="52" name="Straight Arrow Connector 14">
              <a:extLst>
                <a:ext uri="{FF2B5EF4-FFF2-40B4-BE49-F238E27FC236}">
                  <a16:creationId xmlns:a16="http://schemas.microsoft.com/office/drawing/2014/main" id="{C45EE80F-0D07-4C76-9D00-34620E944643}"/>
                </a:ext>
              </a:extLst>
            </p:cNvPr>
            <p:cNvCxnSpPr>
              <a:cxnSpLocks/>
              <a:endCxn id="48" idx="2"/>
            </p:cNvCxnSpPr>
            <p:nvPr/>
          </p:nvCxnSpPr>
          <p:spPr>
            <a:xfrm flipV="1">
              <a:off x="2464829" y="4654516"/>
              <a:ext cx="2719362" cy="429339"/>
            </a:xfrm>
            <a:prstGeom prst="bentConnector2">
              <a:avLst/>
            </a:prstGeom>
            <a:ln w="57150">
              <a:headEnd type="triangle" w="med" len="med"/>
              <a:tailEnd type="none" w="med" len="med"/>
            </a:ln>
          </p:spPr>
          <p:style>
            <a:lnRef idx="3">
              <a:schemeClr val="accent5"/>
            </a:lnRef>
            <a:fillRef idx="0">
              <a:schemeClr val="accent5"/>
            </a:fillRef>
            <a:effectRef idx="2">
              <a:schemeClr val="accent5"/>
            </a:effectRef>
            <a:fontRef idx="minor">
              <a:schemeClr val="tx1"/>
            </a:fontRef>
          </p:style>
        </p:cxnSp>
        <p:sp>
          <p:nvSpPr>
            <p:cNvPr id="53" name="Rectangle 52">
              <a:extLst>
                <a:ext uri="{FF2B5EF4-FFF2-40B4-BE49-F238E27FC236}">
                  <a16:creationId xmlns:a16="http://schemas.microsoft.com/office/drawing/2014/main" id="{F6AB3322-D4D7-430B-BBDB-D031B52BB1D0}"/>
                </a:ext>
              </a:extLst>
            </p:cNvPr>
            <p:cNvSpPr/>
            <p:nvPr/>
          </p:nvSpPr>
          <p:spPr>
            <a:xfrm>
              <a:off x="3681828" y="4662674"/>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Training</a:t>
              </a:r>
            </a:p>
          </p:txBody>
        </p:sp>
        <p:cxnSp>
          <p:nvCxnSpPr>
            <p:cNvPr id="54" name="Straight Arrow Connector 53">
              <a:extLst>
                <a:ext uri="{FF2B5EF4-FFF2-40B4-BE49-F238E27FC236}">
                  <a16:creationId xmlns:a16="http://schemas.microsoft.com/office/drawing/2014/main" id="{94CBF4C2-A84C-4E19-98F0-46DBF2DA89E9}"/>
                </a:ext>
              </a:extLst>
            </p:cNvPr>
            <p:cNvCxnSpPr>
              <a:cxnSpLocks/>
              <a:stCxn id="55" idx="3"/>
              <a:endCxn id="46" idx="1"/>
            </p:cNvCxnSpPr>
            <p:nvPr/>
          </p:nvCxnSpPr>
          <p:spPr>
            <a:xfrm>
              <a:off x="978392" y="4465421"/>
              <a:ext cx="273489" cy="0"/>
            </a:xfrm>
            <a:prstGeom prst="straightConnector1">
              <a:avLst/>
            </a:prstGeom>
            <a:ln w="5715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pic>
          <p:nvPicPr>
            <p:cNvPr id="55" name="Picture 54">
              <a:extLst>
                <a:ext uri="{FF2B5EF4-FFF2-40B4-BE49-F238E27FC236}">
                  <a16:creationId xmlns:a16="http://schemas.microsoft.com/office/drawing/2014/main" id="{4EF71BF5-3F90-46F6-AB48-FDB9FF0752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72" y="4099661"/>
              <a:ext cx="731520" cy="731520"/>
            </a:xfrm>
            <a:prstGeom prst="rect">
              <a:avLst/>
            </a:prstGeom>
          </p:spPr>
        </p:pic>
        <p:sp>
          <p:nvSpPr>
            <p:cNvPr id="56" name="Rectangle 55">
              <a:extLst>
                <a:ext uri="{FF2B5EF4-FFF2-40B4-BE49-F238E27FC236}">
                  <a16:creationId xmlns:a16="http://schemas.microsoft.com/office/drawing/2014/main" id="{FF6A0F5D-5B7B-4F56-B601-449D38AC620A}"/>
                </a:ext>
              </a:extLst>
            </p:cNvPr>
            <p:cNvSpPr/>
            <p:nvPr/>
          </p:nvSpPr>
          <p:spPr>
            <a:xfrm>
              <a:off x="246872" y="4128763"/>
              <a:ext cx="731520" cy="70241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solidFill>
                    <a:schemeClr val="bg1"/>
                  </a:solidFill>
                </a:rPr>
                <a:t>Images</a:t>
              </a:r>
            </a:p>
          </p:txBody>
        </p:sp>
      </p:grpSp>
      <p:grpSp>
        <p:nvGrpSpPr>
          <p:cNvPr id="1051" name="Group 1050">
            <a:extLst>
              <a:ext uri="{FF2B5EF4-FFF2-40B4-BE49-F238E27FC236}">
                <a16:creationId xmlns:a16="http://schemas.microsoft.com/office/drawing/2014/main" id="{30BC0C8E-D17D-4C3E-9D3F-3ABE76B5C2DE}"/>
              </a:ext>
            </a:extLst>
          </p:cNvPr>
          <p:cNvGrpSpPr/>
          <p:nvPr/>
        </p:nvGrpSpPr>
        <p:grpSpPr>
          <a:xfrm>
            <a:off x="370160" y="4922210"/>
            <a:ext cx="5233695" cy="1078402"/>
            <a:chOff x="246872" y="5633170"/>
            <a:chExt cx="5233695" cy="1078402"/>
          </a:xfrm>
        </p:grpSpPr>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7ED33142-2453-46D9-9097-27DBF7F6DEB3}"/>
                    </a:ext>
                  </a:extLst>
                </p:cNvPr>
                <p:cNvSpPr/>
                <p:nvPr/>
              </p:nvSpPr>
              <p:spPr>
                <a:xfrm>
                  <a:off x="1251881" y="5633170"/>
                  <a:ext cx="2039959" cy="731520"/>
                </a:xfrm>
                <a:prstGeom prst="rect">
                  <a:avLst/>
                </a:prstGeom>
                <a:solidFill>
                  <a:schemeClr val="accent1">
                    <a:lumMod val="5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solidFill>
                        <a:schemeClr val="bg1">
                          <a:lumMod val="95000"/>
                        </a:schemeClr>
                      </a:solidFill>
                    </a:rPr>
                    <a:t>Neural Network </a:t>
                  </a:r>
                  <a14:m>
                    <m:oMath xmlns:m="http://schemas.openxmlformats.org/officeDocument/2006/math">
                      <m:r>
                        <a:rPr lang="en-US" sz="1200">
                          <a:solidFill>
                            <a:schemeClr val="bg1">
                              <a:lumMod val="95000"/>
                            </a:schemeClr>
                          </a:solidFill>
                          <a:latin typeface="Cambria Math" panose="02040503050406030204" pitchFamily="18" charset="0"/>
                        </a:rPr>
                        <m:t>𝑓</m:t>
                      </m:r>
                    </m:oMath>
                  </a14:m>
                  <a:endParaRPr lang="en-US" sz="1200" dirty="0">
                    <a:solidFill>
                      <a:schemeClr val="bg1">
                        <a:lumMod val="95000"/>
                      </a:schemeClr>
                    </a:solidFill>
                  </a:endParaRPr>
                </a:p>
              </p:txBody>
            </p:sp>
          </mc:Choice>
          <mc:Fallback xmlns="">
            <p:sp>
              <p:nvSpPr>
                <p:cNvPr id="87" name="Rectangle 86">
                  <a:extLst>
                    <a:ext uri="{FF2B5EF4-FFF2-40B4-BE49-F238E27FC236}">
                      <a16:creationId xmlns:a16="http://schemas.microsoft.com/office/drawing/2014/main" id="{7ED33142-2453-46D9-9097-27DBF7F6DEB3}"/>
                    </a:ext>
                  </a:extLst>
                </p:cNvPr>
                <p:cNvSpPr>
                  <a:spLocks noRot="1" noChangeAspect="1" noMove="1" noResize="1" noEditPoints="1" noAdjustHandles="1" noChangeArrowheads="1" noChangeShapeType="1" noTextEdit="1"/>
                </p:cNvSpPr>
                <p:nvPr/>
              </p:nvSpPr>
              <p:spPr>
                <a:xfrm>
                  <a:off x="1251881" y="5633170"/>
                  <a:ext cx="2039959" cy="73152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091D01C5-4747-42F8-8950-C52E46D07DB1}"/>
                    </a:ext>
                  </a:extLst>
                </p:cNvPr>
                <p:cNvSpPr/>
                <p:nvPr/>
              </p:nvSpPr>
              <p:spPr>
                <a:xfrm>
                  <a:off x="4887814" y="5763838"/>
                  <a:ext cx="592753" cy="4241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Loss </a:t>
                  </a:r>
                  <a14:m>
                    <m:oMath xmlns:m="http://schemas.openxmlformats.org/officeDocument/2006/math">
                      <m:r>
                        <a:rPr lang="en-US" sz="1200" b="0" i="1" smtClean="0">
                          <a:latin typeface="Cambria Math" panose="02040503050406030204" pitchFamily="18" charset="0"/>
                        </a:rPr>
                        <m:t>𝐿</m:t>
                      </m:r>
                    </m:oMath>
                  </a14:m>
                  <a:endParaRPr lang="en-US" sz="1200" dirty="0"/>
                </a:p>
              </p:txBody>
            </p:sp>
          </mc:Choice>
          <mc:Fallback xmlns="">
            <p:sp>
              <p:nvSpPr>
                <p:cNvPr id="88" name="Rectangle 87">
                  <a:extLst>
                    <a:ext uri="{FF2B5EF4-FFF2-40B4-BE49-F238E27FC236}">
                      <a16:creationId xmlns:a16="http://schemas.microsoft.com/office/drawing/2014/main" id="{091D01C5-4747-42F8-8950-C52E46D07DB1}"/>
                    </a:ext>
                  </a:extLst>
                </p:cNvPr>
                <p:cNvSpPr>
                  <a:spLocks noRot="1" noChangeAspect="1" noMove="1" noResize="1" noEditPoints="1" noAdjustHandles="1" noChangeArrowheads="1" noChangeShapeType="1" noTextEdit="1"/>
                </p:cNvSpPr>
                <p:nvPr/>
              </p:nvSpPr>
              <p:spPr>
                <a:xfrm>
                  <a:off x="4887814" y="5763838"/>
                  <a:ext cx="592753" cy="424187"/>
                </a:xfrm>
                <a:prstGeom prst="rect">
                  <a:avLst/>
                </a:prstGeom>
                <a:blipFill>
                  <a:blip r:embed="rId6"/>
                  <a:stretch>
                    <a:fillRect/>
                  </a:stretch>
                </a:blipFill>
                <a:ln>
                  <a:noFill/>
                </a:ln>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78532289-AEF2-4C36-B77D-87055FDAAE8F}"/>
                </a:ext>
              </a:extLst>
            </p:cNvPr>
            <p:cNvCxnSpPr>
              <a:cxnSpLocks/>
              <a:stCxn id="87" idx="3"/>
              <a:endCxn id="88" idx="1"/>
            </p:cNvCxnSpPr>
            <p:nvPr/>
          </p:nvCxnSpPr>
          <p:spPr>
            <a:xfrm flipV="1">
              <a:off x="3291840" y="5975932"/>
              <a:ext cx="1595974" cy="22998"/>
            </a:xfrm>
            <a:prstGeom prst="straightConnector1">
              <a:avLst/>
            </a:prstGeom>
            <a:ln w="5715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91" name="Rectangle 90">
              <a:extLst>
                <a:ext uri="{FF2B5EF4-FFF2-40B4-BE49-F238E27FC236}">
                  <a16:creationId xmlns:a16="http://schemas.microsoft.com/office/drawing/2014/main" id="{A047B748-D3CF-4853-AB97-AFD90BFE6C3C}"/>
                </a:ext>
              </a:extLst>
            </p:cNvPr>
            <p:cNvSpPr/>
            <p:nvPr/>
          </p:nvSpPr>
          <p:spPr>
            <a:xfrm>
              <a:off x="3829492" y="5771258"/>
              <a:ext cx="608593" cy="22025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Labels</a:t>
              </a:r>
            </a:p>
          </p:txBody>
        </p:sp>
        <p:cxnSp>
          <p:nvCxnSpPr>
            <p:cNvPr id="92" name="Straight Arrow Connector 14">
              <a:extLst>
                <a:ext uri="{FF2B5EF4-FFF2-40B4-BE49-F238E27FC236}">
                  <a16:creationId xmlns:a16="http://schemas.microsoft.com/office/drawing/2014/main" id="{8991D899-6B9B-4AF0-9F8B-C04C132400E4}"/>
                </a:ext>
              </a:extLst>
            </p:cNvPr>
            <p:cNvCxnSpPr>
              <a:cxnSpLocks/>
              <a:endCxn id="88" idx="2"/>
            </p:cNvCxnSpPr>
            <p:nvPr/>
          </p:nvCxnSpPr>
          <p:spPr>
            <a:xfrm flipV="1">
              <a:off x="1251881" y="6188025"/>
              <a:ext cx="3932310" cy="406341"/>
            </a:xfrm>
            <a:prstGeom prst="bentConnector2">
              <a:avLst/>
            </a:prstGeom>
            <a:ln w="57150">
              <a:headEnd type="triangle" w="med" len="med"/>
              <a:tailEnd type="none" w="med" len="med"/>
            </a:ln>
          </p:spPr>
          <p:style>
            <a:lnRef idx="3">
              <a:schemeClr val="accent5"/>
            </a:lnRef>
            <a:fillRef idx="0">
              <a:schemeClr val="accent5"/>
            </a:fillRef>
            <a:effectRef idx="2">
              <a:schemeClr val="accent5"/>
            </a:effectRef>
            <a:fontRef idx="minor">
              <a:schemeClr val="tx1"/>
            </a:fontRef>
          </p:style>
        </p:cxnSp>
        <p:sp>
          <p:nvSpPr>
            <p:cNvPr id="93" name="Rectangle 92">
              <a:extLst>
                <a:ext uri="{FF2B5EF4-FFF2-40B4-BE49-F238E27FC236}">
                  <a16:creationId xmlns:a16="http://schemas.microsoft.com/office/drawing/2014/main" id="{46277430-F5D6-4887-A75B-E3E89C33A44F}"/>
                </a:ext>
              </a:extLst>
            </p:cNvPr>
            <p:cNvSpPr/>
            <p:nvPr/>
          </p:nvSpPr>
          <p:spPr>
            <a:xfrm>
              <a:off x="3729453" y="6196183"/>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t>Training</a:t>
              </a:r>
            </a:p>
          </p:txBody>
        </p:sp>
        <p:cxnSp>
          <p:nvCxnSpPr>
            <p:cNvPr id="94" name="Straight Arrow Connector 93">
              <a:extLst>
                <a:ext uri="{FF2B5EF4-FFF2-40B4-BE49-F238E27FC236}">
                  <a16:creationId xmlns:a16="http://schemas.microsoft.com/office/drawing/2014/main" id="{7E2C2F2A-3FFC-4E88-9350-1C8242A4E361}"/>
                </a:ext>
              </a:extLst>
            </p:cNvPr>
            <p:cNvCxnSpPr>
              <a:cxnSpLocks/>
              <a:stCxn id="95" idx="3"/>
            </p:cNvCxnSpPr>
            <p:nvPr/>
          </p:nvCxnSpPr>
          <p:spPr>
            <a:xfrm>
              <a:off x="978392" y="5998930"/>
              <a:ext cx="273489" cy="0"/>
            </a:xfrm>
            <a:prstGeom prst="straightConnector1">
              <a:avLst/>
            </a:prstGeom>
            <a:ln w="5715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pic>
          <p:nvPicPr>
            <p:cNvPr id="95" name="Picture 94">
              <a:extLst>
                <a:ext uri="{FF2B5EF4-FFF2-40B4-BE49-F238E27FC236}">
                  <a16:creationId xmlns:a16="http://schemas.microsoft.com/office/drawing/2014/main" id="{A401F66D-AD87-40C7-8849-FFE8B1AC74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872" y="5633170"/>
              <a:ext cx="731520" cy="731520"/>
            </a:xfrm>
            <a:prstGeom prst="rect">
              <a:avLst/>
            </a:prstGeom>
            <a:ln w="57150">
              <a:solidFill>
                <a:schemeClr val="accent6">
                  <a:lumMod val="50000"/>
                </a:schemeClr>
              </a:solidFill>
              <a:tailEnd type="triangle"/>
            </a:ln>
          </p:spPr>
        </p:pic>
        <p:sp>
          <p:nvSpPr>
            <p:cNvPr id="96" name="Rectangle 95">
              <a:extLst>
                <a:ext uri="{FF2B5EF4-FFF2-40B4-BE49-F238E27FC236}">
                  <a16:creationId xmlns:a16="http://schemas.microsoft.com/office/drawing/2014/main" id="{E6232163-444F-4900-9D87-B041344F14A0}"/>
                </a:ext>
              </a:extLst>
            </p:cNvPr>
            <p:cNvSpPr/>
            <p:nvPr/>
          </p:nvSpPr>
          <p:spPr>
            <a:xfrm>
              <a:off x="246872" y="5662272"/>
              <a:ext cx="731520" cy="70241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solidFill>
                    <a:schemeClr val="bg1"/>
                  </a:solidFill>
                </a:rPr>
                <a:t>Images</a:t>
              </a:r>
            </a:p>
          </p:txBody>
        </p:sp>
      </p:grpSp>
      <p:grpSp>
        <p:nvGrpSpPr>
          <p:cNvPr id="1053" name="Group 1052">
            <a:extLst>
              <a:ext uri="{FF2B5EF4-FFF2-40B4-BE49-F238E27FC236}">
                <a16:creationId xmlns:a16="http://schemas.microsoft.com/office/drawing/2014/main" id="{73140E6B-E08F-4472-B36A-052F25DDC828}"/>
              </a:ext>
            </a:extLst>
          </p:cNvPr>
          <p:cNvGrpSpPr/>
          <p:nvPr/>
        </p:nvGrpSpPr>
        <p:grpSpPr>
          <a:xfrm>
            <a:off x="34867" y="1569661"/>
            <a:ext cx="3880470" cy="1889432"/>
            <a:chOff x="34867" y="1569661"/>
            <a:chExt cx="3880470" cy="1889432"/>
          </a:xfrm>
        </p:grpSpPr>
        <p:graphicFrame>
          <p:nvGraphicFramePr>
            <p:cNvPr id="7" name="Diagram 6">
              <a:extLst>
                <a:ext uri="{FF2B5EF4-FFF2-40B4-BE49-F238E27FC236}">
                  <a16:creationId xmlns:a16="http://schemas.microsoft.com/office/drawing/2014/main" id="{A3008942-3E87-4ABC-AC44-0F3905A01A4E}"/>
                </a:ext>
              </a:extLst>
            </p:cNvPr>
            <p:cNvGraphicFramePr/>
            <p:nvPr/>
          </p:nvGraphicFramePr>
          <p:xfrm>
            <a:off x="34867" y="1569661"/>
            <a:ext cx="2133843" cy="18894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4" name="TextBox 103">
              <a:extLst>
                <a:ext uri="{FF2B5EF4-FFF2-40B4-BE49-F238E27FC236}">
                  <a16:creationId xmlns:a16="http://schemas.microsoft.com/office/drawing/2014/main" id="{C31AC7E4-D58C-48C2-986E-3322A43DA996}"/>
                </a:ext>
              </a:extLst>
            </p:cNvPr>
            <p:cNvSpPr txBox="1"/>
            <p:nvPr/>
          </p:nvSpPr>
          <p:spPr>
            <a:xfrm>
              <a:off x="2126021" y="1733431"/>
              <a:ext cx="1789316" cy="27699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1200" dirty="0"/>
                <a:t>Artificial intelligence</a:t>
              </a:r>
            </a:p>
          </p:txBody>
        </p:sp>
        <p:sp>
          <p:nvSpPr>
            <p:cNvPr id="105" name="TextBox 104">
              <a:extLst>
                <a:ext uri="{FF2B5EF4-FFF2-40B4-BE49-F238E27FC236}">
                  <a16:creationId xmlns:a16="http://schemas.microsoft.com/office/drawing/2014/main" id="{731A88D3-48F6-4F88-9C44-2B647C3D632B}"/>
                </a:ext>
              </a:extLst>
            </p:cNvPr>
            <p:cNvSpPr txBox="1"/>
            <p:nvPr/>
          </p:nvSpPr>
          <p:spPr>
            <a:xfrm>
              <a:off x="2126021" y="2044853"/>
              <a:ext cx="1789316" cy="276999"/>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200" dirty="0"/>
                <a:t>Machine learning</a:t>
              </a:r>
            </a:p>
          </p:txBody>
        </p:sp>
        <p:sp>
          <p:nvSpPr>
            <p:cNvPr id="106" name="TextBox 105">
              <a:extLst>
                <a:ext uri="{FF2B5EF4-FFF2-40B4-BE49-F238E27FC236}">
                  <a16:creationId xmlns:a16="http://schemas.microsoft.com/office/drawing/2014/main" id="{A4474BE4-52FA-48DE-A01B-BEC612B4D336}"/>
                </a:ext>
              </a:extLst>
            </p:cNvPr>
            <p:cNvSpPr txBox="1"/>
            <p:nvPr/>
          </p:nvSpPr>
          <p:spPr>
            <a:xfrm>
              <a:off x="2126021" y="2356275"/>
              <a:ext cx="1789316" cy="27699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sz="1200" dirty="0"/>
                <a:t>Neural networks</a:t>
              </a:r>
            </a:p>
          </p:txBody>
        </p:sp>
        <p:sp>
          <p:nvSpPr>
            <p:cNvPr id="107" name="TextBox 106">
              <a:extLst>
                <a:ext uri="{FF2B5EF4-FFF2-40B4-BE49-F238E27FC236}">
                  <a16:creationId xmlns:a16="http://schemas.microsoft.com/office/drawing/2014/main" id="{FBE47A9A-F685-4B13-BB79-AC2ACEC71256}"/>
                </a:ext>
              </a:extLst>
            </p:cNvPr>
            <p:cNvSpPr txBox="1"/>
            <p:nvPr/>
          </p:nvSpPr>
          <p:spPr>
            <a:xfrm>
              <a:off x="2126021" y="2667696"/>
              <a:ext cx="1789316" cy="27699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200" dirty="0"/>
                <a:t>Deep neural networks</a:t>
              </a:r>
            </a:p>
          </p:txBody>
        </p:sp>
      </p:grpSp>
      <p:grpSp>
        <p:nvGrpSpPr>
          <p:cNvPr id="1057" name="Group 1056">
            <a:extLst>
              <a:ext uri="{FF2B5EF4-FFF2-40B4-BE49-F238E27FC236}">
                <a16:creationId xmlns:a16="http://schemas.microsoft.com/office/drawing/2014/main" id="{B2A4B912-60F2-4A98-9944-D312D2AA7AE4}"/>
              </a:ext>
            </a:extLst>
          </p:cNvPr>
          <p:cNvGrpSpPr/>
          <p:nvPr/>
        </p:nvGrpSpPr>
        <p:grpSpPr>
          <a:xfrm>
            <a:off x="6096000" y="0"/>
            <a:ext cx="6096000" cy="3429000"/>
            <a:chOff x="6096000" y="0"/>
            <a:chExt cx="6096000" cy="3429000"/>
          </a:xfrm>
        </p:grpSpPr>
        <p:sp>
          <p:nvSpPr>
            <p:cNvPr id="1054" name="Rectangle 1053">
              <a:extLst>
                <a:ext uri="{FF2B5EF4-FFF2-40B4-BE49-F238E27FC236}">
                  <a16:creationId xmlns:a16="http://schemas.microsoft.com/office/drawing/2014/main" id="{A401815E-DE5C-4B28-9BCF-503DAE7C7D43}"/>
                </a:ext>
              </a:extLst>
            </p:cNvPr>
            <p:cNvSpPr/>
            <p:nvPr/>
          </p:nvSpPr>
          <p:spPr>
            <a:xfrm>
              <a:off x="6096000" y="0"/>
              <a:ext cx="6096000" cy="34290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F16D5FA-BDD7-4A99-A079-042B5D526FDD}"/>
                </a:ext>
              </a:extLst>
            </p:cNvPr>
            <p:cNvSpPr txBox="1"/>
            <p:nvPr/>
          </p:nvSpPr>
          <p:spPr>
            <a:xfrm>
              <a:off x="6096000" y="0"/>
              <a:ext cx="6096000" cy="369332"/>
            </a:xfrm>
            <a:prstGeom prst="rect">
              <a:avLst/>
            </a:prstGeom>
            <a:solidFill>
              <a:schemeClr val="accent2">
                <a:lumMod val="50000"/>
              </a:schemeClr>
            </a:solidFill>
          </p:spPr>
          <p:txBody>
            <a:bodyPr wrap="square" rtlCol="0">
              <a:spAutoFit/>
            </a:bodyPr>
            <a:lstStyle/>
            <a:p>
              <a:r>
                <a:rPr lang="en-US" dirty="0">
                  <a:solidFill>
                    <a:schemeClr val="bg1">
                      <a:lumMod val="95000"/>
                    </a:schemeClr>
                  </a:solidFill>
                </a:rPr>
                <a:t>WHY NOW</a:t>
              </a:r>
            </a:p>
          </p:txBody>
        </p:sp>
        <p:sp>
          <p:nvSpPr>
            <p:cNvPr id="3" name="TextBox 2">
              <a:extLst>
                <a:ext uri="{FF2B5EF4-FFF2-40B4-BE49-F238E27FC236}">
                  <a16:creationId xmlns:a16="http://schemas.microsoft.com/office/drawing/2014/main" id="{3082EF8E-5D49-4115-BD03-44A30F6C85CF}"/>
                </a:ext>
              </a:extLst>
            </p:cNvPr>
            <p:cNvSpPr txBox="1"/>
            <p:nvPr/>
          </p:nvSpPr>
          <p:spPr>
            <a:xfrm>
              <a:off x="6096000" y="369332"/>
              <a:ext cx="6096000" cy="646331"/>
            </a:xfrm>
            <a:prstGeom prst="rect">
              <a:avLst/>
            </a:prstGeom>
            <a:noFill/>
          </p:spPr>
          <p:txBody>
            <a:bodyPr wrap="square" rtlCol="0">
              <a:spAutoFit/>
            </a:bodyPr>
            <a:lstStyle/>
            <a:p>
              <a:r>
                <a:rPr lang="en-US" dirty="0"/>
                <a:t>Research </a:t>
              </a:r>
              <a:r>
                <a:rPr lang="en-US" dirty="0">
                  <a:sym typeface="Wingdings" panose="05000000000000000000" pitchFamily="2" charset="2"/>
                </a:rPr>
                <a:t></a:t>
              </a:r>
              <a:r>
                <a:rPr lang="en-US" dirty="0"/>
                <a:t> industry</a:t>
              </a:r>
            </a:p>
            <a:p>
              <a:r>
                <a:rPr lang="en-US" dirty="0"/>
                <a:t>Computation power</a:t>
              </a:r>
            </a:p>
          </p:txBody>
        </p:sp>
        <p:pic>
          <p:nvPicPr>
            <p:cNvPr id="11" name="Graphic 10" descr="Syncing cloud">
              <a:extLst>
                <a:ext uri="{FF2B5EF4-FFF2-40B4-BE49-F238E27FC236}">
                  <a16:creationId xmlns:a16="http://schemas.microsoft.com/office/drawing/2014/main" id="{39C53629-9FEB-4309-BFDF-BD1DCC3526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19030" y="280400"/>
              <a:ext cx="914400" cy="914400"/>
            </a:xfrm>
            <a:prstGeom prst="rect">
              <a:avLst/>
            </a:prstGeom>
          </p:spPr>
        </p:pic>
        <p:grpSp>
          <p:nvGrpSpPr>
            <p:cNvPr id="1056" name="Group 1055">
              <a:extLst>
                <a:ext uri="{FF2B5EF4-FFF2-40B4-BE49-F238E27FC236}">
                  <a16:creationId xmlns:a16="http://schemas.microsoft.com/office/drawing/2014/main" id="{23C0151E-C439-4914-8981-B91EF9552436}"/>
                </a:ext>
              </a:extLst>
            </p:cNvPr>
            <p:cNvGrpSpPr/>
            <p:nvPr/>
          </p:nvGrpSpPr>
          <p:grpSpPr>
            <a:xfrm>
              <a:off x="6186387" y="511854"/>
              <a:ext cx="5970746" cy="2822983"/>
              <a:chOff x="6186387" y="511854"/>
              <a:chExt cx="5970746" cy="2822983"/>
            </a:xfrm>
          </p:grpSpPr>
          <p:pic>
            <p:nvPicPr>
              <p:cNvPr id="1026" name="Picture 2">
                <a:extLst>
                  <a:ext uri="{FF2B5EF4-FFF2-40B4-BE49-F238E27FC236}">
                    <a16:creationId xmlns:a16="http://schemas.microsoft.com/office/drawing/2014/main" id="{6D1A28BA-EC49-4714-8B33-C83B88C837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42577" y="1194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VIDIA A100 for PCIe">
                <a:extLst>
                  <a:ext uri="{FF2B5EF4-FFF2-40B4-BE49-F238E27FC236}">
                    <a16:creationId xmlns:a16="http://schemas.microsoft.com/office/drawing/2014/main" id="{B91CF6E3-D044-48B3-A610-F2319552A24D}"/>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23347" t="6458" r="25801" b="5074"/>
              <a:stretch/>
            </p:blipFill>
            <p:spPr bwMode="auto">
              <a:xfrm>
                <a:off x="9275214" y="511854"/>
                <a:ext cx="1600200" cy="15643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974FB3-8E5F-4954-824C-3E087EC24CEB}"/>
                  </a:ext>
                </a:extLst>
              </p:cNvPr>
              <p:cNvSpPr txBox="1"/>
              <p:nvPr/>
            </p:nvSpPr>
            <p:spPr>
              <a:xfrm>
                <a:off x="9432376" y="1944959"/>
                <a:ext cx="1512992" cy="276999"/>
              </a:xfrm>
              <a:prstGeom prst="rect">
                <a:avLst/>
              </a:prstGeom>
              <a:noFill/>
            </p:spPr>
            <p:txBody>
              <a:bodyPr wrap="square" rtlCol="0">
                <a:spAutoFit/>
              </a:bodyPr>
              <a:lstStyle>
                <a:defPPr>
                  <a:defRPr lang="en-US"/>
                </a:defPPr>
                <a:lvl1pPr algn="ctr">
                  <a:defRPr sz="1200"/>
                </a:lvl1pPr>
              </a:lstStyle>
              <a:p>
                <a:r>
                  <a:rPr lang="en-US" dirty="0"/>
                  <a:t>Nvidia </a:t>
                </a:r>
                <a:r>
                  <a:rPr lang="en-US" dirty="0" err="1"/>
                  <a:t>A100</a:t>
                </a:r>
                <a:endParaRPr lang="en-US" dirty="0"/>
              </a:p>
            </p:txBody>
          </p:sp>
          <p:pic>
            <p:nvPicPr>
              <p:cNvPr id="9" name="Picture 14" descr="TensorFlow - Wikipedia">
                <a:extLst>
                  <a:ext uri="{FF2B5EF4-FFF2-40B4-BE49-F238E27FC236}">
                    <a16:creationId xmlns:a16="http://schemas.microsoft.com/office/drawing/2014/main" id="{2D3B06DB-C78C-4331-A501-539CA0B77E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57176" y="1180780"/>
                <a:ext cx="1099957" cy="916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D07B3DC-F5BE-4470-97E7-02C03595A76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2361" b="9677"/>
              <a:stretch/>
            </p:blipFill>
            <p:spPr bwMode="auto">
              <a:xfrm>
                <a:off x="7225907" y="1020078"/>
                <a:ext cx="1899805" cy="97754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6B5EDEF-D84B-47A4-8F4E-A1CFF6A41D6F}"/>
                  </a:ext>
                </a:extLst>
              </p:cNvPr>
              <p:cNvSpPr txBox="1"/>
              <p:nvPr/>
            </p:nvSpPr>
            <p:spPr>
              <a:xfrm>
                <a:off x="7281766" y="1944959"/>
                <a:ext cx="1794741" cy="276999"/>
              </a:xfrm>
              <a:prstGeom prst="rect">
                <a:avLst/>
              </a:prstGeom>
              <a:noFill/>
            </p:spPr>
            <p:txBody>
              <a:bodyPr wrap="square" rtlCol="0">
                <a:spAutoFit/>
              </a:bodyPr>
              <a:lstStyle>
                <a:defPPr>
                  <a:defRPr lang="en-US"/>
                </a:defPPr>
                <a:lvl1pPr algn="ctr">
                  <a:defRPr sz="1200"/>
                </a:lvl1pPr>
              </a:lstStyle>
              <a:p>
                <a:r>
                  <a:rPr lang="en-US" dirty="0"/>
                  <a:t>Nvidia </a:t>
                </a:r>
                <a:r>
                  <a:rPr lang="en-US" dirty="0" err="1"/>
                  <a:t>RTX</a:t>
                </a:r>
                <a:r>
                  <a:rPr lang="en-US" dirty="0"/>
                  <a:t> 3090</a:t>
                </a:r>
              </a:p>
            </p:txBody>
          </p:sp>
          <p:sp>
            <p:nvSpPr>
              <p:cNvPr id="15" name="TextBox 14">
                <a:extLst>
                  <a:ext uri="{FF2B5EF4-FFF2-40B4-BE49-F238E27FC236}">
                    <a16:creationId xmlns:a16="http://schemas.microsoft.com/office/drawing/2014/main" id="{BB4CEE61-F8F8-47B9-B228-2C998F9DC494}"/>
                  </a:ext>
                </a:extLst>
              </p:cNvPr>
              <p:cNvSpPr txBox="1"/>
              <p:nvPr/>
            </p:nvSpPr>
            <p:spPr>
              <a:xfrm>
                <a:off x="6186387" y="1945227"/>
                <a:ext cx="921979" cy="276999"/>
              </a:xfrm>
              <a:prstGeom prst="rect">
                <a:avLst/>
              </a:prstGeom>
              <a:noFill/>
            </p:spPr>
            <p:txBody>
              <a:bodyPr wrap="square" rtlCol="0">
                <a:spAutoFit/>
              </a:bodyPr>
              <a:lstStyle/>
              <a:p>
                <a:pPr algn="ctr"/>
                <a:r>
                  <a:rPr lang="en-US" sz="1200" dirty="0"/>
                  <a:t>Intel </a:t>
                </a:r>
                <a:r>
                  <a:rPr lang="en-US" sz="1200" dirty="0" err="1"/>
                  <a:t>i9</a:t>
                </a:r>
                <a:endParaRPr lang="en-US" sz="1200" dirty="0"/>
              </a:p>
            </p:txBody>
          </p:sp>
          <p:pic>
            <p:nvPicPr>
              <p:cNvPr id="1038" name="Picture 14" descr="Onnx | Vecta Symbols">
                <a:extLst>
                  <a:ext uri="{FF2B5EF4-FFF2-40B4-BE49-F238E27FC236}">
                    <a16:creationId xmlns:a16="http://schemas.microsoft.com/office/drawing/2014/main" id="{B790EE12-7080-43EF-ACC1-BB41A8C1FD4F}"/>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577" y="2747253"/>
                <a:ext cx="1413846" cy="5196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eeding Up Deep Learning Inference Using TensorRT | NVIDIA Technical Blog">
                <a:extLst>
                  <a:ext uri="{FF2B5EF4-FFF2-40B4-BE49-F238E27FC236}">
                    <a16:creationId xmlns:a16="http://schemas.microsoft.com/office/drawing/2014/main" id="{BD61D161-7A7F-4854-A982-D7BE05EB6D8F}"/>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7437" y="2747253"/>
                <a:ext cx="1267777" cy="587584"/>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20">
                <a:extLst>
                  <a:ext uri="{FF2B5EF4-FFF2-40B4-BE49-F238E27FC236}">
                    <a16:creationId xmlns:a16="http://schemas.microsoft.com/office/drawing/2014/main" id="{31E7B102-81A5-4B3E-9788-67381A7C55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44112" y="2321852"/>
                <a:ext cx="1064235" cy="26271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13" name="Picture 4">
            <a:extLst>
              <a:ext uri="{FF2B5EF4-FFF2-40B4-BE49-F238E27FC236}">
                <a16:creationId xmlns:a16="http://schemas.microsoft.com/office/drawing/2014/main" id="{B4FF8F61-D4B6-4B1D-BE6F-6573F4A04D9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50025"/>
          <a:stretch/>
        </p:blipFill>
        <p:spPr bwMode="auto">
          <a:xfrm>
            <a:off x="6046139" y="3847565"/>
            <a:ext cx="3420568" cy="72401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a:extLst>
              <a:ext uri="{FF2B5EF4-FFF2-40B4-BE49-F238E27FC236}">
                <a16:creationId xmlns:a16="http://schemas.microsoft.com/office/drawing/2014/main" id="{52CCA811-F843-45F8-909D-16CFB6C42E8B}"/>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49975"/>
          <a:stretch/>
        </p:blipFill>
        <p:spPr bwMode="auto">
          <a:xfrm>
            <a:off x="6041747" y="4678674"/>
            <a:ext cx="3424010" cy="724018"/>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extLst>
              <a:ext uri="{FF2B5EF4-FFF2-40B4-BE49-F238E27FC236}">
                <a16:creationId xmlns:a16="http://schemas.microsoft.com/office/drawing/2014/main" id="{DCDFEA88-7D67-4EF9-B2E9-420C52D21B35}"/>
              </a:ext>
            </a:extLst>
          </p:cNvPr>
          <p:cNvSpPr/>
          <p:nvPr/>
        </p:nvSpPr>
        <p:spPr>
          <a:xfrm>
            <a:off x="6023532" y="5491995"/>
            <a:ext cx="2159431" cy="276999"/>
          </a:xfrm>
          <a:prstGeom prst="rect">
            <a:avLst/>
          </a:prstGeom>
        </p:spPr>
        <p:txBody>
          <a:bodyPr wrap="square">
            <a:spAutoFit/>
          </a:bodyPr>
          <a:lstStyle/>
          <a:p>
            <a:r>
              <a:rPr lang="en-US" sz="1200" dirty="0"/>
              <a:t>Linear classifier: Learnt filters</a:t>
            </a:r>
          </a:p>
        </p:txBody>
      </p:sp>
      <p:pic>
        <p:nvPicPr>
          <p:cNvPr id="117" name="Picture 2" descr="First layer filters of AlexNet, trained on ImageNet. A considerable amount of redundancy is clearly visible in the filters.">
            <a:extLst>
              <a:ext uri="{FF2B5EF4-FFF2-40B4-BE49-F238E27FC236}">
                <a16:creationId xmlns:a16="http://schemas.microsoft.com/office/drawing/2014/main" id="{E56930E6-2895-4AAF-BA2D-D985A88CE9A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95698" y="3933739"/>
            <a:ext cx="2159432" cy="21517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E5D6D48E-00FF-4CEE-8A97-FA8A1F28B32C}"/>
                  </a:ext>
                </a:extLst>
              </p:cNvPr>
              <p:cNvSpPr/>
              <p:nvPr/>
            </p:nvSpPr>
            <p:spPr>
              <a:xfrm>
                <a:off x="9710684" y="6197915"/>
                <a:ext cx="2244446" cy="276999"/>
              </a:xfrm>
              <a:prstGeom prst="rect">
                <a:avLst/>
              </a:prstGeom>
            </p:spPr>
            <p:txBody>
              <a:bodyPr wrap="square">
                <a:spAutoFit/>
              </a:bodyPr>
              <a:lstStyle/>
              <a:p>
                <a:r>
                  <a:rPr lang="en-US" sz="1200" dirty="0"/>
                  <a:t>AlexNet layer 1, </a:t>
                </a:r>
                <a14:m>
                  <m:oMath xmlns:m="http://schemas.openxmlformats.org/officeDocument/2006/math">
                    <m:r>
                      <a:rPr lang="en-US" sz="1200">
                        <a:latin typeface="Cambria Math" panose="02040503050406030204" pitchFamily="18" charset="0"/>
                      </a:rPr>
                      <m:t>11×11 </m:t>
                    </m:r>
                  </m:oMath>
                </a14:m>
                <a:r>
                  <a:rPr lang="en-US" sz="1200" dirty="0"/>
                  <a:t>weights</a:t>
                </a:r>
              </a:p>
            </p:txBody>
          </p:sp>
        </mc:Choice>
        <mc:Fallback xmlns="">
          <p:sp>
            <p:nvSpPr>
              <p:cNvPr id="118" name="Rectangle 117">
                <a:extLst>
                  <a:ext uri="{FF2B5EF4-FFF2-40B4-BE49-F238E27FC236}">
                    <a16:creationId xmlns:a16="http://schemas.microsoft.com/office/drawing/2014/main" id="{E5D6D48E-00FF-4CEE-8A97-FA8A1F28B32C}"/>
                  </a:ext>
                </a:extLst>
              </p:cNvPr>
              <p:cNvSpPr>
                <a:spLocks noRot="1" noChangeAspect="1" noMove="1" noResize="1" noEditPoints="1" noAdjustHandles="1" noChangeArrowheads="1" noChangeShapeType="1" noTextEdit="1"/>
              </p:cNvSpPr>
              <p:nvPr/>
            </p:nvSpPr>
            <p:spPr>
              <a:xfrm>
                <a:off x="9710684" y="6197915"/>
                <a:ext cx="2244446" cy="276999"/>
              </a:xfrm>
              <a:prstGeom prst="rect">
                <a:avLst/>
              </a:prstGeom>
              <a:blipFill>
                <a:blip r:embed="rId23"/>
                <a:stretch>
                  <a:fillRect l="-272" t="-2222" b="-177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2700F00-CB13-44A8-9DA1-0C3A4CA3D515}"/>
              </a:ext>
            </a:extLst>
          </p:cNvPr>
          <p:cNvSpPr>
            <a:spLocks noGrp="1"/>
          </p:cNvSpPr>
          <p:nvPr>
            <p:ph type="sldNum" sz="quarter" idx="12"/>
          </p:nvPr>
        </p:nvSpPr>
        <p:spPr/>
        <p:txBody>
          <a:bodyPr/>
          <a:lstStyle/>
          <a:p>
            <a:fld id="{7D2CB42A-8FA8-44C5-91E7-FA776C1A3BC3}" type="slidenum">
              <a:rPr lang="en-US" smtClean="0"/>
              <a:t>2</a:t>
            </a:fld>
            <a:endParaRPr lang="en-US"/>
          </a:p>
        </p:txBody>
      </p:sp>
    </p:spTree>
    <p:extLst>
      <p:ext uri="{BB962C8B-B14F-4D97-AF65-F5344CB8AC3E}">
        <p14:creationId xmlns:p14="http://schemas.microsoft.com/office/powerpoint/2010/main" val="112933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5B90-34C7-4577-9DC7-E23A31ACCE2E}"/>
              </a:ext>
            </a:extLst>
          </p:cNvPr>
          <p:cNvSpPr>
            <a:spLocks noGrp="1"/>
          </p:cNvSpPr>
          <p:nvPr>
            <p:ph type="title"/>
          </p:nvPr>
        </p:nvSpPr>
        <p:spPr>
          <a:xfrm>
            <a:off x="382385" y="136525"/>
            <a:ext cx="11654443" cy="709696"/>
          </a:xfrm>
        </p:spPr>
        <p:txBody>
          <a:bodyPr>
            <a:normAutofit/>
          </a:bodyPr>
          <a:lstStyle/>
          <a:p>
            <a:r>
              <a:rPr lang="en-US" dirty="0"/>
              <a:t>Activation Functions</a:t>
            </a:r>
          </a:p>
        </p:txBody>
      </p:sp>
      <p:sp>
        <p:nvSpPr>
          <p:cNvPr id="15" name="Rectangle 14">
            <a:extLst>
              <a:ext uri="{FF2B5EF4-FFF2-40B4-BE49-F238E27FC236}">
                <a16:creationId xmlns:a16="http://schemas.microsoft.com/office/drawing/2014/main" id="{217039EC-6696-4CE8-8621-D7B397DD3CCF}"/>
              </a:ext>
            </a:extLst>
          </p:cNvPr>
          <p:cNvSpPr/>
          <p:nvPr/>
        </p:nvSpPr>
        <p:spPr>
          <a:xfrm>
            <a:off x="382385" y="923584"/>
            <a:ext cx="1956568" cy="959237"/>
          </a:xfrm>
          <a:prstGeom prst="rect">
            <a:avLst/>
          </a:prstGeom>
        </p:spPr>
        <p:txBody>
          <a:bodyPr wrap="square">
            <a:spAutoFit/>
          </a:bodyPr>
          <a:lstStyle/>
          <a:p>
            <a:pPr>
              <a:spcBef>
                <a:spcPts val="1000"/>
              </a:spcBef>
            </a:pPr>
            <a:r>
              <a:rPr lang="en-US" sz="2400" dirty="0">
                <a:solidFill>
                  <a:srgbClr val="0070C0"/>
                </a:solidFill>
              </a:rPr>
              <a:t>Sigmoid</a:t>
            </a:r>
          </a:p>
          <a:p>
            <a:pPr>
              <a:spcBef>
                <a:spcPts val="1000"/>
              </a:spcBef>
            </a:pPr>
            <a:endParaRPr lang="en-US" sz="2400" dirty="0"/>
          </a:p>
        </p:txBody>
      </p:sp>
      <p:sp>
        <p:nvSpPr>
          <p:cNvPr id="16" name="Rectangle 15">
            <a:extLst>
              <a:ext uri="{FF2B5EF4-FFF2-40B4-BE49-F238E27FC236}">
                <a16:creationId xmlns:a16="http://schemas.microsoft.com/office/drawing/2014/main" id="{831F858A-DB32-4651-A021-695EF5448128}"/>
              </a:ext>
            </a:extLst>
          </p:cNvPr>
          <p:cNvSpPr/>
          <p:nvPr/>
        </p:nvSpPr>
        <p:spPr>
          <a:xfrm>
            <a:off x="6227905" y="840275"/>
            <a:ext cx="5845520" cy="959237"/>
          </a:xfrm>
          <a:prstGeom prst="rect">
            <a:avLst/>
          </a:prstGeom>
        </p:spPr>
        <p:txBody>
          <a:bodyPr wrap="square">
            <a:spAutoFit/>
          </a:bodyPr>
          <a:lstStyle/>
          <a:p>
            <a:pPr>
              <a:spcBef>
                <a:spcPts val="1000"/>
              </a:spcBef>
            </a:pPr>
            <a:r>
              <a:rPr lang="en-US" sz="2400" dirty="0">
                <a:solidFill>
                  <a:srgbClr val="0070C0"/>
                </a:solidFill>
              </a:rPr>
              <a:t>Tanh</a:t>
            </a:r>
          </a:p>
          <a:p>
            <a:pPr>
              <a:spcBef>
                <a:spcPts val="1000"/>
              </a:spcBef>
            </a:pPr>
            <a:endParaRPr lang="en-US" sz="2400" dirty="0"/>
          </a:p>
        </p:txBody>
      </p:sp>
      <p:sp>
        <p:nvSpPr>
          <p:cNvPr id="17" name="Rectangle 16">
            <a:extLst>
              <a:ext uri="{FF2B5EF4-FFF2-40B4-BE49-F238E27FC236}">
                <a16:creationId xmlns:a16="http://schemas.microsoft.com/office/drawing/2014/main" id="{69A3E40C-C692-4712-942C-71E8DF633A45}"/>
              </a:ext>
            </a:extLst>
          </p:cNvPr>
          <p:cNvSpPr/>
          <p:nvPr/>
        </p:nvSpPr>
        <p:spPr>
          <a:xfrm>
            <a:off x="508749" y="4082228"/>
            <a:ext cx="5845520" cy="461665"/>
          </a:xfrm>
          <a:prstGeom prst="rect">
            <a:avLst/>
          </a:prstGeom>
        </p:spPr>
        <p:txBody>
          <a:bodyPr wrap="square">
            <a:spAutoFit/>
          </a:bodyPr>
          <a:lstStyle/>
          <a:p>
            <a:pPr>
              <a:spcBef>
                <a:spcPts val="1000"/>
              </a:spcBef>
            </a:pPr>
            <a:r>
              <a:rPr lang="en-US" sz="2400" dirty="0" err="1">
                <a:solidFill>
                  <a:srgbClr val="0070C0"/>
                </a:solidFill>
              </a:rPr>
              <a:t>ReLU</a:t>
            </a:r>
            <a:endParaRPr lang="en-US" sz="2400" dirty="0">
              <a:solidFill>
                <a:srgbClr val="0070C0"/>
              </a:solidFill>
            </a:endParaRPr>
          </a:p>
        </p:txBody>
      </p:sp>
      <p:sp>
        <p:nvSpPr>
          <p:cNvPr id="18" name="Rectangle 17">
            <a:extLst>
              <a:ext uri="{FF2B5EF4-FFF2-40B4-BE49-F238E27FC236}">
                <a16:creationId xmlns:a16="http://schemas.microsoft.com/office/drawing/2014/main" id="{F6EEBA27-C09C-4BC2-AE7E-5A9596EE59BD}"/>
              </a:ext>
            </a:extLst>
          </p:cNvPr>
          <p:cNvSpPr/>
          <p:nvPr/>
        </p:nvSpPr>
        <p:spPr>
          <a:xfrm>
            <a:off x="6227905" y="4082228"/>
            <a:ext cx="1915280" cy="461665"/>
          </a:xfrm>
          <a:prstGeom prst="rect">
            <a:avLst/>
          </a:prstGeom>
        </p:spPr>
        <p:txBody>
          <a:bodyPr wrap="square">
            <a:spAutoFit/>
          </a:bodyPr>
          <a:lstStyle/>
          <a:p>
            <a:pPr>
              <a:spcBef>
                <a:spcPts val="1000"/>
              </a:spcBef>
            </a:pPr>
            <a:r>
              <a:rPr lang="en-US" sz="2400" dirty="0">
                <a:solidFill>
                  <a:srgbClr val="0070C0"/>
                </a:solidFill>
              </a:rPr>
              <a:t>Leaky </a:t>
            </a:r>
            <a:r>
              <a:rPr lang="en-US" sz="2400" dirty="0" err="1">
                <a:solidFill>
                  <a:srgbClr val="0070C0"/>
                </a:solidFill>
              </a:rPr>
              <a:t>ReLU</a:t>
            </a:r>
            <a:endParaRPr lang="en-US" sz="2400" dirty="0">
              <a:solidFill>
                <a:srgbClr val="0070C0"/>
              </a:solidFill>
            </a:endParaRPr>
          </a:p>
        </p:txBody>
      </p:sp>
      <p:grpSp>
        <p:nvGrpSpPr>
          <p:cNvPr id="19" name="Content Placeholder 2">
            <a:extLst>
              <a:ext uri="{FF2B5EF4-FFF2-40B4-BE49-F238E27FC236}">
                <a16:creationId xmlns:a16="http://schemas.microsoft.com/office/drawing/2014/main" id="{B80E1C84-6E85-43AF-8636-B179DD19704E}"/>
              </a:ext>
            </a:extLst>
          </p:cNvPr>
          <p:cNvGrpSpPr/>
          <p:nvPr/>
        </p:nvGrpSpPr>
        <p:grpSpPr>
          <a:xfrm>
            <a:off x="748389" y="1935085"/>
            <a:ext cx="3790337" cy="1826141"/>
            <a:chOff x="876153" y="2349274"/>
            <a:chExt cx="7426599" cy="3173384"/>
          </a:xfrm>
        </p:grpSpPr>
        <p:sp>
          <p:nvSpPr>
            <p:cNvPr id="20" name="pl4">
              <a:extLst>
                <a:ext uri="{FF2B5EF4-FFF2-40B4-BE49-F238E27FC236}">
                  <a16:creationId xmlns:a16="http://schemas.microsoft.com/office/drawing/2014/main" id="{AE234A35-DAA1-4130-9F97-91EB23A590E1}"/>
                </a:ext>
              </a:extLst>
            </p:cNvPr>
            <p:cNvSpPr/>
            <p:nvPr/>
          </p:nvSpPr>
          <p:spPr>
            <a:xfrm>
              <a:off x="1469813" y="2455321"/>
              <a:ext cx="6570133" cy="2632839"/>
            </a:xfrm>
            <a:custGeom>
              <a:avLst/>
              <a:gdLst/>
              <a:ahLst/>
              <a:cxnLst/>
              <a:rect l="0" t="0" r="0" b="0"/>
              <a:pathLst>
                <a:path w="6570133" h="2632839">
                  <a:moveTo>
                    <a:pt x="0" y="2632839"/>
                  </a:moveTo>
                  <a:lnTo>
                    <a:pt x="21973" y="2632831"/>
                  </a:lnTo>
                  <a:lnTo>
                    <a:pt x="43947" y="2632822"/>
                  </a:lnTo>
                  <a:lnTo>
                    <a:pt x="65921" y="2632813"/>
                  </a:lnTo>
                  <a:lnTo>
                    <a:pt x="87894" y="2632803"/>
                  </a:lnTo>
                  <a:lnTo>
                    <a:pt x="109868" y="2632792"/>
                  </a:lnTo>
                  <a:lnTo>
                    <a:pt x="131842" y="2632780"/>
                  </a:lnTo>
                  <a:lnTo>
                    <a:pt x="153815" y="2632768"/>
                  </a:lnTo>
                  <a:lnTo>
                    <a:pt x="175789" y="2632755"/>
                  </a:lnTo>
                  <a:lnTo>
                    <a:pt x="197763" y="2632741"/>
                  </a:lnTo>
                  <a:lnTo>
                    <a:pt x="219736" y="2632726"/>
                  </a:lnTo>
                  <a:lnTo>
                    <a:pt x="241710" y="2632709"/>
                  </a:lnTo>
                  <a:lnTo>
                    <a:pt x="263684" y="2632692"/>
                  </a:lnTo>
                  <a:lnTo>
                    <a:pt x="285657" y="2632674"/>
                  </a:lnTo>
                  <a:lnTo>
                    <a:pt x="307631" y="2632654"/>
                  </a:lnTo>
                  <a:lnTo>
                    <a:pt x="329605" y="2632633"/>
                  </a:lnTo>
                  <a:lnTo>
                    <a:pt x="351579" y="2632610"/>
                  </a:lnTo>
                  <a:lnTo>
                    <a:pt x="373552" y="2632586"/>
                  </a:lnTo>
                  <a:lnTo>
                    <a:pt x="395526" y="2632560"/>
                  </a:lnTo>
                  <a:lnTo>
                    <a:pt x="417500" y="2632533"/>
                  </a:lnTo>
                  <a:lnTo>
                    <a:pt x="439473" y="2632503"/>
                  </a:lnTo>
                  <a:lnTo>
                    <a:pt x="461447" y="2632472"/>
                  </a:lnTo>
                  <a:lnTo>
                    <a:pt x="483421" y="2632438"/>
                  </a:lnTo>
                  <a:lnTo>
                    <a:pt x="505394" y="2632402"/>
                  </a:lnTo>
                  <a:lnTo>
                    <a:pt x="527368" y="2632364"/>
                  </a:lnTo>
                  <a:lnTo>
                    <a:pt x="549342" y="2632323"/>
                  </a:lnTo>
                  <a:lnTo>
                    <a:pt x="571315" y="2632279"/>
                  </a:lnTo>
                  <a:lnTo>
                    <a:pt x="593289" y="2632232"/>
                  </a:lnTo>
                  <a:lnTo>
                    <a:pt x="615263" y="2632181"/>
                  </a:lnTo>
                  <a:lnTo>
                    <a:pt x="637237" y="2632127"/>
                  </a:lnTo>
                  <a:lnTo>
                    <a:pt x="659210" y="2632070"/>
                  </a:lnTo>
                  <a:lnTo>
                    <a:pt x="681184" y="2632008"/>
                  </a:lnTo>
                  <a:lnTo>
                    <a:pt x="703158" y="2631943"/>
                  </a:lnTo>
                  <a:lnTo>
                    <a:pt x="725131" y="2631872"/>
                  </a:lnTo>
                  <a:lnTo>
                    <a:pt x="747105" y="2631797"/>
                  </a:lnTo>
                  <a:lnTo>
                    <a:pt x="769079" y="2631717"/>
                  </a:lnTo>
                  <a:lnTo>
                    <a:pt x="791052" y="2631631"/>
                  </a:lnTo>
                  <a:lnTo>
                    <a:pt x="813026" y="2631539"/>
                  </a:lnTo>
                  <a:lnTo>
                    <a:pt x="835000" y="2631441"/>
                  </a:lnTo>
                  <a:lnTo>
                    <a:pt x="856973" y="2631336"/>
                  </a:lnTo>
                  <a:lnTo>
                    <a:pt x="878947" y="2631224"/>
                  </a:lnTo>
                  <a:lnTo>
                    <a:pt x="900921" y="2631104"/>
                  </a:lnTo>
                  <a:lnTo>
                    <a:pt x="922894" y="2630976"/>
                  </a:lnTo>
                  <a:lnTo>
                    <a:pt x="944868" y="2630839"/>
                  </a:lnTo>
                  <a:lnTo>
                    <a:pt x="966842" y="2630692"/>
                  </a:lnTo>
                  <a:lnTo>
                    <a:pt x="988816" y="2630536"/>
                  </a:lnTo>
                  <a:lnTo>
                    <a:pt x="1010789" y="2630368"/>
                  </a:lnTo>
                  <a:lnTo>
                    <a:pt x="1032763" y="2630189"/>
                  </a:lnTo>
                  <a:lnTo>
                    <a:pt x="1054737" y="2629998"/>
                  </a:lnTo>
                  <a:lnTo>
                    <a:pt x="1076710" y="2629793"/>
                  </a:lnTo>
                  <a:lnTo>
                    <a:pt x="1098684" y="2629575"/>
                  </a:lnTo>
                  <a:lnTo>
                    <a:pt x="1120658" y="2629341"/>
                  </a:lnTo>
                  <a:lnTo>
                    <a:pt x="1142631" y="2629091"/>
                  </a:lnTo>
                  <a:lnTo>
                    <a:pt x="1164605" y="2628824"/>
                  </a:lnTo>
                  <a:lnTo>
                    <a:pt x="1186579" y="2628538"/>
                  </a:lnTo>
                  <a:lnTo>
                    <a:pt x="1208552" y="2628233"/>
                  </a:lnTo>
                  <a:lnTo>
                    <a:pt x="1230526" y="2627907"/>
                  </a:lnTo>
                  <a:lnTo>
                    <a:pt x="1252500" y="2627558"/>
                  </a:lnTo>
                  <a:lnTo>
                    <a:pt x="1274474" y="2627185"/>
                  </a:lnTo>
                  <a:lnTo>
                    <a:pt x="1296447" y="2626787"/>
                  </a:lnTo>
                  <a:lnTo>
                    <a:pt x="1318421" y="2626361"/>
                  </a:lnTo>
                  <a:lnTo>
                    <a:pt x="1340395" y="2625906"/>
                  </a:lnTo>
                  <a:lnTo>
                    <a:pt x="1362368" y="2625419"/>
                  </a:lnTo>
                  <a:lnTo>
                    <a:pt x="1384342" y="2624899"/>
                  </a:lnTo>
                  <a:lnTo>
                    <a:pt x="1406316" y="2624343"/>
                  </a:lnTo>
                  <a:lnTo>
                    <a:pt x="1428289" y="2623749"/>
                  </a:lnTo>
                  <a:lnTo>
                    <a:pt x="1450263" y="2623115"/>
                  </a:lnTo>
                  <a:lnTo>
                    <a:pt x="1472237" y="2622436"/>
                  </a:lnTo>
                  <a:lnTo>
                    <a:pt x="1494210" y="2621712"/>
                  </a:lnTo>
                  <a:lnTo>
                    <a:pt x="1516184" y="2620937"/>
                  </a:lnTo>
                  <a:lnTo>
                    <a:pt x="1538158" y="2620110"/>
                  </a:lnTo>
                  <a:lnTo>
                    <a:pt x="1560131" y="2619225"/>
                  </a:lnTo>
                  <a:lnTo>
                    <a:pt x="1582105" y="2618281"/>
                  </a:lnTo>
                  <a:lnTo>
                    <a:pt x="1604079" y="2617271"/>
                  </a:lnTo>
                  <a:lnTo>
                    <a:pt x="1626053" y="2616193"/>
                  </a:lnTo>
                  <a:lnTo>
                    <a:pt x="1648026" y="2615041"/>
                  </a:lnTo>
                  <a:lnTo>
                    <a:pt x="1670000" y="2613810"/>
                  </a:lnTo>
                  <a:lnTo>
                    <a:pt x="1691974" y="2612496"/>
                  </a:lnTo>
                  <a:lnTo>
                    <a:pt x="1713947" y="2611092"/>
                  </a:lnTo>
                  <a:lnTo>
                    <a:pt x="1735921" y="2609593"/>
                  </a:lnTo>
                  <a:lnTo>
                    <a:pt x="1757895" y="2607992"/>
                  </a:lnTo>
                  <a:lnTo>
                    <a:pt x="1779868" y="2606282"/>
                  </a:lnTo>
                  <a:lnTo>
                    <a:pt x="1801842" y="2604457"/>
                  </a:lnTo>
                  <a:lnTo>
                    <a:pt x="1823816" y="2602508"/>
                  </a:lnTo>
                  <a:lnTo>
                    <a:pt x="1845789" y="2600427"/>
                  </a:lnTo>
                  <a:lnTo>
                    <a:pt x="1867763" y="2598207"/>
                  </a:lnTo>
                  <a:lnTo>
                    <a:pt x="1889737" y="2595837"/>
                  </a:lnTo>
                  <a:lnTo>
                    <a:pt x="1911711" y="2593307"/>
                  </a:lnTo>
                  <a:lnTo>
                    <a:pt x="1933684" y="2590608"/>
                  </a:lnTo>
                  <a:lnTo>
                    <a:pt x="1955658" y="2587729"/>
                  </a:lnTo>
                  <a:lnTo>
                    <a:pt x="1977632" y="2584657"/>
                  </a:lnTo>
                  <a:lnTo>
                    <a:pt x="1999605" y="2581381"/>
                  </a:lnTo>
                  <a:lnTo>
                    <a:pt x="2021579" y="2577888"/>
                  </a:lnTo>
                  <a:lnTo>
                    <a:pt x="2043553" y="2574164"/>
                  </a:lnTo>
                  <a:lnTo>
                    <a:pt x="2065526" y="2570193"/>
                  </a:lnTo>
                  <a:lnTo>
                    <a:pt x="2087500" y="2565962"/>
                  </a:lnTo>
                  <a:lnTo>
                    <a:pt x="2109474" y="2561453"/>
                  </a:lnTo>
                  <a:lnTo>
                    <a:pt x="2131447" y="2556650"/>
                  </a:lnTo>
                  <a:lnTo>
                    <a:pt x="2153421" y="2551534"/>
                  </a:lnTo>
                  <a:lnTo>
                    <a:pt x="2175395" y="2546087"/>
                  </a:lnTo>
                  <a:lnTo>
                    <a:pt x="2197369" y="2540289"/>
                  </a:lnTo>
                  <a:lnTo>
                    <a:pt x="2219342" y="2534119"/>
                  </a:lnTo>
                  <a:lnTo>
                    <a:pt x="2241316" y="2527555"/>
                  </a:lnTo>
                  <a:lnTo>
                    <a:pt x="2263290" y="2520575"/>
                  </a:lnTo>
                  <a:lnTo>
                    <a:pt x="2285263" y="2513154"/>
                  </a:lnTo>
                  <a:lnTo>
                    <a:pt x="2307237" y="2505268"/>
                  </a:lnTo>
                  <a:lnTo>
                    <a:pt x="2329211" y="2496891"/>
                  </a:lnTo>
                  <a:lnTo>
                    <a:pt x="2351184" y="2487997"/>
                  </a:lnTo>
                  <a:lnTo>
                    <a:pt x="2373158" y="2478557"/>
                  </a:lnTo>
                  <a:lnTo>
                    <a:pt x="2395132" y="2468543"/>
                  </a:lnTo>
                  <a:lnTo>
                    <a:pt x="2417105" y="2457925"/>
                  </a:lnTo>
                  <a:lnTo>
                    <a:pt x="2439079" y="2446673"/>
                  </a:lnTo>
                  <a:lnTo>
                    <a:pt x="2461053" y="2434756"/>
                  </a:lnTo>
                  <a:lnTo>
                    <a:pt x="2483026" y="2422143"/>
                  </a:lnTo>
                  <a:lnTo>
                    <a:pt x="2505000" y="2408801"/>
                  </a:lnTo>
                  <a:lnTo>
                    <a:pt x="2526974" y="2394697"/>
                  </a:lnTo>
                  <a:lnTo>
                    <a:pt x="2548948" y="2379799"/>
                  </a:lnTo>
                  <a:lnTo>
                    <a:pt x="2570921" y="2364075"/>
                  </a:lnTo>
                  <a:lnTo>
                    <a:pt x="2592895" y="2347491"/>
                  </a:lnTo>
                  <a:lnTo>
                    <a:pt x="2614869" y="2330015"/>
                  </a:lnTo>
                  <a:lnTo>
                    <a:pt x="2636842" y="2311616"/>
                  </a:lnTo>
                  <a:lnTo>
                    <a:pt x="2658816" y="2292262"/>
                  </a:lnTo>
                  <a:lnTo>
                    <a:pt x="2680790" y="2271925"/>
                  </a:lnTo>
                  <a:lnTo>
                    <a:pt x="2702763" y="2250577"/>
                  </a:lnTo>
                  <a:lnTo>
                    <a:pt x="2724737" y="2228191"/>
                  </a:lnTo>
                  <a:lnTo>
                    <a:pt x="2746711" y="2204744"/>
                  </a:lnTo>
                  <a:lnTo>
                    <a:pt x="2768684" y="2180215"/>
                  </a:lnTo>
                  <a:lnTo>
                    <a:pt x="2790658" y="2154585"/>
                  </a:lnTo>
                  <a:lnTo>
                    <a:pt x="2812632" y="2127841"/>
                  </a:lnTo>
                  <a:lnTo>
                    <a:pt x="2834606" y="2099971"/>
                  </a:lnTo>
                  <a:lnTo>
                    <a:pt x="2856579" y="2070970"/>
                  </a:lnTo>
                  <a:lnTo>
                    <a:pt x="2878553" y="2040835"/>
                  </a:lnTo>
                  <a:lnTo>
                    <a:pt x="2900527" y="2009572"/>
                  </a:lnTo>
                  <a:lnTo>
                    <a:pt x="2922500" y="1977187"/>
                  </a:lnTo>
                  <a:lnTo>
                    <a:pt x="2944474" y="1943698"/>
                  </a:lnTo>
                  <a:lnTo>
                    <a:pt x="2966448" y="1909124"/>
                  </a:lnTo>
                  <a:lnTo>
                    <a:pt x="2988421" y="1873494"/>
                  </a:lnTo>
                  <a:lnTo>
                    <a:pt x="3010395" y="1836841"/>
                  </a:lnTo>
                  <a:lnTo>
                    <a:pt x="3032369" y="1799206"/>
                  </a:lnTo>
                  <a:lnTo>
                    <a:pt x="3054342" y="1760637"/>
                  </a:lnTo>
                  <a:lnTo>
                    <a:pt x="3076316" y="1721188"/>
                  </a:lnTo>
                  <a:lnTo>
                    <a:pt x="3098290" y="1680920"/>
                  </a:lnTo>
                  <a:lnTo>
                    <a:pt x="3120263" y="1639899"/>
                  </a:lnTo>
                  <a:lnTo>
                    <a:pt x="3142237" y="1598199"/>
                  </a:lnTo>
                  <a:lnTo>
                    <a:pt x="3164211" y="1555897"/>
                  </a:lnTo>
                  <a:lnTo>
                    <a:pt x="3186185" y="1513078"/>
                  </a:lnTo>
                  <a:lnTo>
                    <a:pt x="3208158" y="1469829"/>
                  </a:lnTo>
                  <a:lnTo>
                    <a:pt x="3230132" y="1426242"/>
                  </a:lnTo>
                  <a:lnTo>
                    <a:pt x="3252106" y="1382411"/>
                  </a:lnTo>
                  <a:lnTo>
                    <a:pt x="3274079" y="1338433"/>
                  </a:lnTo>
                  <a:lnTo>
                    <a:pt x="3296053" y="1294406"/>
                  </a:lnTo>
                  <a:lnTo>
                    <a:pt x="3318027" y="1250428"/>
                  </a:lnTo>
                  <a:lnTo>
                    <a:pt x="3340000" y="1206597"/>
                  </a:lnTo>
                  <a:lnTo>
                    <a:pt x="3361974" y="1163009"/>
                  </a:lnTo>
                  <a:lnTo>
                    <a:pt x="3383948" y="1119761"/>
                  </a:lnTo>
                  <a:lnTo>
                    <a:pt x="3405921" y="1076942"/>
                  </a:lnTo>
                  <a:lnTo>
                    <a:pt x="3427895" y="1034640"/>
                  </a:lnTo>
                  <a:lnTo>
                    <a:pt x="3449869" y="992940"/>
                  </a:lnTo>
                  <a:lnTo>
                    <a:pt x="3471843" y="951919"/>
                  </a:lnTo>
                  <a:lnTo>
                    <a:pt x="3493816" y="911651"/>
                  </a:lnTo>
                  <a:lnTo>
                    <a:pt x="3515790" y="872202"/>
                  </a:lnTo>
                  <a:lnTo>
                    <a:pt x="3537764" y="833633"/>
                  </a:lnTo>
                  <a:lnTo>
                    <a:pt x="3559737" y="795998"/>
                  </a:lnTo>
                  <a:lnTo>
                    <a:pt x="3581711" y="759345"/>
                  </a:lnTo>
                  <a:lnTo>
                    <a:pt x="3603685" y="723715"/>
                  </a:lnTo>
                  <a:lnTo>
                    <a:pt x="3625658" y="689141"/>
                  </a:lnTo>
                  <a:lnTo>
                    <a:pt x="3647632" y="655651"/>
                  </a:lnTo>
                  <a:lnTo>
                    <a:pt x="3669606" y="623267"/>
                  </a:lnTo>
                  <a:lnTo>
                    <a:pt x="3691579" y="592003"/>
                  </a:lnTo>
                  <a:lnTo>
                    <a:pt x="3713553" y="561869"/>
                  </a:lnTo>
                  <a:lnTo>
                    <a:pt x="3735527" y="532868"/>
                  </a:lnTo>
                  <a:lnTo>
                    <a:pt x="3757501" y="504998"/>
                  </a:lnTo>
                  <a:lnTo>
                    <a:pt x="3779474" y="478254"/>
                  </a:lnTo>
                  <a:lnTo>
                    <a:pt x="3801448" y="452624"/>
                  </a:lnTo>
                  <a:lnTo>
                    <a:pt x="3823422" y="428095"/>
                  </a:lnTo>
                  <a:lnTo>
                    <a:pt x="3845395" y="404648"/>
                  </a:lnTo>
                  <a:lnTo>
                    <a:pt x="3867369" y="382262"/>
                  </a:lnTo>
                  <a:lnTo>
                    <a:pt x="3889343" y="360914"/>
                  </a:lnTo>
                  <a:lnTo>
                    <a:pt x="3911316" y="340577"/>
                  </a:lnTo>
                  <a:lnTo>
                    <a:pt x="3933290" y="321223"/>
                  </a:lnTo>
                  <a:lnTo>
                    <a:pt x="3955264" y="302824"/>
                  </a:lnTo>
                  <a:lnTo>
                    <a:pt x="3977237" y="285348"/>
                  </a:lnTo>
                  <a:lnTo>
                    <a:pt x="3999211" y="268764"/>
                  </a:lnTo>
                  <a:lnTo>
                    <a:pt x="4021185" y="253039"/>
                  </a:lnTo>
                  <a:lnTo>
                    <a:pt x="4043158" y="238142"/>
                  </a:lnTo>
                  <a:lnTo>
                    <a:pt x="4065132" y="224038"/>
                  </a:lnTo>
                  <a:lnTo>
                    <a:pt x="4087106" y="210696"/>
                  </a:lnTo>
                  <a:lnTo>
                    <a:pt x="4109080" y="198083"/>
                  </a:lnTo>
                  <a:lnTo>
                    <a:pt x="4131053" y="186166"/>
                  </a:lnTo>
                  <a:lnTo>
                    <a:pt x="4153027" y="174914"/>
                  </a:lnTo>
                  <a:lnTo>
                    <a:pt x="4175001" y="164296"/>
                  </a:lnTo>
                  <a:lnTo>
                    <a:pt x="4196974" y="154282"/>
                  </a:lnTo>
                  <a:lnTo>
                    <a:pt x="4218948" y="144842"/>
                  </a:lnTo>
                  <a:lnTo>
                    <a:pt x="4240922" y="135947"/>
                  </a:lnTo>
                  <a:lnTo>
                    <a:pt x="4262895" y="127571"/>
                  </a:lnTo>
                  <a:lnTo>
                    <a:pt x="4284869" y="119685"/>
                  </a:lnTo>
                  <a:lnTo>
                    <a:pt x="4306843" y="112264"/>
                  </a:lnTo>
                  <a:lnTo>
                    <a:pt x="4328816" y="105284"/>
                  </a:lnTo>
                  <a:lnTo>
                    <a:pt x="4350790" y="98720"/>
                  </a:lnTo>
                  <a:lnTo>
                    <a:pt x="4372764" y="92550"/>
                  </a:lnTo>
                  <a:lnTo>
                    <a:pt x="4394738" y="86752"/>
                  </a:lnTo>
                  <a:lnTo>
                    <a:pt x="4416711" y="81305"/>
                  </a:lnTo>
                  <a:lnTo>
                    <a:pt x="4438685" y="76189"/>
                  </a:lnTo>
                  <a:lnTo>
                    <a:pt x="4460659" y="71386"/>
                  </a:lnTo>
                  <a:lnTo>
                    <a:pt x="4482632" y="66877"/>
                  </a:lnTo>
                  <a:lnTo>
                    <a:pt x="4504606" y="62646"/>
                  </a:lnTo>
                  <a:lnTo>
                    <a:pt x="4526580" y="58675"/>
                  </a:lnTo>
                  <a:lnTo>
                    <a:pt x="4548553" y="54951"/>
                  </a:lnTo>
                  <a:lnTo>
                    <a:pt x="4570527" y="51457"/>
                  </a:lnTo>
                  <a:lnTo>
                    <a:pt x="4592501" y="48181"/>
                  </a:lnTo>
                  <a:lnTo>
                    <a:pt x="4614474" y="45110"/>
                  </a:lnTo>
                  <a:lnTo>
                    <a:pt x="4636448" y="42231"/>
                  </a:lnTo>
                  <a:lnTo>
                    <a:pt x="4658422" y="39532"/>
                  </a:lnTo>
                  <a:lnTo>
                    <a:pt x="4680395" y="37002"/>
                  </a:lnTo>
                  <a:lnTo>
                    <a:pt x="4702369" y="34632"/>
                  </a:lnTo>
                  <a:lnTo>
                    <a:pt x="4724343" y="32411"/>
                  </a:lnTo>
                  <a:lnTo>
                    <a:pt x="4746317" y="30331"/>
                  </a:lnTo>
                  <a:lnTo>
                    <a:pt x="4768290" y="28382"/>
                  </a:lnTo>
                  <a:lnTo>
                    <a:pt x="4790264" y="26557"/>
                  </a:lnTo>
                  <a:lnTo>
                    <a:pt x="4812238" y="24847"/>
                  </a:lnTo>
                  <a:lnTo>
                    <a:pt x="4834211" y="23246"/>
                  </a:lnTo>
                  <a:lnTo>
                    <a:pt x="4856185" y="21747"/>
                  </a:lnTo>
                  <a:lnTo>
                    <a:pt x="4878159" y="20343"/>
                  </a:lnTo>
                  <a:lnTo>
                    <a:pt x="4900132" y="19028"/>
                  </a:lnTo>
                  <a:lnTo>
                    <a:pt x="4922106" y="17798"/>
                  </a:lnTo>
                  <a:lnTo>
                    <a:pt x="4944080" y="16646"/>
                  </a:lnTo>
                  <a:lnTo>
                    <a:pt x="4966053" y="15568"/>
                  </a:lnTo>
                  <a:lnTo>
                    <a:pt x="4988027" y="14558"/>
                  </a:lnTo>
                  <a:lnTo>
                    <a:pt x="5010001" y="13614"/>
                  </a:lnTo>
                  <a:lnTo>
                    <a:pt x="5031975" y="12729"/>
                  </a:lnTo>
                  <a:lnTo>
                    <a:pt x="5053948" y="11902"/>
                  </a:lnTo>
                  <a:lnTo>
                    <a:pt x="5075922" y="11127"/>
                  </a:lnTo>
                  <a:lnTo>
                    <a:pt x="5097896" y="10402"/>
                  </a:lnTo>
                  <a:lnTo>
                    <a:pt x="5119869" y="9724"/>
                  </a:lnTo>
                  <a:lnTo>
                    <a:pt x="5141843" y="9089"/>
                  </a:lnTo>
                  <a:lnTo>
                    <a:pt x="5163817" y="8496"/>
                  </a:lnTo>
                  <a:lnTo>
                    <a:pt x="5185790" y="7940"/>
                  </a:lnTo>
                  <a:lnTo>
                    <a:pt x="5207764" y="7420"/>
                  </a:lnTo>
                  <a:lnTo>
                    <a:pt x="5229738" y="6933"/>
                  </a:lnTo>
                  <a:lnTo>
                    <a:pt x="5251711" y="6478"/>
                  </a:lnTo>
                  <a:lnTo>
                    <a:pt x="5273685" y="6052"/>
                  </a:lnTo>
                  <a:lnTo>
                    <a:pt x="5295659" y="5654"/>
                  </a:lnTo>
                  <a:lnTo>
                    <a:pt x="5317632" y="5281"/>
                  </a:lnTo>
                  <a:lnTo>
                    <a:pt x="5339606" y="4932"/>
                  </a:lnTo>
                  <a:lnTo>
                    <a:pt x="5361580" y="4606"/>
                  </a:lnTo>
                  <a:lnTo>
                    <a:pt x="5383554" y="4301"/>
                  </a:lnTo>
                  <a:lnTo>
                    <a:pt x="5405527" y="4015"/>
                  </a:lnTo>
                  <a:lnTo>
                    <a:pt x="5427501" y="3748"/>
                  </a:lnTo>
                  <a:lnTo>
                    <a:pt x="5449475" y="3498"/>
                  </a:lnTo>
                  <a:lnTo>
                    <a:pt x="5471448" y="3264"/>
                  </a:lnTo>
                  <a:lnTo>
                    <a:pt x="5493422" y="3045"/>
                  </a:lnTo>
                  <a:lnTo>
                    <a:pt x="5515396" y="2841"/>
                  </a:lnTo>
                  <a:lnTo>
                    <a:pt x="5537369" y="2649"/>
                  </a:lnTo>
                  <a:lnTo>
                    <a:pt x="5559343" y="2470"/>
                  </a:lnTo>
                  <a:lnTo>
                    <a:pt x="5581317" y="2303"/>
                  </a:lnTo>
                  <a:lnTo>
                    <a:pt x="5603290" y="2146"/>
                  </a:lnTo>
                  <a:lnTo>
                    <a:pt x="5625264" y="2000"/>
                  </a:lnTo>
                  <a:lnTo>
                    <a:pt x="5647238" y="1863"/>
                  </a:lnTo>
                  <a:lnTo>
                    <a:pt x="5669212" y="1735"/>
                  </a:lnTo>
                  <a:lnTo>
                    <a:pt x="5691185" y="1615"/>
                  </a:lnTo>
                  <a:lnTo>
                    <a:pt x="5713159" y="1502"/>
                  </a:lnTo>
                  <a:lnTo>
                    <a:pt x="5735133" y="1398"/>
                  </a:lnTo>
                  <a:lnTo>
                    <a:pt x="5757106" y="1299"/>
                  </a:lnTo>
                  <a:lnTo>
                    <a:pt x="5779080" y="1208"/>
                  </a:lnTo>
                  <a:lnTo>
                    <a:pt x="5801054" y="1122"/>
                  </a:lnTo>
                  <a:lnTo>
                    <a:pt x="5823027" y="1041"/>
                  </a:lnTo>
                  <a:lnTo>
                    <a:pt x="5845001" y="966"/>
                  </a:lnTo>
                  <a:lnTo>
                    <a:pt x="5866975" y="896"/>
                  </a:lnTo>
                  <a:lnTo>
                    <a:pt x="5888948" y="830"/>
                  </a:lnTo>
                  <a:lnTo>
                    <a:pt x="5910922" y="769"/>
                  </a:lnTo>
                  <a:lnTo>
                    <a:pt x="5932896" y="711"/>
                  </a:lnTo>
                  <a:lnTo>
                    <a:pt x="5954870" y="658"/>
                  </a:lnTo>
                  <a:lnTo>
                    <a:pt x="5976843" y="607"/>
                  </a:lnTo>
                  <a:lnTo>
                    <a:pt x="5998817" y="560"/>
                  </a:lnTo>
                  <a:lnTo>
                    <a:pt x="6020791" y="516"/>
                  </a:lnTo>
                  <a:lnTo>
                    <a:pt x="6042764" y="475"/>
                  </a:lnTo>
                  <a:lnTo>
                    <a:pt x="6064738" y="437"/>
                  </a:lnTo>
                  <a:lnTo>
                    <a:pt x="6086712" y="401"/>
                  </a:lnTo>
                  <a:lnTo>
                    <a:pt x="6108685" y="367"/>
                  </a:lnTo>
                  <a:lnTo>
                    <a:pt x="6130659" y="335"/>
                  </a:lnTo>
                  <a:lnTo>
                    <a:pt x="6152633" y="306"/>
                  </a:lnTo>
                  <a:lnTo>
                    <a:pt x="6174606" y="278"/>
                  </a:lnTo>
                  <a:lnTo>
                    <a:pt x="6196580" y="253"/>
                  </a:lnTo>
                  <a:lnTo>
                    <a:pt x="6218554" y="229"/>
                  </a:lnTo>
                  <a:lnTo>
                    <a:pt x="6240527" y="206"/>
                  </a:lnTo>
                  <a:lnTo>
                    <a:pt x="6262501" y="185"/>
                  </a:lnTo>
                  <a:lnTo>
                    <a:pt x="6284475" y="165"/>
                  </a:lnTo>
                  <a:lnTo>
                    <a:pt x="6306449" y="147"/>
                  </a:lnTo>
                  <a:lnTo>
                    <a:pt x="6328422" y="129"/>
                  </a:lnTo>
                  <a:lnTo>
                    <a:pt x="6350396" y="113"/>
                  </a:lnTo>
                  <a:lnTo>
                    <a:pt x="6372370" y="98"/>
                  </a:lnTo>
                  <a:lnTo>
                    <a:pt x="6394343" y="84"/>
                  </a:lnTo>
                  <a:lnTo>
                    <a:pt x="6416317" y="71"/>
                  </a:lnTo>
                  <a:lnTo>
                    <a:pt x="6438291" y="59"/>
                  </a:lnTo>
                  <a:lnTo>
                    <a:pt x="6460264" y="47"/>
                  </a:lnTo>
                  <a:lnTo>
                    <a:pt x="6482238" y="36"/>
                  </a:lnTo>
                  <a:lnTo>
                    <a:pt x="6504212" y="26"/>
                  </a:lnTo>
                  <a:lnTo>
                    <a:pt x="6526185" y="17"/>
                  </a:lnTo>
                  <a:lnTo>
                    <a:pt x="6548159" y="8"/>
                  </a:lnTo>
                  <a:lnTo>
                    <a:pt x="6570133" y="0"/>
                  </a:lnTo>
                </a:path>
              </a:pathLst>
            </a:custGeom>
            <a:ln/>
          </p:spPr>
          <p:style>
            <a:lnRef idx="1">
              <a:schemeClr val="accent2"/>
            </a:lnRef>
            <a:fillRef idx="0">
              <a:schemeClr val="accent2"/>
            </a:fillRef>
            <a:effectRef idx="0">
              <a:schemeClr val="accent2"/>
            </a:effectRef>
            <a:fontRef idx="minor">
              <a:schemeClr val="tx1"/>
            </a:fontRef>
          </p:style>
          <p:txBody>
            <a:bodyPr/>
            <a:lstStyle/>
            <a:p>
              <a:endParaRPr/>
            </a:p>
          </p:txBody>
        </p:sp>
        <p:sp>
          <p:nvSpPr>
            <p:cNvPr id="21" name="pl5">
              <a:extLst>
                <a:ext uri="{FF2B5EF4-FFF2-40B4-BE49-F238E27FC236}">
                  <a16:creationId xmlns:a16="http://schemas.microsoft.com/office/drawing/2014/main" id="{E0EB4938-C1D5-4446-8F98-07CFD8B69C89}"/>
                </a:ext>
              </a:extLst>
            </p:cNvPr>
            <p:cNvSpPr/>
            <p:nvPr/>
          </p:nvSpPr>
          <p:spPr>
            <a:xfrm>
              <a:off x="1469813" y="5193474"/>
              <a:ext cx="6570133" cy="0"/>
            </a:xfrm>
            <a:custGeom>
              <a:avLst/>
              <a:gdLst/>
              <a:ahLst/>
              <a:cxnLst/>
              <a:rect l="0" t="0" r="0" b="0"/>
              <a:pathLst>
                <a:path w="6570133">
                  <a:moveTo>
                    <a:pt x="0" y="0"/>
                  </a:moveTo>
                  <a:lnTo>
                    <a:pt x="6570133" y="0"/>
                  </a:lnTo>
                </a:path>
              </a:pathLst>
            </a:custGeom>
            <a:ln w="9525" cap="rnd">
              <a:solidFill>
                <a:srgbClr val="000000">
                  <a:alpha val="100000"/>
                </a:srgbClr>
              </a:solidFill>
              <a:prstDash val="solid"/>
              <a:round/>
            </a:ln>
          </p:spPr>
          <p:txBody>
            <a:bodyPr/>
            <a:lstStyle/>
            <a:p>
              <a:endParaRPr/>
            </a:p>
          </p:txBody>
        </p:sp>
        <p:sp>
          <p:nvSpPr>
            <p:cNvPr id="22" name="pl6">
              <a:extLst>
                <a:ext uri="{FF2B5EF4-FFF2-40B4-BE49-F238E27FC236}">
                  <a16:creationId xmlns:a16="http://schemas.microsoft.com/office/drawing/2014/main" id="{911AD122-7AFA-402F-A268-61754862CB98}"/>
                </a:ext>
              </a:extLst>
            </p:cNvPr>
            <p:cNvSpPr/>
            <p:nvPr/>
          </p:nvSpPr>
          <p:spPr>
            <a:xfrm>
              <a:off x="1469813"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23" name="pl7">
              <a:extLst>
                <a:ext uri="{FF2B5EF4-FFF2-40B4-BE49-F238E27FC236}">
                  <a16:creationId xmlns:a16="http://schemas.microsoft.com/office/drawing/2014/main" id="{7E192BD6-FFA5-4DDA-861E-7116CAE146D3}"/>
                </a:ext>
              </a:extLst>
            </p:cNvPr>
            <p:cNvSpPr/>
            <p:nvPr/>
          </p:nvSpPr>
          <p:spPr>
            <a:xfrm>
              <a:off x="4754880"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24" name="pl8">
              <a:extLst>
                <a:ext uri="{FF2B5EF4-FFF2-40B4-BE49-F238E27FC236}">
                  <a16:creationId xmlns:a16="http://schemas.microsoft.com/office/drawing/2014/main" id="{0837569F-9439-44D5-9BDD-33245C3FF2B2}"/>
                </a:ext>
              </a:extLst>
            </p:cNvPr>
            <p:cNvSpPr/>
            <p:nvPr/>
          </p:nvSpPr>
          <p:spPr>
            <a:xfrm>
              <a:off x="8039946"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25" name="tx9">
              <a:extLst>
                <a:ext uri="{FF2B5EF4-FFF2-40B4-BE49-F238E27FC236}">
                  <a16:creationId xmlns:a16="http://schemas.microsoft.com/office/drawing/2014/main" id="{C003307A-D456-4361-8CF7-A4C7B5A2CFDB}"/>
                </a:ext>
              </a:extLst>
            </p:cNvPr>
            <p:cNvSpPr/>
            <p:nvPr/>
          </p:nvSpPr>
          <p:spPr>
            <a:xfrm>
              <a:off x="1359680" y="5411261"/>
              <a:ext cx="22026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26" name="tx10">
              <a:extLst>
                <a:ext uri="{FF2B5EF4-FFF2-40B4-BE49-F238E27FC236}">
                  <a16:creationId xmlns:a16="http://schemas.microsoft.com/office/drawing/2014/main" id="{4C0FDBA5-2B9B-4AE1-BAA9-7BC7EFE12C32}"/>
                </a:ext>
              </a:extLst>
            </p:cNvPr>
            <p:cNvSpPr/>
            <p:nvPr/>
          </p:nvSpPr>
          <p:spPr>
            <a:xfrm>
              <a:off x="4712501" y="5411261"/>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27" name="tx11">
              <a:extLst>
                <a:ext uri="{FF2B5EF4-FFF2-40B4-BE49-F238E27FC236}">
                  <a16:creationId xmlns:a16="http://schemas.microsoft.com/office/drawing/2014/main" id="{8AA5E845-0DEE-4960-B5B0-9E438A27E0BB}"/>
                </a:ext>
              </a:extLst>
            </p:cNvPr>
            <p:cNvSpPr/>
            <p:nvPr/>
          </p:nvSpPr>
          <p:spPr>
            <a:xfrm>
              <a:off x="7955189" y="5411261"/>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28" name="pl12">
              <a:extLst>
                <a:ext uri="{FF2B5EF4-FFF2-40B4-BE49-F238E27FC236}">
                  <a16:creationId xmlns:a16="http://schemas.microsoft.com/office/drawing/2014/main" id="{B8311751-DAF7-4A83-9196-FDB2DD7F3D42}"/>
                </a:ext>
              </a:extLst>
            </p:cNvPr>
            <p:cNvSpPr/>
            <p:nvPr/>
          </p:nvSpPr>
          <p:spPr>
            <a:xfrm>
              <a:off x="1207008" y="2455202"/>
              <a:ext cx="0" cy="2633078"/>
            </a:xfrm>
            <a:custGeom>
              <a:avLst/>
              <a:gdLst/>
              <a:ahLst/>
              <a:cxnLst/>
              <a:rect l="0" t="0" r="0" b="0"/>
              <a:pathLst>
                <a:path h="2633078">
                  <a:moveTo>
                    <a:pt x="0" y="2633078"/>
                  </a:moveTo>
                  <a:lnTo>
                    <a:pt x="0" y="0"/>
                  </a:lnTo>
                </a:path>
              </a:pathLst>
            </a:custGeom>
            <a:ln w="9525" cap="rnd">
              <a:solidFill>
                <a:srgbClr val="000000">
                  <a:alpha val="100000"/>
                </a:srgbClr>
              </a:solidFill>
              <a:prstDash val="solid"/>
              <a:round/>
            </a:ln>
          </p:spPr>
          <p:txBody>
            <a:bodyPr/>
            <a:lstStyle/>
            <a:p>
              <a:endParaRPr/>
            </a:p>
          </p:txBody>
        </p:sp>
        <p:sp>
          <p:nvSpPr>
            <p:cNvPr id="29" name="pl13">
              <a:extLst>
                <a:ext uri="{FF2B5EF4-FFF2-40B4-BE49-F238E27FC236}">
                  <a16:creationId xmlns:a16="http://schemas.microsoft.com/office/drawing/2014/main" id="{3CE75109-9D6B-4106-A057-CAE1B7D72BC2}"/>
                </a:ext>
              </a:extLst>
            </p:cNvPr>
            <p:cNvSpPr/>
            <p:nvPr/>
          </p:nvSpPr>
          <p:spPr>
            <a:xfrm>
              <a:off x="1115567" y="5088280"/>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30" name="pl14">
              <a:extLst>
                <a:ext uri="{FF2B5EF4-FFF2-40B4-BE49-F238E27FC236}">
                  <a16:creationId xmlns:a16="http://schemas.microsoft.com/office/drawing/2014/main" id="{1943DAED-3BF2-4BBD-884E-38542F168FF8}"/>
                </a:ext>
              </a:extLst>
            </p:cNvPr>
            <p:cNvSpPr/>
            <p:nvPr/>
          </p:nvSpPr>
          <p:spPr>
            <a:xfrm>
              <a:off x="1115567" y="377174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31" name="pl15">
              <a:extLst>
                <a:ext uri="{FF2B5EF4-FFF2-40B4-BE49-F238E27FC236}">
                  <a16:creationId xmlns:a16="http://schemas.microsoft.com/office/drawing/2014/main" id="{688D0587-5DAC-4111-90C1-82A68F3867E5}"/>
                </a:ext>
              </a:extLst>
            </p:cNvPr>
            <p:cNvSpPr/>
            <p:nvPr/>
          </p:nvSpPr>
          <p:spPr>
            <a:xfrm>
              <a:off x="1115567" y="2455202"/>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32" name="tx16">
              <a:extLst>
                <a:ext uri="{FF2B5EF4-FFF2-40B4-BE49-F238E27FC236}">
                  <a16:creationId xmlns:a16="http://schemas.microsoft.com/office/drawing/2014/main" id="{1B2F4E25-353A-4292-801B-441550F548DE}"/>
                </a:ext>
              </a:extLst>
            </p:cNvPr>
            <p:cNvSpPr/>
            <p:nvPr/>
          </p:nvSpPr>
          <p:spPr>
            <a:xfrm rot="-5400000">
              <a:off x="825924" y="5032582"/>
              <a:ext cx="211856"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0.0</a:t>
              </a:r>
            </a:p>
          </p:txBody>
        </p:sp>
        <p:sp>
          <p:nvSpPr>
            <p:cNvPr id="33" name="tx17">
              <a:extLst>
                <a:ext uri="{FF2B5EF4-FFF2-40B4-BE49-F238E27FC236}">
                  <a16:creationId xmlns:a16="http://schemas.microsoft.com/office/drawing/2014/main" id="{6BF8E37B-A353-4C8F-9824-225D01B988B8}"/>
                </a:ext>
              </a:extLst>
            </p:cNvPr>
            <p:cNvSpPr/>
            <p:nvPr/>
          </p:nvSpPr>
          <p:spPr>
            <a:xfrm rot="-5400000">
              <a:off x="825924" y="3716042"/>
              <a:ext cx="211856"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0.5</a:t>
              </a:r>
            </a:p>
          </p:txBody>
        </p:sp>
        <p:sp>
          <p:nvSpPr>
            <p:cNvPr id="34" name="tx18">
              <a:extLst>
                <a:ext uri="{FF2B5EF4-FFF2-40B4-BE49-F238E27FC236}">
                  <a16:creationId xmlns:a16="http://schemas.microsoft.com/office/drawing/2014/main" id="{79A611E6-75E4-49DB-871C-55EC05AEAAC7}"/>
                </a:ext>
              </a:extLst>
            </p:cNvPr>
            <p:cNvSpPr/>
            <p:nvPr/>
          </p:nvSpPr>
          <p:spPr>
            <a:xfrm rot="-5400000">
              <a:off x="825924" y="2399503"/>
              <a:ext cx="211856"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35" name="pl19">
              <a:extLst>
                <a:ext uri="{FF2B5EF4-FFF2-40B4-BE49-F238E27FC236}">
                  <a16:creationId xmlns:a16="http://schemas.microsoft.com/office/drawing/2014/main" id="{A67F1197-E80E-496A-9336-F63097368A3F}"/>
                </a:ext>
              </a:extLst>
            </p:cNvPr>
            <p:cNvSpPr/>
            <p:nvPr/>
          </p:nvSpPr>
          <p:spPr>
            <a:xfrm>
              <a:off x="1207008" y="2350008"/>
              <a:ext cx="7095744" cy="2843466"/>
            </a:xfrm>
            <a:custGeom>
              <a:avLst/>
              <a:gdLst/>
              <a:ahLst/>
              <a:cxnLst/>
              <a:rect l="0" t="0" r="0" b="0"/>
              <a:pathLst>
                <a:path w="7095744" h="2843466">
                  <a:moveTo>
                    <a:pt x="0" y="2843466"/>
                  </a:moveTo>
                  <a:lnTo>
                    <a:pt x="7095744" y="2843466"/>
                  </a:lnTo>
                  <a:lnTo>
                    <a:pt x="7095744" y="0"/>
                  </a:lnTo>
                  <a:lnTo>
                    <a:pt x="0" y="0"/>
                  </a:lnTo>
                  <a:lnTo>
                    <a:pt x="0" y="2843466"/>
                  </a:lnTo>
                </a:path>
              </a:pathLst>
            </a:custGeom>
            <a:ln w="9525" cap="rnd">
              <a:solidFill>
                <a:srgbClr val="000000">
                  <a:alpha val="100000"/>
                </a:srgbClr>
              </a:solidFill>
              <a:prstDash val="solid"/>
              <a:round/>
            </a:ln>
          </p:spPr>
          <p:txBody>
            <a:bodyPr/>
            <a:lstStyle/>
            <a:p>
              <a:endParaRPr/>
            </a:p>
          </p:txBody>
        </p:sp>
      </p:grpSp>
      <p:grpSp>
        <p:nvGrpSpPr>
          <p:cNvPr id="36" name="Content Placeholder 2">
            <a:extLst>
              <a:ext uri="{FF2B5EF4-FFF2-40B4-BE49-F238E27FC236}">
                <a16:creationId xmlns:a16="http://schemas.microsoft.com/office/drawing/2014/main" id="{CBF833AD-3AF7-4BA4-82C4-7B28F65382DE}"/>
              </a:ext>
            </a:extLst>
          </p:cNvPr>
          <p:cNvGrpSpPr/>
          <p:nvPr/>
        </p:nvGrpSpPr>
        <p:grpSpPr>
          <a:xfrm>
            <a:off x="6650785" y="1915119"/>
            <a:ext cx="3790334" cy="1866073"/>
            <a:chOff x="876154" y="2350008"/>
            <a:chExt cx="7426598" cy="3172650"/>
          </a:xfrm>
        </p:grpSpPr>
        <p:sp>
          <p:nvSpPr>
            <p:cNvPr id="37" name="pl4">
              <a:extLst>
                <a:ext uri="{FF2B5EF4-FFF2-40B4-BE49-F238E27FC236}">
                  <a16:creationId xmlns:a16="http://schemas.microsoft.com/office/drawing/2014/main" id="{F3D99F07-5C2F-49EE-8BD0-694D7202A812}"/>
                </a:ext>
              </a:extLst>
            </p:cNvPr>
            <p:cNvSpPr/>
            <p:nvPr/>
          </p:nvSpPr>
          <p:spPr>
            <a:xfrm>
              <a:off x="1469813" y="2455321"/>
              <a:ext cx="6570133" cy="2632839"/>
            </a:xfrm>
            <a:custGeom>
              <a:avLst/>
              <a:gdLst/>
              <a:ahLst/>
              <a:cxnLst/>
              <a:rect l="0" t="0" r="0" b="0"/>
              <a:pathLst>
                <a:path w="6570133" h="2632839">
                  <a:moveTo>
                    <a:pt x="0" y="2632839"/>
                  </a:moveTo>
                  <a:lnTo>
                    <a:pt x="21973" y="2632839"/>
                  </a:lnTo>
                  <a:lnTo>
                    <a:pt x="43947" y="2632839"/>
                  </a:lnTo>
                  <a:lnTo>
                    <a:pt x="65921" y="2632839"/>
                  </a:lnTo>
                  <a:lnTo>
                    <a:pt x="87894" y="2632839"/>
                  </a:lnTo>
                  <a:lnTo>
                    <a:pt x="109868" y="2632839"/>
                  </a:lnTo>
                  <a:lnTo>
                    <a:pt x="131842" y="2632839"/>
                  </a:lnTo>
                  <a:lnTo>
                    <a:pt x="153815" y="2632839"/>
                  </a:lnTo>
                  <a:lnTo>
                    <a:pt x="175789" y="2632839"/>
                  </a:lnTo>
                  <a:lnTo>
                    <a:pt x="197763" y="2632839"/>
                  </a:lnTo>
                  <a:lnTo>
                    <a:pt x="219736" y="2632839"/>
                  </a:lnTo>
                  <a:lnTo>
                    <a:pt x="241710" y="2632839"/>
                  </a:lnTo>
                  <a:lnTo>
                    <a:pt x="263684" y="2632839"/>
                  </a:lnTo>
                  <a:lnTo>
                    <a:pt x="285657" y="2632839"/>
                  </a:lnTo>
                  <a:lnTo>
                    <a:pt x="307631" y="2632839"/>
                  </a:lnTo>
                  <a:lnTo>
                    <a:pt x="329605" y="2632839"/>
                  </a:lnTo>
                  <a:lnTo>
                    <a:pt x="351579" y="2632839"/>
                  </a:lnTo>
                  <a:lnTo>
                    <a:pt x="373552" y="2632839"/>
                  </a:lnTo>
                  <a:lnTo>
                    <a:pt x="395526" y="2632839"/>
                  </a:lnTo>
                  <a:lnTo>
                    <a:pt x="417500" y="2632839"/>
                  </a:lnTo>
                  <a:lnTo>
                    <a:pt x="439473" y="2632839"/>
                  </a:lnTo>
                  <a:lnTo>
                    <a:pt x="461447" y="2632839"/>
                  </a:lnTo>
                  <a:lnTo>
                    <a:pt x="483421" y="2632839"/>
                  </a:lnTo>
                  <a:lnTo>
                    <a:pt x="505394" y="2632839"/>
                  </a:lnTo>
                  <a:lnTo>
                    <a:pt x="527368" y="2632839"/>
                  </a:lnTo>
                  <a:lnTo>
                    <a:pt x="549342" y="2632839"/>
                  </a:lnTo>
                  <a:lnTo>
                    <a:pt x="571315" y="2632839"/>
                  </a:lnTo>
                  <a:lnTo>
                    <a:pt x="593289" y="2632839"/>
                  </a:lnTo>
                  <a:lnTo>
                    <a:pt x="615263" y="2632839"/>
                  </a:lnTo>
                  <a:lnTo>
                    <a:pt x="637237" y="2632839"/>
                  </a:lnTo>
                  <a:lnTo>
                    <a:pt x="659210" y="2632839"/>
                  </a:lnTo>
                  <a:lnTo>
                    <a:pt x="681184" y="2632839"/>
                  </a:lnTo>
                  <a:lnTo>
                    <a:pt x="703158" y="2632839"/>
                  </a:lnTo>
                  <a:lnTo>
                    <a:pt x="725131" y="2632839"/>
                  </a:lnTo>
                  <a:lnTo>
                    <a:pt x="747105" y="2632839"/>
                  </a:lnTo>
                  <a:lnTo>
                    <a:pt x="769079" y="2632839"/>
                  </a:lnTo>
                  <a:lnTo>
                    <a:pt x="791052" y="2632839"/>
                  </a:lnTo>
                  <a:lnTo>
                    <a:pt x="813026" y="2632839"/>
                  </a:lnTo>
                  <a:lnTo>
                    <a:pt x="835000" y="2632838"/>
                  </a:lnTo>
                  <a:lnTo>
                    <a:pt x="856973" y="2632838"/>
                  </a:lnTo>
                  <a:lnTo>
                    <a:pt x="878947" y="2632838"/>
                  </a:lnTo>
                  <a:lnTo>
                    <a:pt x="900921" y="2632838"/>
                  </a:lnTo>
                  <a:lnTo>
                    <a:pt x="922894" y="2632838"/>
                  </a:lnTo>
                  <a:lnTo>
                    <a:pt x="944868" y="2632838"/>
                  </a:lnTo>
                  <a:lnTo>
                    <a:pt x="966842" y="2632837"/>
                  </a:lnTo>
                  <a:lnTo>
                    <a:pt x="988816" y="2632837"/>
                  </a:lnTo>
                  <a:lnTo>
                    <a:pt x="1010789" y="2632837"/>
                  </a:lnTo>
                  <a:lnTo>
                    <a:pt x="1032763" y="2632836"/>
                  </a:lnTo>
                  <a:lnTo>
                    <a:pt x="1054737" y="2632836"/>
                  </a:lnTo>
                  <a:lnTo>
                    <a:pt x="1076710" y="2632836"/>
                  </a:lnTo>
                  <a:lnTo>
                    <a:pt x="1098684" y="2632835"/>
                  </a:lnTo>
                  <a:lnTo>
                    <a:pt x="1120658" y="2632834"/>
                  </a:lnTo>
                  <a:lnTo>
                    <a:pt x="1142631" y="2632834"/>
                  </a:lnTo>
                  <a:lnTo>
                    <a:pt x="1164605" y="2632833"/>
                  </a:lnTo>
                  <a:lnTo>
                    <a:pt x="1186579" y="2632832"/>
                  </a:lnTo>
                  <a:lnTo>
                    <a:pt x="1208552" y="2632831"/>
                  </a:lnTo>
                  <a:lnTo>
                    <a:pt x="1230526" y="2632830"/>
                  </a:lnTo>
                  <a:lnTo>
                    <a:pt x="1252500" y="2632828"/>
                  </a:lnTo>
                  <a:lnTo>
                    <a:pt x="1274474" y="2632827"/>
                  </a:lnTo>
                  <a:lnTo>
                    <a:pt x="1296447" y="2632825"/>
                  </a:lnTo>
                  <a:lnTo>
                    <a:pt x="1318421" y="2632823"/>
                  </a:lnTo>
                  <a:lnTo>
                    <a:pt x="1340395" y="2632820"/>
                  </a:lnTo>
                  <a:lnTo>
                    <a:pt x="1362368" y="2632818"/>
                  </a:lnTo>
                  <a:lnTo>
                    <a:pt x="1384342" y="2632815"/>
                  </a:lnTo>
                  <a:lnTo>
                    <a:pt x="1406316" y="2632811"/>
                  </a:lnTo>
                  <a:lnTo>
                    <a:pt x="1428289" y="2632807"/>
                  </a:lnTo>
                  <a:lnTo>
                    <a:pt x="1450263" y="2632802"/>
                  </a:lnTo>
                  <a:lnTo>
                    <a:pt x="1472237" y="2632797"/>
                  </a:lnTo>
                  <a:lnTo>
                    <a:pt x="1494210" y="2632791"/>
                  </a:lnTo>
                  <a:lnTo>
                    <a:pt x="1516184" y="2632784"/>
                  </a:lnTo>
                  <a:lnTo>
                    <a:pt x="1538158" y="2632776"/>
                  </a:lnTo>
                  <a:lnTo>
                    <a:pt x="1560131" y="2632767"/>
                  </a:lnTo>
                  <a:lnTo>
                    <a:pt x="1582105" y="2632757"/>
                  </a:lnTo>
                  <a:lnTo>
                    <a:pt x="1604079" y="2632745"/>
                  </a:lnTo>
                  <a:lnTo>
                    <a:pt x="1626053" y="2632731"/>
                  </a:lnTo>
                  <a:lnTo>
                    <a:pt x="1648026" y="2632716"/>
                  </a:lnTo>
                  <a:lnTo>
                    <a:pt x="1670000" y="2632698"/>
                  </a:lnTo>
                  <a:lnTo>
                    <a:pt x="1691974" y="2632678"/>
                  </a:lnTo>
                  <a:lnTo>
                    <a:pt x="1713947" y="2632655"/>
                  </a:lnTo>
                  <a:lnTo>
                    <a:pt x="1735921" y="2632628"/>
                  </a:lnTo>
                  <a:lnTo>
                    <a:pt x="1757895" y="2632598"/>
                  </a:lnTo>
                  <a:lnTo>
                    <a:pt x="1779868" y="2632564"/>
                  </a:lnTo>
                  <a:lnTo>
                    <a:pt x="1801842" y="2632524"/>
                  </a:lnTo>
                  <a:lnTo>
                    <a:pt x="1823816" y="2632479"/>
                  </a:lnTo>
                  <a:lnTo>
                    <a:pt x="1845789" y="2632427"/>
                  </a:lnTo>
                  <a:lnTo>
                    <a:pt x="1867763" y="2632368"/>
                  </a:lnTo>
                  <a:lnTo>
                    <a:pt x="1889737" y="2632301"/>
                  </a:lnTo>
                  <a:lnTo>
                    <a:pt x="1911711" y="2632224"/>
                  </a:lnTo>
                  <a:lnTo>
                    <a:pt x="1933684" y="2632136"/>
                  </a:lnTo>
                  <a:lnTo>
                    <a:pt x="1955658" y="2632035"/>
                  </a:lnTo>
                  <a:lnTo>
                    <a:pt x="1977632" y="2631920"/>
                  </a:lnTo>
                  <a:lnTo>
                    <a:pt x="1999605" y="2631789"/>
                  </a:lnTo>
                  <a:lnTo>
                    <a:pt x="2021579" y="2631638"/>
                  </a:lnTo>
                  <a:lnTo>
                    <a:pt x="2043553" y="2631467"/>
                  </a:lnTo>
                  <a:lnTo>
                    <a:pt x="2065526" y="2631270"/>
                  </a:lnTo>
                  <a:lnTo>
                    <a:pt x="2087500" y="2631046"/>
                  </a:lnTo>
                  <a:lnTo>
                    <a:pt x="2109474" y="2630789"/>
                  </a:lnTo>
                  <a:lnTo>
                    <a:pt x="2131447" y="2630496"/>
                  </a:lnTo>
                  <a:lnTo>
                    <a:pt x="2153421" y="2630161"/>
                  </a:lnTo>
                  <a:lnTo>
                    <a:pt x="2175395" y="2629778"/>
                  </a:lnTo>
                  <a:lnTo>
                    <a:pt x="2197369" y="2629341"/>
                  </a:lnTo>
                  <a:lnTo>
                    <a:pt x="2219342" y="2628840"/>
                  </a:lnTo>
                  <a:lnTo>
                    <a:pt x="2241316" y="2628269"/>
                  </a:lnTo>
                  <a:lnTo>
                    <a:pt x="2263290" y="2627616"/>
                  </a:lnTo>
                  <a:lnTo>
                    <a:pt x="2285263" y="2626870"/>
                  </a:lnTo>
                  <a:lnTo>
                    <a:pt x="2307237" y="2626018"/>
                  </a:lnTo>
                  <a:lnTo>
                    <a:pt x="2329211" y="2625045"/>
                  </a:lnTo>
                  <a:lnTo>
                    <a:pt x="2351184" y="2623933"/>
                  </a:lnTo>
                  <a:lnTo>
                    <a:pt x="2373158" y="2622663"/>
                  </a:lnTo>
                  <a:lnTo>
                    <a:pt x="2395132" y="2621212"/>
                  </a:lnTo>
                  <a:lnTo>
                    <a:pt x="2417105" y="2619556"/>
                  </a:lnTo>
                  <a:lnTo>
                    <a:pt x="2439079" y="2617666"/>
                  </a:lnTo>
                  <a:lnTo>
                    <a:pt x="2461053" y="2615508"/>
                  </a:lnTo>
                  <a:lnTo>
                    <a:pt x="2483026" y="2613046"/>
                  </a:lnTo>
                  <a:lnTo>
                    <a:pt x="2505000" y="2610237"/>
                  </a:lnTo>
                  <a:lnTo>
                    <a:pt x="2526974" y="2607034"/>
                  </a:lnTo>
                  <a:lnTo>
                    <a:pt x="2548948" y="2603381"/>
                  </a:lnTo>
                  <a:lnTo>
                    <a:pt x="2570921" y="2599219"/>
                  </a:lnTo>
                  <a:lnTo>
                    <a:pt x="2592895" y="2594476"/>
                  </a:lnTo>
                  <a:lnTo>
                    <a:pt x="2614869" y="2589076"/>
                  </a:lnTo>
                  <a:lnTo>
                    <a:pt x="2636842" y="2582931"/>
                  </a:lnTo>
                  <a:lnTo>
                    <a:pt x="2658816" y="2575941"/>
                  </a:lnTo>
                  <a:lnTo>
                    <a:pt x="2680790" y="2567997"/>
                  </a:lnTo>
                  <a:lnTo>
                    <a:pt x="2702763" y="2558976"/>
                  </a:lnTo>
                  <a:lnTo>
                    <a:pt x="2724737" y="2548741"/>
                  </a:lnTo>
                  <a:lnTo>
                    <a:pt x="2746711" y="2537141"/>
                  </a:lnTo>
                  <a:lnTo>
                    <a:pt x="2768684" y="2524009"/>
                  </a:lnTo>
                  <a:lnTo>
                    <a:pt x="2790658" y="2509163"/>
                  </a:lnTo>
                  <a:lnTo>
                    <a:pt x="2812632" y="2492404"/>
                  </a:lnTo>
                  <a:lnTo>
                    <a:pt x="2834606" y="2473518"/>
                  </a:lnTo>
                  <a:lnTo>
                    <a:pt x="2856579" y="2452277"/>
                  </a:lnTo>
                  <a:lnTo>
                    <a:pt x="2878553" y="2428438"/>
                  </a:lnTo>
                  <a:lnTo>
                    <a:pt x="2900527" y="2401748"/>
                  </a:lnTo>
                  <a:lnTo>
                    <a:pt x="2922500" y="2371947"/>
                  </a:lnTo>
                  <a:lnTo>
                    <a:pt x="2944474" y="2338774"/>
                  </a:lnTo>
                  <a:lnTo>
                    <a:pt x="2966448" y="2301971"/>
                  </a:lnTo>
                  <a:lnTo>
                    <a:pt x="2988421" y="2261293"/>
                  </a:lnTo>
                  <a:lnTo>
                    <a:pt x="3010395" y="2216520"/>
                  </a:lnTo>
                  <a:lnTo>
                    <a:pt x="3032369" y="2167461"/>
                  </a:lnTo>
                  <a:lnTo>
                    <a:pt x="3054342" y="2113975"/>
                  </a:lnTo>
                  <a:lnTo>
                    <a:pt x="3076316" y="2055977"/>
                  </a:lnTo>
                  <a:lnTo>
                    <a:pt x="3098290" y="1993457"/>
                  </a:lnTo>
                  <a:lnTo>
                    <a:pt x="3120263" y="1926490"/>
                  </a:lnTo>
                  <a:lnTo>
                    <a:pt x="3142237" y="1855244"/>
                  </a:lnTo>
                  <a:lnTo>
                    <a:pt x="3164211" y="1779993"/>
                  </a:lnTo>
                  <a:lnTo>
                    <a:pt x="3186185" y="1701118"/>
                  </a:lnTo>
                  <a:lnTo>
                    <a:pt x="3208158" y="1619102"/>
                  </a:lnTo>
                  <a:lnTo>
                    <a:pt x="3230132" y="1534527"/>
                  </a:lnTo>
                  <a:lnTo>
                    <a:pt x="3252106" y="1448060"/>
                  </a:lnTo>
                  <a:lnTo>
                    <a:pt x="3274079" y="1360430"/>
                  </a:lnTo>
                  <a:lnTo>
                    <a:pt x="3296053" y="1272408"/>
                  </a:lnTo>
                  <a:lnTo>
                    <a:pt x="3318027" y="1184779"/>
                  </a:lnTo>
                  <a:lnTo>
                    <a:pt x="3340000" y="1098312"/>
                  </a:lnTo>
                  <a:lnTo>
                    <a:pt x="3361974" y="1013737"/>
                  </a:lnTo>
                  <a:lnTo>
                    <a:pt x="3383948" y="931721"/>
                  </a:lnTo>
                  <a:lnTo>
                    <a:pt x="3405921" y="852846"/>
                  </a:lnTo>
                  <a:lnTo>
                    <a:pt x="3427895" y="777595"/>
                  </a:lnTo>
                  <a:lnTo>
                    <a:pt x="3449869" y="706349"/>
                  </a:lnTo>
                  <a:lnTo>
                    <a:pt x="3471843" y="639382"/>
                  </a:lnTo>
                  <a:lnTo>
                    <a:pt x="3493816" y="576862"/>
                  </a:lnTo>
                  <a:lnTo>
                    <a:pt x="3515790" y="518864"/>
                  </a:lnTo>
                  <a:lnTo>
                    <a:pt x="3537764" y="465378"/>
                  </a:lnTo>
                  <a:lnTo>
                    <a:pt x="3559737" y="416319"/>
                  </a:lnTo>
                  <a:lnTo>
                    <a:pt x="3581711" y="371545"/>
                  </a:lnTo>
                  <a:lnTo>
                    <a:pt x="3603685" y="330868"/>
                  </a:lnTo>
                  <a:lnTo>
                    <a:pt x="3625658" y="294065"/>
                  </a:lnTo>
                  <a:lnTo>
                    <a:pt x="3647632" y="260892"/>
                  </a:lnTo>
                  <a:lnTo>
                    <a:pt x="3669606" y="231091"/>
                  </a:lnTo>
                  <a:lnTo>
                    <a:pt x="3691579" y="204401"/>
                  </a:lnTo>
                  <a:lnTo>
                    <a:pt x="3713553" y="180562"/>
                  </a:lnTo>
                  <a:lnTo>
                    <a:pt x="3735527" y="159321"/>
                  </a:lnTo>
                  <a:lnTo>
                    <a:pt x="3757501" y="140435"/>
                  </a:lnTo>
                  <a:lnTo>
                    <a:pt x="3779474" y="123676"/>
                  </a:lnTo>
                  <a:lnTo>
                    <a:pt x="3801448" y="108830"/>
                  </a:lnTo>
                  <a:lnTo>
                    <a:pt x="3823422" y="95698"/>
                  </a:lnTo>
                  <a:lnTo>
                    <a:pt x="3845395" y="84098"/>
                  </a:lnTo>
                  <a:lnTo>
                    <a:pt x="3867369" y="73863"/>
                  </a:lnTo>
                  <a:lnTo>
                    <a:pt x="3889343" y="64841"/>
                  </a:lnTo>
                  <a:lnTo>
                    <a:pt x="3911316" y="56898"/>
                  </a:lnTo>
                  <a:lnTo>
                    <a:pt x="3933290" y="49908"/>
                  </a:lnTo>
                  <a:lnTo>
                    <a:pt x="3955264" y="43763"/>
                  </a:lnTo>
                  <a:lnTo>
                    <a:pt x="3977237" y="38362"/>
                  </a:lnTo>
                  <a:lnTo>
                    <a:pt x="3999211" y="33620"/>
                  </a:lnTo>
                  <a:lnTo>
                    <a:pt x="4021185" y="29457"/>
                  </a:lnTo>
                  <a:lnTo>
                    <a:pt x="4043158" y="25805"/>
                  </a:lnTo>
                  <a:lnTo>
                    <a:pt x="4065132" y="22601"/>
                  </a:lnTo>
                  <a:lnTo>
                    <a:pt x="4087106" y="19793"/>
                  </a:lnTo>
                  <a:lnTo>
                    <a:pt x="4109080" y="17330"/>
                  </a:lnTo>
                  <a:lnTo>
                    <a:pt x="4131053" y="15173"/>
                  </a:lnTo>
                  <a:lnTo>
                    <a:pt x="4153027" y="13282"/>
                  </a:lnTo>
                  <a:lnTo>
                    <a:pt x="4175001" y="11627"/>
                  </a:lnTo>
                  <a:lnTo>
                    <a:pt x="4196974" y="10176"/>
                  </a:lnTo>
                  <a:lnTo>
                    <a:pt x="4218948" y="8906"/>
                  </a:lnTo>
                  <a:lnTo>
                    <a:pt x="4240922" y="7794"/>
                  </a:lnTo>
                  <a:lnTo>
                    <a:pt x="4262895" y="6821"/>
                  </a:lnTo>
                  <a:lnTo>
                    <a:pt x="4284869" y="5969"/>
                  </a:lnTo>
                  <a:lnTo>
                    <a:pt x="4306843" y="5223"/>
                  </a:lnTo>
                  <a:lnTo>
                    <a:pt x="4328816" y="4570"/>
                  </a:lnTo>
                  <a:lnTo>
                    <a:pt x="4350790" y="3998"/>
                  </a:lnTo>
                  <a:lnTo>
                    <a:pt x="4372764" y="3498"/>
                  </a:lnTo>
                  <a:lnTo>
                    <a:pt x="4394738" y="3061"/>
                  </a:lnTo>
                  <a:lnTo>
                    <a:pt x="4416711" y="2678"/>
                  </a:lnTo>
                  <a:lnTo>
                    <a:pt x="4438685" y="2343"/>
                  </a:lnTo>
                  <a:lnTo>
                    <a:pt x="4460659" y="2050"/>
                  </a:lnTo>
                  <a:lnTo>
                    <a:pt x="4482632" y="1793"/>
                  </a:lnTo>
                  <a:lnTo>
                    <a:pt x="4504606" y="1569"/>
                  </a:lnTo>
                  <a:lnTo>
                    <a:pt x="4526580" y="1372"/>
                  </a:lnTo>
                  <a:lnTo>
                    <a:pt x="4548553" y="1200"/>
                  </a:lnTo>
                  <a:lnTo>
                    <a:pt x="4570527" y="1050"/>
                  </a:lnTo>
                  <a:lnTo>
                    <a:pt x="4592501" y="919"/>
                  </a:lnTo>
                  <a:lnTo>
                    <a:pt x="4614474" y="804"/>
                  </a:lnTo>
                  <a:lnTo>
                    <a:pt x="4636448" y="703"/>
                  </a:lnTo>
                  <a:lnTo>
                    <a:pt x="4658422" y="615"/>
                  </a:lnTo>
                  <a:lnTo>
                    <a:pt x="4680395" y="538"/>
                  </a:lnTo>
                  <a:lnTo>
                    <a:pt x="4702369" y="470"/>
                  </a:lnTo>
                  <a:lnTo>
                    <a:pt x="4724343" y="411"/>
                  </a:lnTo>
                  <a:lnTo>
                    <a:pt x="4746317" y="360"/>
                  </a:lnTo>
                  <a:lnTo>
                    <a:pt x="4768290" y="315"/>
                  </a:lnTo>
                  <a:lnTo>
                    <a:pt x="4790264" y="275"/>
                  </a:lnTo>
                  <a:lnTo>
                    <a:pt x="4812238" y="241"/>
                  </a:lnTo>
                  <a:lnTo>
                    <a:pt x="4834211" y="211"/>
                  </a:lnTo>
                  <a:lnTo>
                    <a:pt x="4856185" y="184"/>
                  </a:lnTo>
                  <a:lnTo>
                    <a:pt x="4878159" y="161"/>
                  </a:lnTo>
                  <a:lnTo>
                    <a:pt x="4900132" y="141"/>
                  </a:lnTo>
                  <a:lnTo>
                    <a:pt x="4922106" y="123"/>
                  </a:lnTo>
                  <a:lnTo>
                    <a:pt x="4944080" y="108"/>
                  </a:lnTo>
                  <a:lnTo>
                    <a:pt x="4966053" y="94"/>
                  </a:lnTo>
                  <a:lnTo>
                    <a:pt x="4988027" y="82"/>
                  </a:lnTo>
                  <a:lnTo>
                    <a:pt x="5010001" y="72"/>
                  </a:lnTo>
                  <a:lnTo>
                    <a:pt x="5031975" y="63"/>
                  </a:lnTo>
                  <a:lnTo>
                    <a:pt x="5053948" y="55"/>
                  </a:lnTo>
                  <a:lnTo>
                    <a:pt x="5075922" y="48"/>
                  </a:lnTo>
                  <a:lnTo>
                    <a:pt x="5097896" y="42"/>
                  </a:lnTo>
                  <a:lnTo>
                    <a:pt x="5119869" y="37"/>
                  </a:lnTo>
                  <a:lnTo>
                    <a:pt x="5141843" y="32"/>
                  </a:lnTo>
                  <a:lnTo>
                    <a:pt x="5163817" y="28"/>
                  </a:lnTo>
                  <a:lnTo>
                    <a:pt x="5185790" y="24"/>
                  </a:lnTo>
                  <a:lnTo>
                    <a:pt x="5207764" y="21"/>
                  </a:lnTo>
                  <a:lnTo>
                    <a:pt x="5229738" y="18"/>
                  </a:lnTo>
                  <a:lnTo>
                    <a:pt x="5251711" y="16"/>
                  </a:lnTo>
                  <a:lnTo>
                    <a:pt x="5273685" y="14"/>
                  </a:lnTo>
                  <a:lnTo>
                    <a:pt x="5295659" y="12"/>
                  </a:lnTo>
                  <a:lnTo>
                    <a:pt x="5317632" y="11"/>
                  </a:lnTo>
                  <a:lnTo>
                    <a:pt x="5339606" y="9"/>
                  </a:lnTo>
                  <a:lnTo>
                    <a:pt x="5361580" y="8"/>
                  </a:lnTo>
                  <a:lnTo>
                    <a:pt x="5383554" y="7"/>
                  </a:lnTo>
                  <a:lnTo>
                    <a:pt x="5405527" y="6"/>
                  </a:lnTo>
                  <a:lnTo>
                    <a:pt x="5427501" y="5"/>
                  </a:lnTo>
                  <a:lnTo>
                    <a:pt x="5449475" y="4"/>
                  </a:lnTo>
                  <a:lnTo>
                    <a:pt x="5471448" y="4"/>
                  </a:lnTo>
                  <a:lnTo>
                    <a:pt x="5493422" y="3"/>
                  </a:lnTo>
                  <a:lnTo>
                    <a:pt x="5515396" y="3"/>
                  </a:lnTo>
                  <a:lnTo>
                    <a:pt x="5537369" y="2"/>
                  </a:lnTo>
                  <a:lnTo>
                    <a:pt x="5559343" y="2"/>
                  </a:lnTo>
                  <a:lnTo>
                    <a:pt x="5581317" y="2"/>
                  </a:lnTo>
                  <a:lnTo>
                    <a:pt x="5603290" y="1"/>
                  </a:lnTo>
                  <a:lnTo>
                    <a:pt x="5625264" y="1"/>
                  </a:lnTo>
                  <a:lnTo>
                    <a:pt x="5647238" y="1"/>
                  </a:lnTo>
                  <a:lnTo>
                    <a:pt x="5669212" y="1"/>
                  </a:lnTo>
                  <a:lnTo>
                    <a:pt x="5691185" y="1"/>
                  </a:lnTo>
                  <a:lnTo>
                    <a:pt x="5713159" y="0"/>
                  </a:lnTo>
                  <a:lnTo>
                    <a:pt x="5735133" y="0"/>
                  </a:lnTo>
                  <a:lnTo>
                    <a:pt x="5757106" y="0"/>
                  </a:lnTo>
                  <a:lnTo>
                    <a:pt x="5779080" y="0"/>
                  </a:lnTo>
                  <a:lnTo>
                    <a:pt x="5801054" y="0"/>
                  </a:lnTo>
                  <a:lnTo>
                    <a:pt x="5823027" y="0"/>
                  </a:lnTo>
                  <a:lnTo>
                    <a:pt x="5845001" y="0"/>
                  </a:lnTo>
                  <a:lnTo>
                    <a:pt x="5866975" y="0"/>
                  </a:lnTo>
                  <a:lnTo>
                    <a:pt x="5888948" y="0"/>
                  </a:lnTo>
                  <a:lnTo>
                    <a:pt x="5910922" y="0"/>
                  </a:lnTo>
                  <a:lnTo>
                    <a:pt x="5932896" y="0"/>
                  </a:lnTo>
                  <a:lnTo>
                    <a:pt x="5954870" y="0"/>
                  </a:lnTo>
                  <a:lnTo>
                    <a:pt x="5976843" y="0"/>
                  </a:lnTo>
                  <a:lnTo>
                    <a:pt x="5998817" y="0"/>
                  </a:lnTo>
                  <a:lnTo>
                    <a:pt x="6020791" y="0"/>
                  </a:lnTo>
                  <a:lnTo>
                    <a:pt x="6042764" y="0"/>
                  </a:lnTo>
                  <a:lnTo>
                    <a:pt x="6064738" y="0"/>
                  </a:lnTo>
                  <a:lnTo>
                    <a:pt x="6086712" y="0"/>
                  </a:lnTo>
                  <a:lnTo>
                    <a:pt x="6108685" y="0"/>
                  </a:lnTo>
                  <a:lnTo>
                    <a:pt x="6130659" y="0"/>
                  </a:lnTo>
                  <a:lnTo>
                    <a:pt x="6152633" y="0"/>
                  </a:lnTo>
                  <a:lnTo>
                    <a:pt x="6174606" y="0"/>
                  </a:lnTo>
                  <a:lnTo>
                    <a:pt x="6196580" y="0"/>
                  </a:lnTo>
                  <a:lnTo>
                    <a:pt x="6218554" y="0"/>
                  </a:lnTo>
                  <a:lnTo>
                    <a:pt x="6240527" y="0"/>
                  </a:lnTo>
                  <a:lnTo>
                    <a:pt x="6262501" y="0"/>
                  </a:lnTo>
                  <a:lnTo>
                    <a:pt x="6284475" y="0"/>
                  </a:lnTo>
                  <a:lnTo>
                    <a:pt x="6306449" y="0"/>
                  </a:lnTo>
                  <a:lnTo>
                    <a:pt x="6328422" y="0"/>
                  </a:lnTo>
                  <a:lnTo>
                    <a:pt x="6350396" y="0"/>
                  </a:lnTo>
                  <a:lnTo>
                    <a:pt x="6372370" y="0"/>
                  </a:lnTo>
                  <a:lnTo>
                    <a:pt x="6394343" y="0"/>
                  </a:lnTo>
                  <a:lnTo>
                    <a:pt x="6416317" y="0"/>
                  </a:lnTo>
                  <a:lnTo>
                    <a:pt x="6438291" y="0"/>
                  </a:lnTo>
                  <a:lnTo>
                    <a:pt x="6460264" y="0"/>
                  </a:lnTo>
                  <a:lnTo>
                    <a:pt x="6482238" y="0"/>
                  </a:lnTo>
                  <a:lnTo>
                    <a:pt x="6504212" y="0"/>
                  </a:lnTo>
                  <a:lnTo>
                    <a:pt x="6526185" y="0"/>
                  </a:lnTo>
                  <a:lnTo>
                    <a:pt x="6548159" y="0"/>
                  </a:lnTo>
                  <a:lnTo>
                    <a:pt x="6570133" y="0"/>
                  </a:lnTo>
                </a:path>
              </a:pathLst>
            </a:custGeom>
            <a:ln/>
          </p:spPr>
          <p:style>
            <a:lnRef idx="1">
              <a:schemeClr val="accent2"/>
            </a:lnRef>
            <a:fillRef idx="0">
              <a:schemeClr val="accent2"/>
            </a:fillRef>
            <a:effectRef idx="0">
              <a:schemeClr val="accent2"/>
            </a:effectRef>
            <a:fontRef idx="minor">
              <a:schemeClr val="tx1"/>
            </a:fontRef>
          </p:style>
          <p:txBody>
            <a:bodyPr/>
            <a:lstStyle/>
            <a:p>
              <a:endParaRPr/>
            </a:p>
          </p:txBody>
        </p:sp>
        <p:sp>
          <p:nvSpPr>
            <p:cNvPr id="38" name="pl5">
              <a:extLst>
                <a:ext uri="{FF2B5EF4-FFF2-40B4-BE49-F238E27FC236}">
                  <a16:creationId xmlns:a16="http://schemas.microsoft.com/office/drawing/2014/main" id="{EE38B6FC-D4F9-4EA8-969C-6ACD00E9B71E}"/>
                </a:ext>
              </a:extLst>
            </p:cNvPr>
            <p:cNvSpPr/>
            <p:nvPr/>
          </p:nvSpPr>
          <p:spPr>
            <a:xfrm>
              <a:off x="1469813" y="5193474"/>
              <a:ext cx="6570133" cy="0"/>
            </a:xfrm>
            <a:custGeom>
              <a:avLst/>
              <a:gdLst/>
              <a:ahLst/>
              <a:cxnLst/>
              <a:rect l="0" t="0" r="0" b="0"/>
              <a:pathLst>
                <a:path w="6570133">
                  <a:moveTo>
                    <a:pt x="0" y="0"/>
                  </a:moveTo>
                  <a:lnTo>
                    <a:pt x="6570133" y="0"/>
                  </a:lnTo>
                </a:path>
              </a:pathLst>
            </a:custGeom>
            <a:ln w="9525" cap="rnd">
              <a:solidFill>
                <a:srgbClr val="000000">
                  <a:alpha val="100000"/>
                </a:srgbClr>
              </a:solidFill>
              <a:prstDash val="solid"/>
              <a:round/>
            </a:ln>
          </p:spPr>
          <p:txBody>
            <a:bodyPr/>
            <a:lstStyle/>
            <a:p>
              <a:endParaRPr/>
            </a:p>
          </p:txBody>
        </p:sp>
        <p:sp>
          <p:nvSpPr>
            <p:cNvPr id="39" name="pl6">
              <a:extLst>
                <a:ext uri="{FF2B5EF4-FFF2-40B4-BE49-F238E27FC236}">
                  <a16:creationId xmlns:a16="http://schemas.microsoft.com/office/drawing/2014/main" id="{9CD2846B-A0D0-411C-BDCC-0EA39956A317}"/>
                </a:ext>
              </a:extLst>
            </p:cNvPr>
            <p:cNvSpPr/>
            <p:nvPr/>
          </p:nvSpPr>
          <p:spPr>
            <a:xfrm>
              <a:off x="1469813"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40" name="pl7">
              <a:extLst>
                <a:ext uri="{FF2B5EF4-FFF2-40B4-BE49-F238E27FC236}">
                  <a16:creationId xmlns:a16="http://schemas.microsoft.com/office/drawing/2014/main" id="{A4E5B018-1369-46FE-8519-7A124FA914F1}"/>
                </a:ext>
              </a:extLst>
            </p:cNvPr>
            <p:cNvSpPr/>
            <p:nvPr/>
          </p:nvSpPr>
          <p:spPr>
            <a:xfrm>
              <a:off x="4754880"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41" name="pl8">
              <a:extLst>
                <a:ext uri="{FF2B5EF4-FFF2-40B4-BE49-F238E27FC236}">
                  <a16:creationId xmlns:a16="http://schemas.microsoft.com/office/drawing/2014/main" id="{384238BF-E4D5-4055-B575-BC0580E0FC86}"/>
                </a:ext>
              </a:extLst>
            </p:cNvPr>
            <p:cNvSpPr/>
            <p:nvPr/>
          </p:nvSpPr>
          <p:spPr>
            <a:xfrm>
              <a:off x="8039946"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42" name="tx9">
              <a:extLst>
                <a:ext uri="{FF2B5EF4-FFF2-40B4-BE49-F238E27FC236}">
                  <a16:creationId xmlns:a16="http://schemas.microsoft.com/office/drawing/2014/main" id="{4B5E24AC-5E4E-4878-A37D-5A1E0865557D}"/>
                </a:ext>
              </a:extLst>
            </p:cNvPr>
            <p:cNvSpPr/>
            <p:nvPr/>
          </p:nvSpPr>
          <p:spPr>
            <a:xfrm>
              <a:off x="1359680" y="5411261"/>
              <a:ext cx="22026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43" name="tx10">
              <a:extLst>
                <a:ext uri="{FF2B5EF4-FFF2-40B4-BE49-F238E27FC236}">
                  <a16:creationId xmlns:a16="http://schemas.microsoft.com/office/drawing/2014/main" id="{A6B42D0F-93AE-40CF-B082-7A294467BF06}"/>
                </a:ext>
              </a:extLst>
            </p:cNvPr>
            <p:cNvSpPr/>
            <p:nvPr/>
          </p:nvSpPr>
          <p:spPr>
            <a:xfrm>
              <a:off x="4712501" y="5411261"/>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44" name="tx11">
              <a:extLst>
                <a:ext uri="{FF2B5EF4-FFF2-40B4-BE49-F238E27FC236}">
                  <a16:creationId xmlns:a16="http://schemas.microsoft.com/office/drawing/2014/main" id="{7C89C81F-F6B2-4930-AD19-B5E1D2BB99FA}"/>
                </a:ext>
              </a:extLst>
            </p:cNvPr>
            <p:cNvSpPr/>
            <p:nvPr/>
          </p:nvSpPr>
          <p:spPr>
            <a:xfrm>
              <a:off x="7955189" y="5411261"/>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45" name="pl12">
              <a:extLst>
                <a:ext uri="{FF2B5EF4-FFF2-40B4-BE49-F238E27FC236}">
                  <a16:creationId xmlns:a16="http://schemas.microsoft.com/office/drawing/2014/main" id="{A970F86E-5C78-4A8D-9C70-7D9F307AC9C2}"/>
                </a:ext>
              </a:extLst>
            </p:cNvPr>
            <p:cNvSpPr/>
            <p:nvPr/>
          </p:nvSpPr>
          <p:spPr>
            <a:xfrm>
              <a:off x="1207008" y="2455321"/>
              <a:ext cx="0" cy="2632839"/>
            </a:xfrm>
            <a:custGeom>
              <a:avLst/>
              <a:gdLst/>
              <a:ahLst/>
              <a:cxnLst/>
              <a:rect l="0" t="0" r="0" b="0"/>
              <a:pathLst>
                <a:path h="2632839">
                  <a:moveTo>
                    <a:pt x="0" y="2632839"/>
                  </a:moveTo>
                  <a:lnTo>
                    <a:pt x="0" y="0"/>
                  </a:lnTo>
                </a:path>
              </a:pathLst>
            </a:custGeom>
            <a:ln w="9525" cap="rnd">
              <a:solidFill>
                <a:srgbClr val="000000">
                  <a:alpha val="100000"/>
                </a:srgbClr>
              </a:solidFill>
              <a:prstDash val="solid"/>
              <a:round/>
            </a:ln>
          </p:spPr>
          <p:txBody>
            <a:bodyPr/>
            <a:lstStyle/>
            <a:p>
              <a:endParaRPr/>
            </a:p>
          </p:txBody>
        </p:sp>
        <p:sp>
          <p:nvSpPr>
            <p:cNvPr id="46" name="pl13">
              <a:extLst>
                <a:ext uri="{FF2B5EF4-FFF2-40B4-BE49-F238E27FC236}">
                  <a16:creationId xmlns:a16="http://schemas.microsoft.com/office/drawing/2014/main" id="{856B2E12-EDE7-48E2-8D76-B7060316A039}"/>
                </a:ext>
              </a:extLst>
            </p:cNvPr>
            <p:cNvSpPr/>
            <p:nvPr/>
          </p:nvSpPr>
          <p:spPr>
            <a:xfrm>
              <a:off x="1115567" y="508816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47" name="pl14">
              <a:extLst>
                <a:ext uri="{FF2B5EF4-FFF2-40B4-BE49-F238E27FC236}">
                  <a16:creationId xmlns:a16="http://schemas.microsoft.com/office/drawing/2014/main" id="{CCDE6D19-B09F-45DA-B2A0-CC8BAA1D935B}"/>
                </a:ext>
              </a:extLst>
            </p:cNvPr>
            <p:cNvSpPr/>
            <p:nvPr/>
          </p:nvSpPr>
          <p:spPr>
            <a:xfrm>
              <a:off x="1115567" y="377174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48" name="pl15">
              <a:extLst>
                <a:ext uri="{FF2B5EF4-FFF2-40B4-BE49-F238E27FC236}">
                  <a16:creationId xmlns:a16="http://schemas.microsoft.com/office/drawing/2014/main" id="{F1A55C1E-E7D4-4EDB-AF81-4029E9E7A147}"/>
                </a:ext>
              </a:extLst>
            </p:cNvPr>
            <p:cNvSpPr/>
            <p:nvPr/>
          </p:nvSpPr>
          <p:spPr>
            <a:xfrm>
              <a:off x="1115567" y="245532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49" name="tx16">
              <a:extLst>
                <a:ext uri="{FF2B5EF4-FFF2-40B4-BE49-F238E27FC236}">
                  <a16:creationId xmlns:a16="http://schemas.microsoft.com/office/drawing/2014/main" id="{653EFF17-995F-49E2-BAC5-58F06C43219D}"/>
                </a:ext>
              </a:extLst>
            </p:cNvPr>
            <p:cNvSpPr/>
            <p:nvPr/>
          </p:nvSpPr>
          <p:spPr>
            <a:xfrm rot="-5400000">
              <a:off x="865029" y="5033392"/>
              <a:ext cx="135508"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a:t>
              </a:r>
            </a:p>
          </p:txBody>
        </p:sp>
        <p:sp>
          <p:nvSpPr>
            <p:cNvPr id="50" name="tx17">
              <a:extLst>
                <a:ext uri="{FF2B5EF4-FFF2-40B4-BE49-F238E27FC236}">
                  <a16:creationId xmlns:a16="http://schemas.microsoft.com/office/drawing/2014/main" id="{3B909D85-46CF-450B-A944-3A12073B3A97}"/>
                </a:ext>
              </a:extLst>
            </p:cNvPr>
            <p:cNvSpPr/>
            <p:nvPr/>
          </p:nvSpPr>
          <p:spPr>
            <a:xfrm rot="-5400000">
              <a:off x="889474" y="3716042"/>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51" name="tx18">
              <a:extLst>
                <a:ext uri="{FF2B5EF4-FFF2-40B4-BE49-F238E27FC236}">
                  <a16:creationId xmlns:a16="http://schemas.microsoft.com/office/drawing/2014/main" id="{80807F20-30CE-428F-B2B7-97E40CB1C2DF}"/>
                </a:ext>
              </a:extLst>
            </p:cNvPr>
            <p:cNvSpPr/>
            <p:nvPr/>
          </p:nvSpPr>
          <p:spPr>
            <a:xfrm rot="-5400000">
              <a:off x="890404" y="2400552"/>
              <a:ext cx="8475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a:t>
              </a:r>
            </a:p>
          </p:txBody>
        </p:sp>
        <p:sp>
          <p:nvSpPr>
            <p:cNvPr id="52" name="pl19">
              <a:extLst>
                <a:ext uri="{FF2B5EF4-FFF2-40B4-BE49-F238E27FC236}">
                  <a16:creationId xmlns:a16="http://schemas.microsoft.com/office/drawing/2014/main" id="{CD3C0487-4C53-4039-BA2E-3C58D70F0606}"/>
                </a:ext>
              </a:extLst>
            </p:cNvPr>
            <p:cNvSpPr/>
            <p:nvPr/>
          </p:nvSpPr>
          <p:spPr>
            <a:xfrm>
              <a:off x="1207008" y="2350008"/>
              <a:ext cx="7095744" cy="2843466"/>
            </a:xfrm>
            <a:custGeom>
              <a:avLst/>
              <a:gdLst/>
              <a:ahLst/>
              <a:cxnLst/>
              <a:rect l="0" t="0" r="0" b="0"/>
              <a:pathLst>
                <a:path w="7095744" h="2843466">
                  <a:moveTo>
                    <a:pt x="0" y="2843466"/>
                  </a:moveTo>
                  <a:lnTo>
                    <a:pt x="7095744" y="2843466"/>
                  </a:lnTo>
                  <a:lnTo>
                    <a:pt x="7095744" y="0"/>
                  </a:lnTo>
                  <a:lnTo>
                    <a:pt x="0" y="0"/>
                  </a:lnTo>
                  <a:lnTo>
                    <a:pt x="0" y="2843466"/>
                  </a:lnTo>
                </a:path>
              </a:pathLst>
            </a:custGeom>
            <a:ln w="9525" cap="rnd">
              <a:solidFill>
                <a:srgbClr val="000000">
                  <a:alpha val="100000"/>
                </a:srgbClr>
              </a:solidFill>
              <a:prstDash val="solid"/>
              <a:round/>
            </a:ln>
          </p:spPr>
          <p:txBody>
            <a:bodyPr/>
            <a:lstStyle/>
            <a:p>
              <a:endParaRPr/>
            </a:p>
          </p:txBody>
        </p:sp>
      </p:gr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2425D68B-9EED-496F-90BB-D793FD3566B5}"/>
                  </a:ext>
                </a:extLst>
              </p:cNvPr>
              <p:cNvSpPr/>
              <p:nvPr/>
            </p:nvSpPr>
            <p:spPr>
              <a:xfrm>
                <a:off x="1211927" y="791266"/>
                <a:ext cx="3309071" cy="1289969"/>
              </a:xfrm>
              <a:prstGeom prst="rect">
                <a:avLst/>
              </a:prstGeom>
            </p:spPr>
            <p:txBody>
              <a:bodyPr wrap="square">
                <a:spAutoFit/>
              </a:bodyPr>
              <a:lstStyle/>
              <a:p>
                <a:pPr>
                  <a:spcBef>
                    <a:spcPts val="1000"/>
                  </a:spcBef>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𝑡</m:t>
                              </m:r>
                            </m:sup>
                          </m:sSup>
                        </m:den>
                      </m:f>
                    </m:oMath>
                  </m:oMathPara>
                </a14:m>
                <a:endParaRPr lang="en-US" sz="2400" dirty="0"/>
              </a:p>
              <a:p>
                <a:pPr>
                  <a:spcBef>
                    <a:spcPts val="1000"/>
                  </a:spcBef>
                </a:pPr>
                <a:endParaRPr lang="en-US" sz="2400" dirty="0"/>
              </a:p>
            </p:txBody>
          </p:sp>
        </mc:Choice>
        <mc:Fallback xmlns="">
          <p:sp>
            <p:nvSpPr>
              <p:cNvPr id="53" name="Rectangle 52">
                <a:extLst>
                  <a:ext uri="{FF2B5EF4-FFF2-40B4-BE49-F238E27FC236}">
                    <a16:creationId xmlns:a16="http://schemas.microsoft.com/office/drawing/2014/main" id="{2425D68B-9EED-496F-90BB-D793FD3566B5}"/>
                  </a:ext>
                </a:extLst>
              </p:cNvPr>
              <p:cNvSpPr>
                <a:spLocks noRot="1" noChangeAspect="1" noMove="1" noResize="1" noEditPoints="1" noAdjustHandles="1" noChangeArrowheads="1" noChangeShapeType="1" noTextEdit="1"/>
              </p:cNvSpPr>
              <p:nvPr/>
            </p:nvSpPr>
            <p:spPr>
              <a:xfrm>
                <a:off x="1211927" y="791266"/>
                <a:ext cx="3309071" cy="12899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F34DE4E0-28E4-4444-B5CE-DD3880E69EC5}"/>
                  </a:ext>
                </a:extLst>
              </p:cNvPr>
              <p:cNvSpPr/>
              <p:nvPr/>
            </p:nvSpPr>
            <p:spPr>
              <a:xfrm>
                <a:off x="7586077" y="873543"/>
                <a:ext cx="2088608" cy="959237"/>
              </a:xfrm>
              <a:prstGeom prst="rect">
                <a:avLst/>
              </a:prstGeom>
            </p:spPr>
            <p:txBody>
              <a:bodyPr wrap="square">
                <a:spAutoFit/>
              </a:bodyPr>
              <a:lstStyle/>
              <a:p>
                <a:pPr>
                  <a:spcBef>
                    <a:spcPts val="1000"/>
                  </a:spcBef>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tanh</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func>
                    </m:oMath>
                  </m:oMathPara>
                </a14:m>
                <a:endParaRPr lang="en-US" sz="2400" dirty="0"/>
              </a:p>
              <a:p>
                <a:pPr>
                  <a:spcBef>
                    <a:spcPts val="1000"/>
                  </a:spcBef>
                </a:pPr>
                <a:endParaRPr lang="en-US" sz="2400" dirty="0"/>
              </a:p>
            </p:txBody>
          </p:sp>
        </mc:Choice>
        <mc:Fallback xmlns="">
          <p:sp>
            <p:nvSpPr>
              <p:cNvPr id="54" name="Rectangle 53">
                <a:extLst>
                  <a:ext uri="{FF2B5EF4-FFF2-40B4-BE49-F238E27FC236}">
                    <a16:creationId xmlns:a16="http://schemas.microsoft.com/office/drawing/2014/main" id="{F34DE4E0-28E4-4444-B5CE-DD3880E69EC5}"/>
                  </a:ext>
                </a:extLst>
              </p:cNvPr>
              <p:cNvSpPr>
                <a:spLocks noRot="1" noChangeAspect="1" noMove="1" noResize="1" noEditPoints="1" noAdjustHandles="1" noChangeArrowheads="1" noChangeShapeType="1" noTextEdit="1"/>
              </p:cNvSpPr>
              <p:nvPr/>
            </p:nvSpPr>
            <p:spPr>
              <a:xfrm>
                <a:off x="7586077" y="873543"/>
                <a:ext cx="2088608" cy="959237"/>
              </a:xfrm>
              <a:prstGeom prst="rect">
                <a:avLst/>
              </a:prstGeom>
              <a:blipFill>
                <a:blip r:embed="rId4"/>
                <a:stretch>
                  <a:fillRect/>
                </a:stretch>
              </a:blipFill>
            </p:spPr>
            <p:txBody>
              <a:bodyPr/>
              <a:lstStyle/>
              <a:p>
                <a:r>
                  <a:rPr lang="en-US">
                    <a:noFill/>
                  </a:rPr>
                  <a:t> </a:t>
                </a:r>
              </a:p>
            </p:txBody>
          </p:sp>
        </mc:Fallback>
      </mc:AlternateContent>
      <p:grpSp>
        <p:nvGrpSpPr>
          <p:cNvPr id="55" name="Content Placeholder 2">
            <a:extLst>
              <a:ext uri="{FF2B5EF4-FFF2-40B4-BE49-F238E27FC236}">
                <a16:creationId xmlns:a16="http://schemas.microsoft.com/office/drawing/2014/main" id="{822163DB-F4EA-4280-87A7-FD8D4EC4CA9B}"/>
              </a:ext>
            </a:extLst>
          </p:cNvPr>
          <p:cNvGrpSpPr/>
          <p:nvPr/>
        </p:nvGrpSpPr>
        <p:grpSpPr>
          <a:xfrm>
            <a:off x="850991" y="4856739"/>
            <a:ext cx="3797250" cy="1826142"/>
            <a:chOff x="876154" y="2350008"/>
            <a:chExt cx="7426598" cy="3172650"/>
          </a:xfrm>
        </p:grpSpPr>
        <p:sp>
          <p:nvSpPr>
            <p:cNvPr id="56" name="pl4">
              <a:extLst>
                <a:ext uri="{FF2B5EF4-FFF2-40B4-BE49-F238E27FC236}">
                  <a16:creationId xmlns:a16="http://schemas.microsoft.com/office/drawing/2014/main" id="{D9B8C87E-2FFF-4323-A030-FC05F480C7B9}"/>
                </a:ext>
              </a:extLst>
            </p:cNvPr>
            <p:cNvSpPr/>
            <p:nvPr/>
          </p:nvSpPr>
          <p:spPr>
            <a:xfrm>
              <a:off x="1469813" y="2455321"/>
              <a:ext cx="6570133" cy="2632839"/>
            </a:xfrm>
            <a:custGeom>
              <a:avLst/>
              <a:gdLst/>
              <a:ahLst/>
              <a:cxnLst/>
              <a:rect l="0" t="0" r="0" b="0"/>
              <a:pathLst>
                <a:path w="6570133" h="2632839">
                  <a:moveTo>
                    <a:pt x="0" y="2632839"/>
                  </a:moveTo>
                  <a:lnTo>
                    <a:pt x="21973" y="2632839"/>
                  </a:lnTo>
                  <a:lnTo>
                    <a:pt x="43947" y="2632839"/>
                  </a:lnTo>
                  <a:lnTo>
                    <a:pt x="65921" y="2632839"/>
                  </a:lnTo>
                  <a:lnTo>
                    <a:pt x="87894" y="2632839"/>
                  </a:lnTo>
                  <a:lnTo>
                    <a:pt x="109868" y="2632839"/>
                  </a:lnTo>
                  <a:lnTo>
                    <a:pt x="131842" y="2632839"/>
                  </a:lnTo>
                  <a:lnTo>
                    <a:pt x="153815" y="2632839"/>
                  </a:lnTo>
                  <a:lnTo>
                    <a:pt x="175789" y="2632839"/>
                  </a:lnTo>
                  <a:lnTo>
                    <a:pt x="197763" y="2632839"/>
                  </a:lnTo>
                  <a:lnTo>
                    <a:pt x="219736" y="2632839"/>
                  </a:lnTo>
                  <a:lnTo>
                    <a:pt x="241710" y="2632839"/>
                  </a:lnTo>
                  <a:lnTo>
                    <a:pt x="263684" y="2632839"/>
                  </a:lnTo>
                  <a:lnTo>
                    <a:pt x="285657" y="2632839"/>
                  </a:lnTo>
                  <a:lnTo>
                    <a:pt x="307631" y="2632839"/>
                  </a:lnTo>
                  <a:lnTo>
                    <a:pt x="329605" y="2632839"/>
                  </a:lnTo>
                  <a:lnTo>
                    <a:pt x="351579" y="2632839"/>
                  </a:lnTo>
                  <a:lnTo>
                    <a:pt x="373552" y="2632839"/>
                  </a:lnTo>
                  <a:lnTo>
                    <a:pt x="395526" y="2632839"/>
                  </a:lnTo>
                  <a:lnTo>
                    <a:pt x="417500" y="2632839"/>
                  </a:lnTo>
                  <a:lnTo>
                    <a:pt x="439473" y="2632839"/>
                  </a:lnTo>
                  <a:lnTo>
                    <a:pt x="461447" y="2632839"/>
                  </a:lnTo>
                  <a:lnTo>
                    <a:pt x="483421" y="2632839"/>
                  </a:lnTo>
                  <a:lnTo>
                    <a:pt x="505394" y="2632839"/>
                  </a:lnTo>
                  <a:lnTo>
                    <a:pt x="527368" y="2632839"/>
                  </a:lnTo>
                  <a:lnTo>
                    <a:pt x="549342" y="2632839"/>
                  </a:lnTo>
                  <a:lnTo>
                    <a:pt x="571315" y="2632839"/>
                  </a:lnTo>
                  <a:lnTo>
                    <a:pt x="593289" y="2632839"/>
                  </a:lnTo>
                  <a:lnTo>
                    <a:pt x="615263" y="2632839"/>
                  </a:lnTo>
                  <a:lnTo>
                    <a:pt x="637237" y="2632839"/>
                  </a:lnTo>
                  <a:lnTo>
                    <a:pt x="659210" y="2632839"/>
                  </a:lnTo>
                  <a:lnTo>
                    <a:pt x="681184" y="2632839"/>
                  </a:lnTo>
                  <a:lnTo>
                    <a:pt x="703158" y="2632839"/>
                  </a:lnTo>
                  <a:lnTo>
                    <a:pt x="725131" y="2632839"/>
                  </a:lnTo>
                  <a:lnTo>
                    <a:pt x="747105" y="2632839"/>
                  </a:lnTo>
                  <a:lnTo>
                    <a:pt x="769079" y="2632839"/>
                  </a:lnTo>
                  <a:lnTo>
                    <a:pt x="791052" y="2632839"/>
                  </a:lnTo>
                  <a:lnTo>
                    <a:pt x="813026" y="2632839"/>
                  </a:lnTo>
                  <a:lnTo>
                    <a:pt x="835000" y="2632839"/>
                  </a:lnTo>
                  <a:lnTo>
                    <a:pt x="856973" y="2632839"/>
                  </a:lnTo>
                  <a:lnTo>
                    <a:pt x="878947" y="2632839"/>
                  </a:lnTo>
                  <a:lnTo>
                    <a:pt x="900921" y="2632839"/>
                  </a:lnTo>
                  <a:lnTo>
                    <a:pt x="922894" y="2632839"/>
                  </a:lnTo>
                  <a:lnTo>
                    <a:pt x="944868" y="2632839"/>
                  </a:lnTo>
                  <a:lnTo>
                    <a:pt x="966842" y="2632839"/>
                  </a:lnTo>
                  <a:lnTo>
                    <a:pt x="988816" y="2632839"/>
                  </a:lnTo>
                  <a:lnTo>
                    <a:pt x="1010789" y="2632839"/>
                  </a:lnTo>
                  <a:lnTo>
                    <a:pt x="1032763" y="2632839"/>
                  </a:lnTo>
                  <a:lnTo>
                    <a:pt x="1054737" y="2632839"/>
                  </a:lnTo>
                  <a:lnTo>
                    <a:pt x="1076710" y="2632839"/>
                  </a:lnTo>
                  <a:lnTo>
                    <a:pt x="1098684" y="2632839"/>
                  </a:lnTo>
                  <a:lnTo>
                    <a:pt x="1120658" y="2632839"/>
                  </a:lnTo>
                  <a:lnTo>
                    <a:pt x="1142631" y="2632839"/>
                  </a:lnTo>
                  <a:lnTo>
                    <a:pt x="1164605" y="2632839"/>
                  </a:lnTo>
                  <a:lnTo>
                    <a:pt x="1186579" y="2632839"/>
                  </a:lnTo>
                  <a:lnTo>
                    <a:pt x="1208552" y="2632839"/>
                  </a:lnTo>
                  <a:lnTo>
                    <a:pt x="1230526" y="2632839"/>
                  </a:lnTo>
                  <a:lnTo>
                    <a:pt x="1252500" y="2632839"/>
                  </a:lnTo>
                  <a:lnTo>
                    <a:pt x="1274474" y="2632839"/>
                  </a:lnTo>
                  <a:lnTo>
                    <a:pt x="1296447" y="2632839"/>
                  </a:lnTo>
                  <a:lnTo>
                    <a:pt x="1318421" y="2632839"/>
                  </a:lnTo>
                  <a:lnTo>
                    <a:pt x="1340395" y="2632839"/>
                  </a:lnTo>
                  <a:lnTo>
                    <a:pt x="1362368" y="2632839"/>
                  </a:lnTo>
                  <a:lnTo>
                    <a:pt x="1384342" y="2632839"/>
                  </a:lnTo>
                  <a:lnTo>
                    <a:pt x="1406316" y="2632839"/>
                  </a:lnTo>
                  <a:lnTo>
                    <a:pt x="1428289" y="2632839"/>
                  </a:lnTo>
                  <a:lnTo>
                    <a:pt x="1450263" y="2632839"/>
                  </a:lnTo>
                  <a:lnTo>
                    <a:pt x="1472237" y="2632839"/>
                  </a:lnTo>
                  <a:lnTo>
                    <a:pt x="1494210" y="2632839"/>
                  </a:lnTo>
                  <a:lnTo>
                    <a:pt x="1516184" y="2632839"/>
                  </a:lnTo>
                  <a:lnTo>
                    <a:pt x="1538158" y="2632839"/>
                  </a:lnTo>
                  <a:lnTo>
                    <a:pt x="1560131" y="2632839"/>
                  </a:lnTo>
                  <a:lnTo>
                    <a:pt x="1582105" y="2632839"/>
                  </a:lnTo>
                  <a:lnTo>
                    <a:pt x="1604079" y="2632839"/>
                  </a:lnTo>
                  <a:lnTo>
                    <a:pt x="1626053" y="2632839"/>
                  </a:lnTo>
                  <a:lnTo>
                    <a:pt x="1648026" y="2632839"/>
                  </a:lnTo>
                  <a:lnTo>
                    <a:pt x="1670000" y="2632839"/>
                  </a:lnTo>
                  <a:lnTo>
                    <a:pt x="1691974" y="2632839"/>
                  </a:lnTo>
                  <a:lnTo>
                    <a:pt x="1713947" y="2632839"/>
                  </a:lnTo>
                  <a:lnTo>
                    <a:pt x="1735921" y="2632839"/>
                  </a:lnTo>
                  <a:lnTo>
                    <a:pt x="1757895" y="2632839"/>
                  </a:lnTo>
                  <a:lnTo>
                    <a:pt x="1779868" y="2632839"/>
                  </a:lnTo>
                  <a:lnTo>
                    <a:pt x="1801842" y="2632839"/>
                  </a:lnTo>
                  <a:lnTo>
                    <a:pt x="1823816" y="2632839"/>
                  </a:lnTo>
                  <a:lnTo>
                    <a:pt x="1845789" y="2632839"/>
                  </a:lnTo>
                  <a:lnTo>
                    <a:pt x="1867763" y="2632839"/>
                  </a:lnTo>
                  <a:lnTo>
                    <a:pt x="1889737" y="2632839"/>
                  </a:lnTo>
                  <a:lnTo>
                    <a:pt x="1911711" y="2632839"/>
                  </a:lnTo>
                  <a:lnTo>
                    <a:pt x="1933684" y="2632839"/>
                  </a:lnTo>
                  <a:lnTo>
                    <a:pt x="1955658" y="2632839"/>
                  </a:lnTo>
                  <a:lnTo>
                    <a:pt x="1977632" y="2632839"/>
                  </a:lnTo>
                  <a:lnTo>
                    <a:pt x="1999605" y="2632839"/>
                  </a:lnTo>
                  <a:lnTo>
                    <a:pt x="2021579" y="2632839"/>
                  </a:lnTo>
                  <a:lnTo>
                    <a:pt x="2043553" y="2632839"/>
                  </a:lnTo>
                  <a:lnTo>
                    <a:pt x="2065526" y="2632839"/>
                  </a:lnTo>
                  <a:lnTo>
                    <a:pt x="2087500" y="2632839"/>
                  </a:lnTo>
                  <a:lnTo>
                    <a:pt x="2109474" y="2632839"/>
                  </a:lnTo>
                  <a:lnTo>
                    <a:pt x="2131447" y="2632839"/>
                  </a:lnTo>
                  <a:lnTo>
                    <a:pt x="2153421" y="2632839"/>
                  </a:lnTo>
                  <a:lnTo>
                    <a:pt x="2175395" y="2632839"/>
                  </a:lnTo>
                  <a:lnTo>
                    <a:pt x="2197369" y="2632839"/>
                  </a:lnTo>
                  <a:lnTo>
                    <a:pt x="2219342" y="2632839"/>
                  </a:lnTo>
                  <a:lnTo>
                    <a:pt x="2241316" y="2632839"/>
                  </a:lnTo>
                  <a:lnTo>
                    <a:pt x="2263290" y="2632839"/>
                  </a:lnTo>
                  <a:lnTo>
                    <a:pt x="2285263" y="2632839"/>
                  </a:lnTo>
                  <a:lnTo>
                    <a:pt x="2307237" y="2632839"/>
                  </a:lnTo>
                  <a:lnTo>
                    <a:pt x="2329211" y="2632839"/>
                  </a:lnTo>
                  <a:lnTo>
                    <a:pt x="2351184" y="2632839"/>
                  </a:lnTo>
                  <a:lnTo>
                    <a:pt x="2373158" y="2632839"/>
                  </a:lnTo>
                  <a:lnTo>
                    <a:pt x="2395132" y="2632839"/>
                  </a:lnTo>
                  <a:lnTo>
                    <a:pt x="2417105" y="2632839"/>
                  </a:lnTo>
                  <a:lnTo>
                    <a:pt x="2439079" y="2632839"/>
                  </a:lnTo>
                  <a:lnTo>
                    <a:pt x="2461053" y="2632839"/>
                  </a:lnTo>
                  <a:lnTo>
                    <a:pt x="2483026" y="2632839"/>
                  </a:lnTo>
                  <a:lnTo>
                    <a:pt x="2505000" y="2632839"/>
                  </a:lnTo>
                  <a:lnTo>
                    <a:pt x="2526974" y="2632839"/>
                  </a:lnTo>
                  <a:lnTo>
                    <a:pt x="2548948" y="2632839"/>
                  </a:lnTo>
                  <a:lnTo>
                    <a:pt x="2570921" y="2632839"/>
                  </a:lnTo>
                  <a:lnTo>
                    <a:pt x="2592895" y="2632839"/>
                  </a:lnTo>
                  <a:lnTo>
                    <a:pt x="2614869" y="2632839"/>
                  </a:lnTo>
                  <a:lnTo>
                    <a:pt x="2636842" y="2632839"/>
                  </a:lnTo>
                  <a:lnTo>
                    <a:pt x="2658816" y="2632839"/>
                  </a:lnTo>
                  <a:lnTo>
                    <a:pt x="2680790" y="2632839"/>
                  </a:lnTo>
                  <a:lnTo>
                    <a:pt x="2702763" y="2632839"/>
                  </a:lnTo>
                  <a:lnTo>
                    <a:pt x="2724737" y="2632839"/>
                  </a:lnTo>
                  <a:lnTo>
                    <a:pt x="2746711" y="2632839"/>
                  </a:lnTo>
                  <a:lnTo>
                    <a:pt x="2768684" y="2632839"/>
                  </a:lnTo>
                  <a:lnTo>
                    <a:pt x="2790658" y="2632839"/>
                  </a:lnTo>
                  <a:lnTo>
                    <a:pt x="2812632" y="2632839"/>
                  </a:lnTo>
                  <a:lnTo>
                    <a:pt x="2834606" y="2632839"/>
                  </a:lnTo>
                  <a:lnTo>
                    <a:pt x="2856579" y="2632839"/>
                  </a:lnTo>
                  <a:lnTo>
                    <a:pt x="2878553" y="2632839"/>
                  </a:lnTo>
                  <a:lnTo>
                    <a:pt x="2900527" y="2632839"/>
                  </a:lnTo>
                  <a:lnTo>
                    <a:pt x="2922500" y="2632839"/>
                  </a:lnTo>
                  <a:lnTo>
                    <a:pt x="2944474" y="2632839"/>
                  </a:lnTo>
                  <a:lnTo>
                    <a:pt x="2966448" y="2632839"/>
                  </a:lnTo>
                  <a:lnTo>
                    <a:pt x="2988421" y="2632839"/>
                  </a:lnTo>
                  <a:lnTo>
                    <a:pt x="3010395" y="2632839"/>
                  </a:lnTo>
                  <a:lnTo>
                    <a:pt x="3032369" y="2632839"/>
                  </a:lnTo>
                  <a:lnTo>
                    <a:pt x="3054342" y="2632839"/>
                  </a:lnTo>
                  <a:lnTo>
                    <a:pt x="3076316" y="2632839"/>
                  </a:lnTo>
                  <a:lnTo>
                    <a:pt x="3098290" y="2632839"/>
                  </a:lnTo>
                  <a:lnTo>
                    <a:pt x="3120263" y="2632839"/>
                  </a:lnTo>
                  <a:lnTo>
                    <a:pt x="3142237" y="2632839"/>
                  </a:lnTo>
                  <a:lnTo>
                    <a:pt x="3164211" y="2632839"/>
                  </a:lnTo>
                  <a:lnTo>
                    <a:pt x="3186185" y="2632839"/>
                  </a:lnTo>
                  <a:lnTo>
                    <a:pt x="3208158" y="2632839"/>
                  </a:lnTo>
                  <a:lnTo>
                    <a:pt x="3230132" y="2632839"/>
                  </a:lnTo>
                  <a:lnTo>
                    <a:pt x="3252106" y="2632839"/>
                  </a:lnTo>
                  <a:lnTo>
                    <a:pt x="3274079" y="2632839"/>
                  </a:lnTo>
                  <a:lnTo>
                    <a:pt x="3296053" y="2624034"/>
                  </a:lnTo>
                  <a:lnTo>
                    <a:pt x="3318027" y="2606423"/>
                  </a:lnTo>
                  <a:lnTo>
                    <a:pt x="3340000" y="2588812"/>
                  </a:lnTo>
                  <a:lnTo>
                    <a:pt x="3361974" y="2571201"/>
                  </a:lnTo>
                  <a:lnTo>
                    <a:pt x="3383948" y="2553590"/>
                  </a:lnTo>
                  <a:lnTo>
                    <a:pt x="3405921" y="2535979"/>
                  </a:lnTo>
                  <a:lnTo>
                    <a:pt x="3427895" y="2518368"/>
                  </a:lnTo>
                  <a:lnTo>
                    <a:pt x="3449869" y="2500757"/>
                  </a:lnTo>
                  <a:lnTo>
                    <a:pt x="3471843" y="2483146"/>
                  </a:lnTo>
                  <a:lnTo>
                    <a:pt x="3493816" y="2465535"/>
                  </a:lnTo>
                  <a:lnTo>
                    <a:pt x="3515790" y="2447924"/>
                  </a:lnTo>
                  <a:lnTo>
                    <a:pt x="3537764" y="2430313"/>
                  </a:lnTo>
                  <a:lnTo>
                    <a:pt x="3559737" y="2412702"/>
                  </a:lnTo>
                  <a:lnTo>
                    <a:pt x="3581711" y="2395091"/>
                  </a:lnTo>
                  <a:lnTo>
                    <a:pt x="3603685" y="2377480"/>
                  </a:lnTo>
                  <a:lnTo>
                    <a:pt x="3625658" y="2359869"/>
                  </a:lnTo>
                  <a:lnTo>
                    <a:pt x="3647632" y="2342258"/>
                  </a:lnTo>
                  <a:lnTo>
                    <a:pt x="3669606" y="2324647"/>
                  </a:lnTo>
                  <a:lnTo>
                    <a:pt x="3691579" y="2307036"/>
                  </a:lnTo>
                  <a:lnTo>
                    <a:pt x="3713553" y="2289425"/>
                  </a:lnTo>
                  <a:lnTo>
                    <a:pt x="3735527" y="2271814"/>
                  </a:lnTo>
                  <a:lnTo>
                    <a:pt x="3757501" y="2254203"/>
                  </a:lnTo>
                  <a:lnTo>
                    <a:pt x="3779474" y="2236593"/>
                  </a:lnTo>
                  <a:lnTo>
                    <a:pt x="3801448" y="2218982"/>
                  </a:lnTo>
                  <a:lnTo>
                    <a:pt x="3823422" y="2201371"/>
                  </a:lnTo>
                  <a:lnTo>
                    <a:pt x="3845395" y="2183760"/>
                  </a:lnTo>
                  <a:lnTo>
                    <a:pt x="3867369" y="2166149"/>
                  </a:lnTo>
                  <a:lnTo>
                    <a:pt x="3889343" y="2148538"/>
                  </a:lnTo>
                  <a:lnTo>
                    <a:pt x="3911316" y="2130927"/>
                  </a:lnTo>
                  <a:lnTo>
                    <a:pt x="3933290" y="2113316"/>
                  </a:lnTo>
                  <a:lnTo>
                    <a:pt x="3955264" y="2095705"/>
                  </a:lnTo>
                  <a:lnTo>
                    <a:pt x="3977237" y="2078094"/>
                  </a:lnTo>
                  <a:lnTo>
                    <a:pt x="3999211" y="2060483"/>
                  </a:lnTo>
                  <a:lnTo>
                    <a:pt x="4021185" y="2042872"/>
                  </a:lnTo>
                  <a:lnTo>
                    <a:pt x="4043158" y="2025261"/>
                  </a:lnTo>
                  <a:lnTo>
                    <a:pt x="4065132" y="2007650"/>
                  </a:lnTo>
                  <a:lnTo>
                    <a:pt x="4087106" y="1990039"/>
                  </a:lnTo>
                  <a:lnTo>
                    <a:pt x="4109080" y="1972428"/>
                  </a:lnTo>
                  <a:lnTo>
                    <a:pt x="4131053" y="1954817"/>
                  </a:lnTo>
                  <a:lnTo>
                    <a:pt x="4153027" y="1937206"/>
                  </a:lnTo>
                  <a:lnTo>
                    <a:pt x="4175001" y="1919595"/>
                  </a:lnTo>
                  <a:lnTo>
                    <a:pt x="4196974" y="1901984"/>
                  </a:lnTo>
                  <a:lnTo>
                    <a:pt x="4218948" y="1884373"/>
                  </a:lnTo>
                  <a:lnTo>
                    <a:pt x="4240922" y="1866762"/>
                  </a:lnTo>
                  <a:lnTo>
                    <a:pt x="4262895" y="1849151"/>
                  </a:lnTo>
                  <a:lnTo>
                    <a:pt x="4284869" y="1831540"/>
                  </a:lnTo>
                  <a:lnTo>
                    <a:pt x="4306843" y="1813929"/>
                  </a:lnTo>
                  <a:lnTo>
                    <a:pt x="4328816" y="1796318"/>
                  </a:lnTo>
                  <a:lnTo>
                    <a:pt x="4350790" y="1778707"/>
                  </a:lnTo>
                  <a:lnTo>
                    <a:pt x="4372764" y="1761096"/>
                  </a:lnTo>
                  <a:lnTo>
                    <a:pt x="4394738" y="1743485"/>
                  </a:lnTo>
                  <a:lnTo>
                    <a:pt x="4416711" y="1725874"/>
                  </a:lnTo>
                  <a:lnTo>
                    <a:pt x="4438685" y="1708263"/>
                  </a:lnTo>
                  <a:lnTo>
                    <a:pt x="4460659" y="1690652"/>
                  </a:lnTo>
                  <a:lnTo>
                    <a:pt x="4482632" y="1673042"/>
                  </a:lnTo>
                  <a:lnTo>
                    <a:pt x="4504606" y="1655431"/>
                  </a:lnTo>
                  <a:lnTo>
                    <a:pt x="4526580" y="1637820"/>
                  </a:lnTo>
                  <a:lnTo>
                    <a:pt x="4548553" y="1620209"/>
                  </a:lnTo>
                  <a:lnTo>
                    <a:pt x="4570527" y="1602598"/>
                  </a:lnTo>
                  <a:lnTo>
                    <a:pt x="4592501" y="1584987"/>
                  </a:lnTo>
                  <a:lnTo>
                    <a:pt x="4614474" y="1567376"/>
                  </a:lnTo>
                  <a:lnTo>
                    <a:pt x="4636448" y="1549765"/>
                  </a:lnTo>
                  <a:lnTo>
                    <a:pt x="4658422" y="1532154"/>
                  </a:lnTo>
                  <a:lnTo>
                    <a:pt x="4680395" y="1514543"/>
                  </a:lnTo>
                  <a:lnTo>
                    <a:pt x="4702369" y="1496932"/>
                  </a:lnTo>
                  <a:lnTo>
                    <a:pt x="4724343" y="1479321"/>
                  </a:lnTo>
                  <a:lnTo>
                    <a:pt x="4746317" y="1461710"/>
                  </a:lnTo>
                  <a:lnTo>
                    <a:pt x="4768290" y="1444099"/>
                  </a:lnTo>
                  <a:lnTo>
                    <a:pt x="4790264" y="1426488"/>
                  </a:lnTo>
                  <a:lnTo>
                    <a:pt x="4812238" y="1408877"/>
                  </a:lnTo>
                  <a:lnTo>
                    <a:pt x="4834211" y="1391266"/>
                  </a:lnTo>
                  <a:lnTo>
                    <a:pt x="4856185" y="1373655"/>
                  </a:lnTo>
                  <a:lnTo>
                    <a:pt x="4878159" y="1356044"/>
                  </a:lnTo>
                  <a:lnTo>
                    <a:pt x="4900132" y="1338433"/>
                  </a:lnTo>
                  <a:lnTo>
                    <a:pt x="4922106" y="1320822"/>
                  </a:lnTo>
                  <a:lnTo>
                    <a:pt x="4944080" y="1303211"/>
                  </a:lnTo>
                  <a:lnTo>
                    <a:pt x="4966053" y="1285600"/>
                  </a:lnTo>
                  <a:lnTo>
                    <a:pt x="4988027" y="1267989"/>
                  </a:lnTo>
                  <a:lnTo>
                    <a:pt x="5010001" y="1250378"/>
                  </a:lnTo>
                  <a:lnTo>
                    <a:pt x="5031975" y="1232767"/>
                  </a:lnTo>
                  <a:lnTo>
                    <a:pt x="5053948" y="1215156"/>
                  </a:lnTo>
                  <a:lnTo>
                    <a:pt x="5075922" y="1197545"/>
                  </a:lnTo>
                  <a:lnTo>
                    <a:pt x="5097896" y="1179934"/>
                  </a:lnTo>
                  <a:lnTo>
                    <a:pt x="5119869" y="1162323"/>
                  </a:lnTo>
                  <a:lnTo>
                    <a:pt x="5141843" y="1144712"/>
                  </a:lnTo>
                  <a:lnTo>
                    <a:pt x="5163817" y="1127101"/>
                  </a:lnTo>
                  <a:lnTo>
                    <a:pt x="5185790" y="1109491"/>
                  </a:lnTo>
                  <a:lnTo>
                    <a:pt x="5207764" y="1091880"/>
                  </a:lnTo>
                  <a:lnTo>
                    <a:pt x="5229738" y="1074269"/>
                  </a:lnTo>
                  <a:lnTo>
                    <a:pt x="5251711" y="1056658"/>
                  </a:lnTo>
                  <a:lnTo>
                    <a:pt x="5273685" y="1039047"/>
                  </a:lnTo>
                  <a:lnTo>
                    <a:pt x="5295659" y="1021436"/>
                  </a:lnTo>
                  <a:lnTo>
                    <a:pt x="5317632" y="1003825"/>
                  </a:lnTo>
                  <a:lnTo>
                    <a:pt x="5339606" y="986214"/>
                  </a:lnTo>
                  <a:lnTo>
                    <a:pt x="5361580" y="968603"/>
                  </a:lnTo>
                  <a:lnTo>
                    <a:pt x="5383554" y="950992"/>
                  </a:lnTo>
                  <a:lnTo>
                    <a:pt x="5405527" y="933381"/>
                  </a:lnTo>
                  <a:lnTo>
                    <a:pt x="5427501" y="915770"/>
                  </a:lnTo>
                  <a:lnTo>
                    <a:pt x="5449475" y="898159"/>
                  </a:lnTo>
                  <a:lnTo>
                    <a:pt x="5471448" y="880548"/>
                  </a:lnTo>
                  <a:lnTo>
                    <a:pt x="5493422" y="862937"/>
                  </a:lnTo>
                  <a:lnTo>
                    <a:pt x="5515396" y="845326"/>
                  </a:lnTo>
                  <a:lnTo>
                    <a:pt x="5537369" y="827715"/>
                  </a:lnTo>
                  <a:lnTo>
                    <a:pt x="5559343" y="810104"/>
                  </a:lnTo>
                  <a:lnTo>
                    <a:pt x="5581317" y="792493"/>
                  </a:lnTo>
                  <a:lnTo>
                    <a:pt x="5603290" y="774882"/>
                  </a:lnTo>
                  <a:lnTo>
                    <a:pt x="5625264" y="757271"/>
                  </a:lnTo>
                  <a:lnTo>
                    <a:pt x="5647238" y="739660"/>
                  </a:lnTo>
                  <a:lnTo>
                    <a:pt x="5669212" y="722049"/>
                  </a:lnTo>
                  <a:lnTo>
                    <a:pt x="5691185" y="704438"/>
                  </a:lnTo>
                  <a:lnTo>
                    <a:pt x="5713159" y="686827"/>
                  </a:lnTo>
                  <a:lnTo>
                    <a:pt x="5735133" y="669216"/>
                  </a:lnTo>
                  <a:lnTo>
                    <a:pt x="5757106" y="651605"/>
                  </a:lnTo>
                  <a:lnTo>
                    <a:pt x="5779080" y="633994"/>
                  </a:lnTo>
                  <a:lnTo>
                    <a:pt x="5801054" y="616383"/>
                  </a:lnTo>
                  <a:lnTo>
                    <a:pt x="5823027" y="598772"/>
                  </a:lnTo>
                  <a:lnTo>
                    <a:pt x="5845001" y="581161"/>
                  </a:lnTo>
                  <a:lnTo>
                    <a:pt x="5866975" y="563550"/>
                  </a:lnTo>
                  <a:lnTo>
                    <a:pt x="5888948" y="545940"/>
                  </a:lnTo>
                  <a:lnTo>
                    <a:pt x="5910922" y="528329"/>
                  </a:lnTo>
                  <a:lnTo>
                    <a:pt x="5932896" y="510718"/>
                  </a:lnTo>
                  <a:lnTo>
                    <a:pt x="5954870" y="493107"/>
                  </a:lnTo>
                  <a:lnTo>
                    <a:pt x="5976843" y="475496"/>
                  </a:lnTo>
                  <a:lnTo>
                    <a:pt x="5998817" y="457885"/>
                  </a:lnTo>
                  <a:lnTo>
                    <a:pt x="6020791" y="440274"/>
                  </a:lnTo>
                  <a:lnTo>
                    <a:pt x="6042764" y="422663"/>
                  </a:lnTo>
                  <a:lnTo>
                    <a:pt x="6064738" y="405052"/>
                  </a:lnTo>
                  <a:lnTo>
                    <a:pt x="6086712" y="387441"/>
                  </a:lnTo>
                  <a:lnTo>
                    <a:pt x="6108685" y="369830"/>
                  </a:lnTo>
                  <a:lnTo>
                    <a:pt x="6130659" y="352219"/>
                  </a:lnTo>
                  <a:lnTo>
                    <a:pt x="6152633" y="334608"/>
                  </a:lnTo>
                  <a:lnTo>
                    <a:pt x="6174606" y="316997"/>
                  </a:lnTo>
                  <a:lnTo>
                    <a:pt x="6196580" y="299386"/>
                  </a:lnTo>
                  <a:lnTo>
                    <a:pt x="6218554" y="281775"/>
                  </a:lnTo>
                  <a:lnTo>
                    <a:pt x="6240527" y="264164"/>
                  </a:lnTo>
                  <a:lnTo>
                    <a:pt x="6262501" y="246553"/>
                  </a:lnTo>
                  <a:lnTo>
                    <a:pt x="6284475" y="228942"/>
                  </a:lnTo>
                  <a:lnTo>
                    <a:pt x="6306449" y="211331"/>
                  </a:lnTo>
                  <a:lnTo>
                    <a:pt x="6328422" y="193720"/>
                  </a:lnTo>
                  <a:lnTo>
                    <a:pt x="6350396" y="176109"/>
                  </a:lnTo>
                  <a:lnTo>
                    <a:pt x="6372370" y="158498"/>
                  </a:lnTo>
                  <a:lnTo>
                    <a:pt x="6394343" y="140887"/>
                  </a:lnTo>
                  <a:lnTo>
                    <a:pt x="6416317" y="123276"/>
                  </a:lnTo>
                  <a:lnTo>
                    <a:pt x="6438291" y="105665"/>
                  </a:lnTo>
                  <a:lnTo>
                    <a:pt x="6460264" y="88054"/>
                  </a:lnTo>
                  <a:lnTo>
                    <a:pt x="6482238" y="70443"/>
                  </a:lnTo>
                  <a:lnTo>
                    <a:pt x="6504212" y="52832"/>
                  </a:lnTo>
                  <a:lnTo>
                    <a:pt x="6526185" y="35221"/>
                  </a:lnTo>
                  <a:lnTo>
                    <a:pt x="6548159" y="17610"/>
                  </a:lnTo>
                  <a:lnTo>
                    <a:pt x="6570133" y="0"/>
                  </a:lnTo>
                </a:path>
              </a:pathLst>
            </a:custGeom>
            <a:ln/>
          </p:spPr>
          <p:style>
            <a:lnRef idx="1">
              <a:schemeClr val="accent2"/>
            </a:lnRef>
            <a:fillRef idx="0">
              <a:schemeClr val="accent2"/>
            </a:fillRef>
            <a:effectRef idx="0">
              <a:schemeClr val="accent2"/>
            </a:effectRef>
            <a:fontRef idx="minor">
              <a:schemeClr val="tx1"/>
            </a:fontRef>
          </p:style>
          <p:txBody>
            <a:bodyPr/>
            <a:lstStyle/>
            <a:p>
              <a:endParaRPr/>
            </a:p>
          </p:txBody>
        </p:sp>
        <p:sp>
          <p:nvSpPr>
            <p:cNvPr id="57" name="pl5">
              <a:extLst>
                <a:ext uri="{FF2B5EF4-FFF2-40B4-BE49-F238E27FC236}">
                  <a16:creationId xmlns:a16="http://schemas.microsoft.com/office/drawing/2014/main" id="{83F7A6AB-8BC4-4A53-AC66-188964434CDA}"/>
                </a:ext>
              </a:extLst>
            </p:cNvPr>
            <p:cNvSpPr/>
            <p:nvPr/>
          </p:nvSpPr>
          <p:spPr>
            <a:xfrm>
              <a:off x="1469813" y="5193474"/>
              <a:ext cx="6570133" cy="0"/>
            </a:xfrm>
            <a:custGeom>
              <a:avLst/>
              <a:gdLst/>
              <a:ahLst/>
              <a:cxnLst/>
              <a:rect l="0" t="0" r="0" b="0"/>
              <a:pathLst>
                <a:path w="6570133">
                  <a:moveTo>
                    <a:pt x="0" y="0"/>
                  </a:moveTo>
                  <a:lnTo>
                    <a:pt x="6570133" y="0"/>
                  </a:lnTo>
                </a:path>
              </a:pathLst>
            </a:custGeom>
            <a:ln w="9525" cap="rnd">
              <a:solidFill>
                <a:srgbClr val="000000">
                  <a:alpha val="100000"/>
                </a:srgbClr>
              </a:solidFill>
              <a:prstDash val="solid"/>
              <a:round/>
            </a:ln>
          </p:spPr>
          <p:txBody>
            <a:bodyPr/>
            <a:lstStyle/>
            <a:p>
              <a:endParaRPr/>
            </a:p>
          </p:txBody>
        </p:sp>
        <p:sp>
          <p:nvSpPr>
            <p:cNvPr id="58" name="pl6">
              <a:extLst>
                <a:ext uri="{FF2B5EF4-FFF2-40B4-BE49-F238E27FC236}">
                  <a16:creationId xmlns:a16="http://schemas.microsoft.com/office/drawing/2014/main" id="{FAB6E539-8276-4F3D-AF26-1808D3D1AB07}"/>
                </a:ext>
              </a:extLst>
            </p:cNvPr>
            <p:cNvSpPr/>
            <p:nvPr/>
          </p:nvSpPr>
          <p:spPr>
            <a:xfrm>
              <a:off x="1469813"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59" name="pl7">
              <a:extLst>
                <a:ext uri="{FF2B5EF4-FFF2-40B4-BE49-F238E27FC236}">
                  <a16:creationId xmlns:a16="http://schemas.microsoft.com/office/drawing/2014/main" id="{B3D96956-05C9-4DAE-A3B8-BB15492C2CFD}"/>
                </a:ext>
              </a:extLst>
            </p:cNvPr>
            <p:cNvSpPr/>
            <p:nvPr/>
          </p:nvSpPr>
          <p:spPr>
            <a:xfrm>
              <a:off x="4754880"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60" name="pl8">
              <a:extLst>
                <a:ext uri="{FF2B5EF4-FFF2-40B4-BE49-F238E27FC236}">
                  <a16:creationId xmlns:a16="http://schemas.microsoft.com/office/drawing/2014/main" id="{0B433EF0-17A6-4476-A9CB-BD23AD59FC37}"/>
                </a:ext>
              </a:extLst>
            </p:cNvPr>
            <p:cNvSpPr/>
            <p:nvPr/>
          </p:nvSpPr>
          <p:spPr>
            <a:xfrm>
              <a:off x="8039946"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61" name="tx9">
              <a:extLst>
                <a:ext uri="{FF2B5EF4-FFF2-40B4-BE49-F238E27FC236}">
                  <a16:creationId xmlns:a16="http://schemas.microsoft.com/office/drawing/2014/main" id="{FAC2DCCD-47DD-43B5-AC6C-059C103F4E69}"/>
                </a:ext>
              </a:extLst>
            </p:cNvPr>
            <p:cNvSpPr/>
            <p:nvPr/>
          </p:nvSpPr>
          <p:spPr>
            <a:xfrm>
              <a:off x="1359680" y="5411261"/>
              <a:ext cx="22026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62" name="tx10">
              <a:extLst>
                <a:ext uri="{FF2B5EF4-FFF2-40B4-BE49-F238E27FC236}">
                  <a16:creationId xmlns:a16="http://schemas.microsoft.com/office/drawing/2014/main" id="{A84DDC29-F6E1-4ACA-830C-02F5831FB6A8}"/>
                </a:ext>
              </a:extLst>
            </p:cNvPr>
            <p:cNvSpPr/>
            <p:nvPr/>
          </p:nvSpPr>
          <p:spPr>
            <a:xfrm>
              <a:off x="4712501" y="5411261"/>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63" name="tx11">
              <a:extLst>
                <a:ext uri="{FF2B5EF4-FFF2-40B4-BE49-F238E27FC236}">
                  <a16:creationId xmlns:a16="http://schemas.microsoft.com/office/drawing/2014/main" id="{79C9AE64-6E79-471F-8B3A-99407870A5AE}"/>
                </a:ext>
              </a:extLst>
            </p:cNvPr>
            <p:cNvSpPr/>
            <p:nvPr/>
          </p:nvSpPr>
          <p:spPr>
            <a:xfrm>
              <a:off x="7955189" y="5411261"/>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64" name="pl12">
              <a:extLst>
                <a:ext uri="{FF2B5EF4-FFF2-40B4-BE49-F238E27FC236}">
                  <a16:creationId xmlns:a16="http://schemas.microsoft.com/office/drawing/2014/main" id="{B26F6D5D-0237-40A1-A986-1ACD1EFE3BFC}"/>
                </a:ext>
              </a:extLst>
            </p:cNvPr>
            <p:cNvSpPr/>
            <p:nvPr/>
          </p:nvSpPr>
          <p:spPr>
            <a:xfrm>
              <a:off x="1207008" y="2455321"/>
              <a:ext cx="0" cy="2632839"/>
            </a:xfrm>
            <a:custGeom>
              <a:avLst/>
              <a:gdLst/>
              <a:ahLst/>
              <a:cxnLst/>
              <a:rect l="0" t="0" r="0" b="0"/>
              <a:pathLst>
                <a:path h="2632839">
                  <a:moveTo>
                    <a:pt x="0" y="2632839"/>
                  </a:moveTo>
                  <a:lnTo>
                    <a:pt x="0" y="0"/>
                  </a:lnTo>
                </a:path>
              </a:pathLst>
            </a:custGeom>
            <a:ln w="9525" cap="rnd">
              <a:solidFill>
                <a:srgbClr val="000000">
                  <a:alpha val="100000"/>
                </a:srgbClr>
              </a:solidFill>
              <a:prstDash val="solid"/>
              <a:round/>
            </a:ln>
          </p:spPr>
          <p:txBody>
            <a:bodyPr/>
            <a:lstStyle/>
            <a:p>
              <a:endParaRPr/>
            </a:p>
          </p:txBody>
        </p:sp>
        <p:sp>
          <p:nvSpPr>
            <p:cNvPr id="65" name="pl13">
              <a:extLst>
                <a:ext uri="{FF2B5EF4-FFF2-40B4-BE49-F238E27FC236}">
                  <a16:creationId xmlns:a16="http://schemas.microsoft.com/office/drawing/2014/main" id="{53A5A4CD-F8E8-4C8B-8B5C-78AB5E3CBFEB}"/>
                </a:ext>
              </a:extLst>
            </p:cNvPr>
            <p:cNvSpPr/>
            <p:nvPr/>
          </p:nvSpPr>
          <p:spPr>
            <a:xfrm>
              <a:off x="1115567" y="508816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66" name="pl14">
              <a:extLst>
                <a:ext uri="{FF2B5EF4-FFF2-40B4-BE49-F238E27FC236}">
                  <a16:creationId xmlns:a16="http://schemas.microsoft.com/office/drawing/2014/main" id="{1F8F3DA2-5CB9-46A1-A9D4-B4B173891EB2}"/>
                </a:ext>
              </a:extLst>
            </p:cNvPr>
            <p:cNvSpPr/>
            <p:nvPr/>
          </p:nvSpPr>
          <p:spPr>
            <a:xfrm>
              <a:off x="1115567" y="377174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67" name="pl15">
              <a:extLst>
                <a:ext uri="{FF2B5EF4-FFF2-40B4-BE49-F238E27FC236}">
                  <a16:creationId xmlns:a16="http://schemas.microsoft.com/office/drawing/2014/main" id="{960DE4C2-5487-4627-90E6-128F6BAB2002}"/>
                </a:ext>
              </a:extLst>
            </p:cNvPr>
            <p:cNvSpPr/>
            <p:nvPr/>
          </p:nvSpPr>
          <p:spPr>
            <a:xfrm>
              <a:off x="1115567" y="245532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68" name="tx16">
              <a:extLst>
                <a:ext uri="{FF2B5EF4-FFF2-40B4-BE49-F238E27FC236}">
                  <a16:creationId xmlns:a16="http://schemas.microsoft.com/office/drawing/2014/main" id="{8694D385-1C4A-4FFC-9DAE-E2A1FA8D06E8}"/>
                </a:ext>
              </a:extLst>
            </p:cNvPr>
            <p:cNvSpPr/>
            <p:nvPr/>
          </p:nvSpPr>
          <p:spPr>
            <a:xfrm rot="-5400000">
              <a:off x="889474" y="5032462"/>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69" name="tx17">
              <a:extLst>
                <a:ext uri="{FF2B5EF4-FFF2-40B4-BE49-F238E27FC236}">
                  <a16:creationId xmlns:a16="http://schemas.microsoft.com/office/drawing/2014/main" id="{FBEFC63B-C24D-4832-A2A6-73F49DD602FA}"/>
                </a:ext>
              </a:extLst>
            </p:cNvPr>
            <p:cNvSpPr/>
            <p:nvPr/>
          </p:nvSpPr>
          <p:spPr>
            <a:xfrm rot="-5400000">
              <a:off x="890441" y="3717009"/>
              <a:ext cx="84757" cy="10946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5</a:t>
              </a:r>
            </a:p>
          </p:txBody>
        </p:sp>
        <p:sp>
          <p:nvSpPr>
            <p:cNvPr id="70" name="tx18">
              <a:extLst>
                <a:ext uri="{FF2B5EF4-FFF2-40B4-BE49-F238E27FC236}">
                  <a16:creationId xmlns:a16="http://schemas.microsoft.com/office/drawing/2014/main" id="{C79F6BF6-81B2-4D33-959D-A3CB7357F65C}"/>
                </a:ext>
              </a:extLst>
            </p:cNvPr>
            <p:cNvSpPr/>
            <p:nvPr/>
          </p:nvSpPr>
          <p:spPr>
            <a:xfrm rot="-5400000">
              <a:off x="847095" y="2399622"/>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71" name="pl19">
              <a:extLst>
                <a:ext uri="{FF2B5EF4-FFF2-40B4-BE49-F238E27FC236}">
                  <a16:creationId xmlns:a16="http://schemas.microsoft.com/office/drawing/2014/main" id="{BB9A2D9F-D048-49C0-8535-A7B4411A28A0}"/>
                </a:ext>
              </a:extLst>
            </p:cNvPr>
            <p:cNvSpPr/>
            <p:nvPr/>
          </p:nvSpPr>
          <p:spPr>
            <a:xfrm>
              <a:off x="1207008" y="2350008"/>
              <a:ext cx="7095744" cy="2843466"/>
            </a:xfrm>
            <a:custGeom>
              <a:avLst/>
              <a:gdLst/>
              <a:ahLst/>
              <a:cxnLst/>
              <a:rect l="0" t="0" r="0" b="0"/>
              <a:pathLst>
                <a:path w="7095744" h="2843466">
                  <a:moveTo>
                    <a:pt x="0" y="2843466"/>
                  </a:moveTo>
                  <a:lnTo>
                    <a:pt x="7095744" y="2843466"/>
                  </a:lnTo>
                  <a:lnTo>
                    <a:pt x="7095744" y="0"/>
                  </a:lnTo>
                  <a:lnTo>
                    <a:pt x="0" y="0"/>
                  </a:lnTo>
                  <a:lnTo>
                    <a:pt x="0" y="2843466"/>
                  </a:lnTo>
                </a:path>
              </a:pathLst>
            </a:custGeom>
            <a:ln w="9525" cap="rnd">
              <a:solidFill>
                <a:srgbClr val="000000">
                  <a:alpha val="100000"/>
                </a:srgbClr>
              </a:solidFill>
              <a:prstDash val="solid"/>
              <a:round/>
            </a:ln>
          </p:spPr>
          <p:txBody>
            <a:bodyPr/>
            <a:lstStyle/>
            <a:p>
              <a:endParaRPr/>
            </a:p>
          </p:txBody>
        </p:sp>
      </p:gr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1656FADA-EE08-4D47-AC82-9583E1AF2265}"/>
                  </a:ext>
                </a:extLst>
              </p:cNvPr>
              <p:cNvSpPr/>
              <p:nvPr/>
            </p:nvSpPr>
            <p:spPr>
              <a:xfrm>
                <a:off x="1469306" y="4051550"/>
                <a:ext cx="1962203" cy="461665"/>
              </a:xfrm>
              <a:prstGeom prst="rect">
                <a:avLst/>
              </a:prstGeom>
            </p:spPr>
            <p:txBody>
              <a:bodyPr wrap="square">
                <a:spAutoFit/>
              </a:bodyPr>
              <a:lstStyle/>
              <a:p>
                <a:pPr>
                  <a:spcBef>
                    <a:spcPts val="1000"/>
                  </a:spcBef>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max</m:t>
                      </m:r>
                      <m:r>
                        <a:rPr lang="en-US" sz="2400" b="0" i="1" smtClean="0">
                          <a:latin typeface="Cambria Math" panose="02040503050406030204" pitchFamily="18" charset="0"/>
                        </a:rPr>
                        <m:t>⁡(0, </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72" name="Rectangle 71">
                <a:extLst>
                  <a:ext uri="{FF2B5EF4-FFF2-40B4-BE49-F238E27FC236}">
                    <a16:creationId xmlns:a16="http://schemas.microsoft.com/office/drawing/2014/main" id="{1656FADA-EE08-4D47-AC82-9583E1AF2265}"/>
                  </a:ext>
                </a:extLst>
              </p:cNvPr>
              <p:cNvSpPr>
                <a:spLocks noRot="1" noChangeAspect="1" noMove="1" noResize="1" noEditPoints="1" noAdjustHandles="1" noChangeArrowheads="1" noChangeShapeType="1" noTextEdit="1"/>
              </p:cNvSpPr>
              <p:nvPr/>
            </p:nvSpPr>
            <p:spPr>
              <a:xfrm>
                <a:off x="1469306" y="4051550"/>
                <a:ext cx="1962203" cy="461665"/>
              </a:xfrm>
              <a:prstGeom prst="rect">
                <a:avLst/>
              </a:prstGeom>
              <a:blipFill>
                <a:blip r:embed="rId5"/>
                <a:stretch>
                  <a:fillRect b="-18667"/>
                </a:stretch>
              </a:blipFill>
            </p:spPr>
            <p:txBody>
              <a:bodyPr/>
              <a:lstStyle/>
              <a:p>
                <a:r>
                  <a:rPr lang="en-US">
                    <a:noFill/>
                  </a:rPr>
                  <a:t> </a:t>
                </a:r>
              </a:p>
            </p:txBody>
          </p:sp>
        </mc:Fallback>
      </mc:AlternateContent>
      <p:grpSp>
        <p:nvGrpSpPr>
          <p:cNvPr id="73" name="Content Placeholder 2">
            <a:extLst>
              <a:ext uri="{FF2B5EF4-FFF2-40B4-BE49-F238E27FC236}">
                <a16:creationId xmlns:a16="http://schemas.microsoft.com/office/drawing/2014/main" id="{24B7B907-8800-477C-8A4C-780F2CBAD0DF}"/>
              </a:ext>
            </a:extLst>
          </p:cNvPr>
          <p:cNvGrpSpPr/>
          <p:nvPr/>
        </p:nvGrpSpPr>
        <p:grpSpPr>
          <a:xfrm>
            <a:off x="6746559" y="4862655"/>
            <a:ext cx="3810902" cy="1814311"/>
            <a:chOff x="876154" y="2350008"/>
            <a:chExt cx="7426598" cy="3172650"/>
          </a:xfrm>
        </p:grpSpPr>
        <p:sp>
          <p:nvSpPr>
            <p:cNvPr id="74" name="pl4">
              <a:extLst>
                <a:ext uri="{FF2B5EF4-FFF2-40B4-BE49-F238E27FC236}">
                  <a16:creationId xmlns:a16="http://schemas.microsoft.com/office/drawing/2014/main" id="{077C3BA3-B92D-45E3-9F13-E041FA9DA636}"/>
                </a:ext>
              </a:extLst>
            </p:cNvPr>
            <p:cNvSpPr/>
            <p:nvPr/>
          </p:nvSpPr>
          <p:spPr>
            <a:xfrm>
              <a:off x="1469813" y="2455321"/>
              <a:ext cx="6570133" cy="2632839"/>
            </a:xfrm>
            <a:custGeom>
              <a:avLst/>
              <a:gdLst/>
              <a:ahLst/>
              <a:cxnLst/>
              <a:rect l="0" t="0" r="0" b="0"/>
              <a:pathLst>
                <a:path w="6570133" h="2632839">
                  <a:moveTo>
                    <a:pt x="0" y="2632839"/>
                  </a:moveTo>
                  <a:lnTo>
                    <a:pt x="21973" y="2631238"/>
                  </a:lnTo>
                  <a:lnTo>
                    <a:pt x="43947" y="2629637"/>
                  </a:lnTo>
                  <a:lnTo>
                    <a:pt x="65921" y="2628036"/>
                  </a:lnTo>
                  <a:lnTo>
                    <a:pt x="87894" y="2626435"/>
                  </a:lnTo>
                  <a:lnTo>
                    <a:pt x="109868" y="2624834"/>
                  </a:lnTo>
                  <a:lnTo>
                    <a:pt x="131842" y="2623233"/>
                  </a:lnTo>
                  <a:lnTo>
                    <a:pt x="153815" y="2621632"/>
                  </a:lnTo>
                  <a:lnTo>
                    <a:pt x="175789" y="2620031"/>
                  </a:lnTo>
                  <a:lnTo>
                    <a:pt x="197763" y="2618430"/>
                  </a:lnTo>
                  <a:lnTo>
                    <a:pt x="219736" y="2616829"/>
                  </a:lnTo>
                  <a:lnTo>
                    <a:pt x="241710" y="2615228"/>
                  </a:lnTo>
                  <a:lnTo>
                    <a:pt x="263684" y="2613627"/>
                  </a:lnTo>
                  <a:lnTo>
                    <a:pt x="285657" y="2612026"/>
                  </a:lnTo>
                  <a:lnTo>
                    <a:pt x="307631" y="2610425"/>
                  </a:lnTo>
                  <a:lnTo>
                    <a:pt x="329605" y="2608824"/>
                  </a:lnTo>
                  <a:lnTo>
                    <a:pt x="351579" y="2607223"/>
                  </a:lnTo>
                  <a:lnTo>
                    <a:pt x="373552" y="2605622"/>
                  </a:lnTo>
                  <a:lnTo>
                    <a:pt x="395526" y="2604021"/>
                  </a:lnTo>
                  <a:lnTo>
                    <a:pt x="417500" y="2602420"/>
                  </a:lnTo>
                  <a:lnTo>
                    <a:pt x="439473" y="2600819"/>
                  </a:lnTo>
                  <a:lnTo>
                    <a:pt x="461447" y="2599218"/>
                  </a:lnTo>
                  <a:lnTo>
                    <a:pt x="483421" y="2597617"/>
                  </a:lnTo>
                  <a:lnTo>
                    <a:pt x="505394" y="2596016"/>
                  </a:lnTo>
                  <a:lnTo>
                    <a:pt x="527368" y="2594415"/>
                  </a:lnTo>
                  <a:lnTo>
                    <a:pt x="549342" y="2592814"/>
                  </a:lnTo>
                  <a:lnTo>
                    <a:pt x="571315" y="2591213"/>
                  </a:lnTo>
                  <a:lnTo>
                    <a:pt x="593289" y="2589612"/>
                  </a:lnTo>
                  <a:lnTo>
                    <a:pt x="615263" y="2588011"/>
                  </a:lnTo>
                  <a:lnTo>
                    <a:pt x="637237" y="2586410"/>
                  </a:lnTo>
                  <a:lnTo>
                    <a:pt x="659210" y="2584809"/>
                  </a:lnTo>
                  <a:lnTo>
                    <a:pt x="681184" y="2583208"/>
                  </a:lnTo>
                  <a:lnTo>
                    <a:pt x="703158" y="2581607"/>
                  </a:lnTo>
                  <a:lnTo>
                    <a:pt x="725131" y="2580006"/>
                  </a:lnTo>
                  <a:lnTo>
                    <a:pt x="747105" y="2578405"/>
                  </a:lnTo>
                  <a:lnTo>
                    <a:pt x="769079" y="2576804"/>
                  </a:lnTo>
                  <a:lnTo>
                    <a:pt x="791052" y="2575203"/>
                  </a:lnTo>
                  <a:lnTo>
                    <a:pt x="813026" y="2573602"/>
                  </a:lnTo>
                  <a:lnTo>
                    <a:pt x="835000" y="2572001"/>
                  </a:lnTo>
                  <a:lnTo>
                    <a:pt x="856973" y="2570400"/>
                  </a:lnTo>
                  <a:lnTo>
                    <a:pt x="878947" y="2568799"/>
                  </a:lnTo>
                  <a:lnTo>
                    <a:pt x="900921" y="2567198"/>
                  </a:lnTo>
                  <a:lnTo>
                    <a:pt x="922894" y="2565597"/>
                  </a:lnTo>
                  <a:lnTo>
                    <a:pt x="944868" y="2563996"/>
                  </a:lnTo>
                  <a:lnTo>
                    <a:pt x="966842" y="2562395"/>
                  </a:lnTo>
                  <a:lnTo>
                    <a:pt x="988816" y="2560794"/>
                  </a:lnTo>
                  <a:lnTo>
                    <a:pt x="1010789" y="2559193"/>
                  </a:lnTo>
                  <a:lnTo>
                    <a:pt x="1032763" y="2557592"/>
                  </a:lnTo>
                  <a:lnTo>
                    <a:pt x="1054737" y="2555991"/>
                  </a:lnTo>
                  <a:lnTo>
                    <a:pt x="1076710" y="2554390"/>
                  </a:lnTo>
                  <a:lnTo>
                    <a:pt x="1098684" y="2552789"/>
                  </a:lnTo>
                  <a:lnTo>
                    <a:pt x="1120658" y="2551188"/>
                  </a:lnTo>
                  <a:lnTo>
                    <a:pt x="1142631" y="2549587"/>
                  </a:lnTo>
                  <a:lnTo>
                    <a:pt x="1164605" y="2547986"/>
                  </a:lnTo>
                  <a:lnTo>
                    <a:pt x="1186579" y="2546385"/>
                  </a:lnTo>
                  <a:lnTo>
                    <a:pt x="1208552" y="2544784"/>
                  </a:lnTo>
                  <a:lnTo>
                    <a:pt x="1230526" y="2543183"/>
                  </a:lnTo>
                  <a:lnTo>
                    <a:pt x="1252500" y="2541582"/>
                  </a:lnTo>
                  <a:lnTo>
                    <a:pt x="1274474" y="2539981"/>
                  </a:lnTo>
                  <a:lnTo>
                    <a:pt x="1296447" y="2538380"/>
                  </a:lnTo>
                  <a:lnTo>
                    <a:pt x="1318421" y="2536779"/>
                  </a:lnTo>
                  <a:lnTo>
                    <a:pt x="1340395" y="2535178"/>
                  </a:lnTo>
                  <a:lnTo>
                    <a:pt x="1362368" y="2533577"/>
                  </a:lnTo>
                  <a:lnTo>
                    <a:pt x="1384342" y="2531976"/>
                  </a:lnTo>
                  <a:lnTo>
                    <a:pt x="1406316" y="2530375"/>
                  </a:lnTo>
                  <a:lnTo>
                    <a:pt x="1428289" y="2528774"/>
                  </a:lnTo>
                  <a:lnTo>
                    <a:pt x="1450263" y="2527174"/>
                  </a:lnTo>
                  <a:lnTo>
                    <a:pt x="1472237" y="2525573"/>
                  </a:lnTo>
                  <a:lnTo>
                    <a:pt x="1494210" y="2523972"/>
                  </a:lnTo>
                  <a:lnTo>
                    <a:pt x="1516184" y="2522371"/>
                  </a:lnTo>
                  <a:lnTo>
                    <a:pt x="1538158" y="2520770"/>
                  </a:lnTo>
                  <a:lnTo>
                    <a:pt x="1560131" y="2519169"/>
                  </a:lnTo>
                  <a:lnTo>
                    <a:pt x="1582105" y="2517568"/>
                  </a:lnTo>
                  <a:lnTo>
                    <a:pt x="1604079" y="2515967"/>
                  </a:lnTo>
                  <a:lnTo>
                    <a:pt x="1626053" y="2514366"/>
                  </a:lnTo>
                  <a:lnTo>
                    <a:pt x="1648026" y="2512765"/>
                  </a:lnTo>
                  <a:lnTo>
                    <a:pt x="1670000" y="2511164"/>
                  </a:lnTo>
                  <a:lnTo>
                    <a:pt x="1691974" y="2509563"/>
                  </a:lnTo>
                  <a:lnTo>
                    <a:pt x="1713947" y="2507962"/>
                  </a:lnTo>
                  <a:lnTo>
                    <a:pt x="1735921" y="2506361"/>
                  </a:lnTo>
                  <a:lnTo>
                    <a:pt x="1757895" y="2504760"/>
                  </a:lnTo>
                  <a:lnTo>
                    <a:pt x="1779868" y="2503159"/>
                  </a:lnTo>
                  <a:lnTo>
                    <a:pt x="1801842" y="2501558"/>
                  </a:lnTo>
                  <a:lnTo>
                    <a:pt x="1823816" y="2499957"/>
                  </a:lnTo>
                  <a:lnTo>
                    <a:pt x="1845789" y="2498356"/>
                  </a:lnTo>
                  <a:lnTo>
                    <a:pt x="1867763" y="2496755"/>
                  </a:lnTo>
                  <a:lnTo>
                    <a:pt x="1889737" y="2495154"/>
                  </a:lnTo>
                  <a:lnTo>
                    <a:pt x="1911711" y="2493553"/>
                  </a:lnTo>
                  <a:lnTo>
                    <a:pt x="1933684" y="2491952"/>
                  </a:lnTo>
                  <a:lnTo>
                    <a:pt x="1955658" y="2490351"/>
                  </a:lnTo>
                  <a:lnTo>
                    <a:pt x="1977632" y="2488750"/>
                  </a:lnTo>
                  <a:lnTo>
                    <a:pt x="1999605" y="2487149"/>
                  </a:lnTo>
                  <a:lnTo>
                    <a:pt x="2021579" y="2485548"/>
                  </a:lnTo>
                  <a:lnTo>
                    <a:pt x="2043553" y="2483947"/>
                  </a:lnTo>
                  <a:lnTo>
                    <a:pt x="2065526" y="2482346"/>
                  </a:lnTo>
                  <a:lnTo>
                    <a:pt x="2087500" y="2480745"/>
                  </a:lnTo>
                  <a:lnTo>
                    <a:pt x="2109474" y="2479144"/>
                  </a:lnTo>
                  <a:lnTo>
                    <a:pt x="2131447" y="2477543"/>
                  </a:lnTo>
                  <a:lnTo>
                    <a:pt x="2153421" y="2475942"/>
                  </a:lnTo>
                  <a:lnTo>
                    <a:pt x="2175395" y="2474341"/>
                  </a:lnTo>
                  <a:lnTo>
                    <a:pt x="2197369" y="2472740"/>
                  </a:lnTo>
                  <a:lnTo>
                    <a:pt x="2219342" y="2471139"/>
                  </a:lnTo>
                  <a:lnTo>
                    <a:pt x="2241316" y="2469538"/>
                  </a:lnTo>
                  <a:lnTo>
                    <a:pt x="2263290" y="2467937"/>
                  </a:lnTo>
                  <a:lnTo>
                    <a:pt x="2285263" y="2466336"/>
                  </a:lnTo>
                  <a:lnTo>
                    <a:pt x="2307237" y="2464735"/>
                  </a:lnTo>
                  <a:lnTo>
                    <a:pt x="2329211" y="2463134"/>
                  </a:lnTo>
                  <a:lnTo>
                    <a:pt x="2351184" y="2461533"/>
                  </a:lnTo>
                  <a:lnTo>
                    <a:pt x="2373158" y="2459932"/>
                  </a:lnTo>
                  <a:lnTo>
                    <a:pt x="2395132" y="2458331"/>
                  </a:lnTo>
                  <a:lnTo>
                    <a:pt x="2417105" y="2456730"/>
                  </a:lnTo>
                  <a:lnTo>
                    <a:pt x="2439079" y="2455129"/>
                  </a:lnTo>
                  <a:lnTo>
                    <a:pt x="2461053" y="2453528"/>
                  </a:lnTo>
                  <a:lnTo>
                    <a:pt x="2483026" y="2451927"/>
                  </a:lnTo>
                  <a:lnTo>
                    <a:pt x="2505000" y="2450326"/>
                  </a:lnTo>
                  <a:lnTo>
                    <a:pt x="2526974" y="2448725"/>
                  </a:lnTo>
                  <a:lnTo>
                    <a:pt x="2548948" y="2447124"/>
                  </a:lnTo>
                  <a:lnTo>
                    <a:pt x="2570921" y="2445523"/>
                  </a:lnTo>
                  <a:lnTo>
                    <a:pt x="2592895" y="2443922"/>
                  </a:lnTo>
                  <a:lnTo>
                    <a:pt x="2614869" y="2442321"/>
                  </a:lnTo>
                  <a:lnTo>
                    <a:pt x="2636842" y="2440720"/>
                  </a:lnTo>
                  <a:lnTo>
                    <a:pt x="2658816" y="2439119"/>
                  </a:lnTo>
                  <a:lnTo>
                    <a:pt x="2680790" y="2437518"/>
                  </a:lnTo>
                  <a:lnTo>
                    <a:pt x="2702763" y="2435917"/>
                  </a:lnTo>
                  <a:lnTo>
                    <a:pt x="2724737" y="2434316"/>
                  </a:lnTo>
                  <a:lnTo>
                    <a:pt x="2746711" y="2432715"/>
                  </a:lnTo>
                  <a:lnTo>
                    <a:pt x="2768684" y="2431114"/>
                  </a:lnTo>
                  <a:lnTo>
                    <a:pt x="2790658" y="2429513"/>
                  </a:lnTo>
                  <a:lnTo>
                    <a:pt x="2812632" y="2427912"/>
                  </a:lnTo>
                  <a:lnTo>
                    <a:pt x="2834606" y="2426311"/>
                  </a:lnTo>
                  <a:lnTo>
                    <a:pt x="2856579" y="2424710"/>
                  </a:lnTo>
                  <a:lnTo>
                    <a:pt x="2878553" y="2423109"/>
                  </a:lnTo>
                  <a:lnTo>
                    <a:pt x="2900527" y="2421508"/>
                  </a:lnTo>
                  <a:lnTo>
                    <a:pt x="2922500" y="2419907"/>
                  </a:lnTo>
                  <a:lnTo>
                    <a:pt x="2944474" y="2418306"/>
                  </a:lnTo>
                  <a:lnTo>
                    <a:pt x="2966448" y="2416705"/>
                  </a:lnTo>
                  <a:lnTo>
                    <a:pt x="2988421" y="2415104"/>
                  </a:lnTo>
                  <a:lnTo>
                    <a:pt x="3010395" y="2413503"/>
                  </a:lnTo>
                  <a:lnTo>
                    <a:pt x="3032369" y="2411902"/>
                  </a:lnTo>
                  <a:lnTo>
                    <a:pt x="3054342" y="2410301"/>
                  </a:lnTo>
                  <a:lnTo>
                    <a:pt x="3076316" y="2408700"/>
                  </a:lnTo>
                  <a:lnTo>
                    <a:pt x="3098290" y="2407099"/>
                  </a:lnTo>
                  <a:lnTo>
                    <a:pt x="3120263" y="2405498"/>
                  </a:lnTo>
                  <a:lnTo>
                    <a:pt x="3142237" y="2403897"/>
                  </a:lnTo>
                  <a:lnTo>
                    <a:pt x="3164211" y="2402296"/>
                  </a:lnTo>
                  <a:lnTo>
                    <a:pt x="3186185" y="2400695"/>
                  </a:lnTo>
                  <a:lnTo>
                    <a:pt x="3208158" y="2399094"/>
                  </a:lnTo>
                  <a:lnTo>
                    <a:pt x="3230132" y="2397493"/>
                  </a:lnTo>
                  <a:lnTo>
                    <a:pt x="3252106" y="2395892"/>
                  </a:lnTo>
                  <a:lnTo>
                    <a:pt x="3274079" y="2394291"/>
                  </a:lnTo>
                  <a:lnTo>
                    <a:pt x="3296053" y="2385485"/>
                  </a:lnTo>
                  <a:lnTo>
                    <a:pt x="3318027" y="2369475"/>
                  </a:lnTo>
                  <a:lnTo>
                    <a:pt x="3340000" y="2353465"/>
                  </a:lnTo>
                  <a:lnTo>
                    <a:pt x="3361974" y="2337455"/>
                  </a:lnTo>
                  <a:lnTo>
                    <a:pt x="3383948" y="2321445"/>
                  </a:lnTo>
                  <a:lnTo>
                    <a:pt x="3405921" y="2305435"/>
                  </a:lnTo>
                  <a:lnTo>
                    <a:pt x="3427895" y="2289425"/>
                  </a:lnTo>
                  <a:lnTo>
                    <a:pt x="3449869" y="2273415"/>
                  </a:lnTo>
                  <a:lnTo>
                    <a:pt x="3471843" y="2257405"/>
                  </a:lnTo>
                  <a:lnTo>
                    <a:pt x="3493816" y="2241396"/>
                  </a:lnTo>
                  <a:lnTo>
                    <a:pt x="3515790" y="2225386"/>
                  </a:lnTo>
                  <a:lnTo>
                    <a:pt x="3537764" y="2209376"/>
                  </a:lnTo>
                  <a:lnTo>
                    <a:pt x="3559737" y="2193366"/>
                  </a:lnTo>
                  <a:lnTo>
                    <a:pt x="3581711" y="2177356"/>
                  </a:lnTo>
                  <a:lnTo>
                    <a:pt x="3603685" y="2161346"/>
                  </a:lnTo>
                  <a:lnTo>
                    <a:pt x="3625658" y="2145336"/>
                  </a:lnTo>
                  <a:lnTo>
                    <a:pt x="3647632" y="2129326"/>
                  </a:lnTo>
                  <a:lnTo>
                    <a:pt x="3669606" y="2113316"/>
                  </a:lnTo>
                  <a:lnTo>
                    <a:pt x="3691579" y="2097306"/>
                  </a:lnTo>
                  <a:lnTo>
                    <a:pt x="3713553" y="2081296"/>
                  </a:lnTo>
                  <a:lnTo>
                    <a:pt x="3735527" y="2065286"/>
                  </a:lnTo>
                  <a:lnTo>
                    <a:pt x="3757501" y="2049276"/>
                  </a:lnTo>
                  <a:lnTo>
                    <a:pt x="3779474" y="2033266"/>
                  </a:lnTo>
                  <a:lnTo>
                    <a:pt x="3801448" y="2017256"/>
                  </a:lnTo>
                  <a:lnTo>
                    <a:pt x="3823422" y="2001246"/>
                  </a:lnTo>
                  <a:lnTo>
                    <a:pt x="3845395" y="1985236"/>
                  </a:lnTo>
                  <a:lnTo>
                    <a:pt x="3867369" y="1969226"/>
                  </a:lnTo>
                  <a:lnTo>
                    <a:pt x="3889343" y="1953216"/>
                  </a:lnTo>
                  <a:lnTo>
                    <a:pt x="3911316" y="1937206"/>
                  </a:lnTo>
                  <a:lnTo>
                    <a:pt x="3933290" y="1921196"/>
                  </a:lnTo>
                  <a:lnTo>
                    <a:pt x="3955264" y="1905186"/>
                  </a:lnTo>
                  <a:lnTo>
                    <a:pt x="3977237" y="1889176"/>
                  </a:lnTo>
                  <a:lnTo>
                    <a:pt x="3999211" y="1873166"/>
                  </a:lnTo>
                  <a:lnTo>
                    <a:pt x="4021185" y="1857156"/>
                  </a:lnTo>
                  <a:lnTo>
                    <a:pt x="4043158" y="1841146"/>
                  </a:lnTo>
                  <a:lnTo>
                    <a:pt x="4065132" y="1825136"/>
                  </a:lnTo>
                  <a:lnTo>
                    <a:pt x="4087106" y="1809126"/>
                  </a:lnTo>
                  <a:lnTo>
                    <a:pt x="4109080" y="1793116"/>
                  </a:lnTo>
                  <a:lnTo>
                    <a:pt x="4131053" y="1777106"/>
                  </a:lnTo>
                  <a:lnTo>
                    <a:pt x="4153027" y="1761096"/>
                  </a:lnTo>
                  <a:lnTo>
                    <a:pt x="4175001" y="1745086"/>
                  </a:lnTo>
                  <a:lnTo>
                    <a:pt x="4196974" y="1729076"/>
                  </a:lnTo>
                  <a:lnTo>
                    <a:pt x="4218948" y="1713066"/>
                  </a:lnTo>
                  <a:lnTo>
                    <a:pt x="4240922" y="1697056"/>
                  </a:lnTo>
                  <a:lnTo>
                    <a:pt x="4262895" y="1681047"/>
                  </a:lnTo>
                  <a:lnTo>
                    <a:pt x="4284869" y="1665037"/>
                  </a:lnTo>
                  <a:lnTo>
                    <a:pt x="4306843" y="1649027"/>
                  </a:lnTo>
                  <a:lnTo>
                    <a:pt x="4328816" y="1633017"/>
                  </a:lnTo>
                  <a:lnTo>
                    <a:pt x="4350790" y="1617007"/>
                  </a:lnTo>
                  <a:lnTo>
                    <a:pt x="4372764" y="1600997"/>
                  </a:lnTo>
                  <a:lnTo>
                    <a:pt x="4394738" y="1584987"/>
                  </a:lnTo>
                  <a:lnTo>
                    <a:pt x="4416711" y="1568977"/>
                  </a:lnTo>
                  <a:lnTo>
                    <a:pt x="4438685" y="1552967"/>
                  </a:lnTo>
                  <a:lnTo>
                    <a:pt x="4460659" y="1536957"/>
                  </a:lnTo>
                  <a:lnTo>
                    <a:pt x="4482632" y="1520947"/>
                  </a:lnTo>
                  <a:lnTo>
                    <a:pt x="4504606" y="1504937"/>
                  </a:lnTo>
                  <a:lnTo>
                    <a:pt x="4526580" y="1488927"/>
                  </a:lnTo>
                  <a:lnTo>
                    <a:pt x="4548553" y="1472917"/>
                  </a:lnTo>
                  <a:lnTo>
                    <a:pt x="4570527" y="1456907"/>
                  </a:lnTo>
                  <a:lnTo>
                    <a:pt x="4592501" y="1440897"/>
                  </a:lnTo>
                  <a:lnTo>
                    <a:pt x="4614474" y="1424887"/>
                  </a:lnTo>
                  <a:lnTo>
                    <a:pt x="4636448" y="1408877"/>
                  </a:lnTo>
                  <a:lnTo>
                    <a:pt x="4658422" y="1392867"/>
                  </a:lnTo>
                  <a:lnTo>
                    <a:pt x="4680395" y="1376857"/>
                  </a:lnTo>
                  <a:lnTo>
                    <a:pt x="4702369" y="1360847"/>
                  </a:lnTo>
                  <a:lnTo>
                    <a:pt x="4724343" y="1344837"/>
                  </a:lnTo>
                  <a:lnTo>
                    <a:pt x="4746317" y="1328827"/>
                  </a:lnTo>
                  <a:lnTo>
                    <a:pt x="4768290" y="1312817"/>
                  </a:lnTo>
                  <a:lnTo>
                    <a:pt x="4790264" y="1296807"/>
                  </a:lnTo>
                  <a:lnTo>
                    <a:pt x="4812238" y="1280797"/>
                  </a:lnTo>
                  <a:lnTo>
                    <a:pt x="4834211" y="1264787"/>
                  </a:lnTo>
                  <a:lnTo>
                    <a:pt x="4856185" y="1248777"/>
                  </a:lnTo>
                  <a:lnTo>
                    <a:pt x="4878159" y="1232767"/>
                  </a:lnTo>
                  <a:lnTo>
                    <a:pt x="4900132" y="1216757"/>
                  </a:lnTo>
                  <a:lnTo>
                    <a:pt x="4922106" y="1200747"/>
                  </a:lnTo>
                  <a:lnTo>
                    <a:pt x="4944080" y="1184737"/>
                  </a:lnTo>
                  <a:lnTo>
                    <a:pt x="4966053" y="1168727"/>
                  </a:lnTo>
                  <a:lnTo>
                    <a:pt x="4988027" y="1152717"/>
                  </a:lnTo>
                  <a:lnTo>
                    <a:pt x="5010001" y="1136707"/>
                  </a:lnTo>
                  <a:lnTo>
                    <a:pt x="5031975" y="1120698"/>
                  </a:lnTo>
                  <a:lnTo>
                    <a:pt x="5053948" y="1104688"/>
                  </a:lnTo>
                  <a:lnTo>
                    <a:pt x="5075922" y="1088678"/>
                  </a:lnTo>
                  <a:lnTo>
                    <a:pt x="5097896" y="1072668"/>
                  </a:lnTo>
                  <a:lnTo>
                    <a:pt x="5119869" y="1056658"/>
                  </a:lnTo>
                  <a:lnTo>
                    <a:pt x="5141843" y="1040648"/>
                  </a:lnTo>
                  <a:lnTo>
                    <a:pt x="5163817" y="1024638"/>
                  </a:lnTo>
                  <a:lnTo>
                    <a:pt x="5185790" y="1008628"/>
                  </a:lnTo>
                  <a:lnTo>
                    <a:pt x="5207764" y="992618"/>
                  </a:lnTo>
                  <a:lnTo>
                    <a:pt x="5229738" y="976608"/>
                  </a:lnTo>
                  <a:lnTo>
                    <a:pt x="5251711" y="960598"/>
                  </a:lnTo>
                  <a:lnTo>
                    <a:pt x="5273685" y="944588"/>
                  </a:lnTo>
                  <a:lnTo>
                    <a:pt x="5295659" y="928578"/>
                  </a:lnTo>
                  <a:lnTo>
                    <a:pt x="5317632" y="912568"/>
                  </a:lnTo>
                  <a:lnTo>
                    <a:pt x="5339606" y="896558"/>
                  </a:lnTo>
                  <a:lnTo>
                    <a:pt x="5361580" y="880548"/>
                  </a:lnTo>
                  <a:lnTo>
                    <a:pt x="5383554" y="864538"/>
                  </a:lnTo>
                  <a:lnTo>
                    <a:pt x="5405527" y="848528"/>
                  </a:lnTo>
                  <a:lnTo>
                    <a:pt x="5427501" y="832518"/>
                  </a:lnTo>
                  <a:lnTo>
                    <a:pt x="5449475" y="816508"/>
                  </a:lnTo>
                  <a:lnTo>
                    <a:pt x="5471448" y="800498"/>
                  </a:lnTo>
                  <a:lnTo>
                    <a:pt x="5493422" y="784488"/>
                  </a:lnTo>
                  <a:lnTo>
                    <a:pt x="5515396" y="768478"/>
                  </a:lnTo>
                  <a:lnTo>
                    <a:pt x="5537369" y="752468"/>
                  </a:lnTo>
                  <a:lnTo>
                    <a:pt x="5559343" y="736458"/>
                  </a:lnTo>
                  <a:lnTo>
                    <a:pt x="5581317" y="720448"/>
                  </a:lnTo>
                  <a:lnTo>
                    <a:pt x="5603290" y="704438"/>
                  </a:lnTo>
                  <a:lnTo>
                    <a:pt x="5625264" y="688428"/>
                  </a:lnTo>
                  <a:lnTo>
                    <a:pt x="5647238" y="672418"/>
                  </a:lnTo>
                  <a:lnTo>
                    <a:pt x="5669212" y="656408"/>
                  </a:lnTo>
                  <a:lnTo>
                    <a:pt x="5691185" y="640398"/>
                  </a:lnTo>
                  <a:lnTo>
                    <a:pt x="5713159" y="624388"/>
                  </a:lnTo>
                  <a:lnTo>
                    <a:pt x="5735133" y="608378"/>
                  </a:lnTo>
                  <a:lnTo>
                    <a:pt x="5757106" y="592368"/>
                  </a:lnTo>
                  <a:lnTo>
                    <a:pt x="5779080" y="576358"/>
                  </a:lnTo>
                  <a:lnTo>
                    <a:pt x="5801054" y="560349"/>
                  </a:lnTo>
                  <a:lnTo>
                    <a:pt x="5823027" y="544339"/>
                  </a:lnTo>
                  <a:lnTo>
                    <a:pt x="5845001" y="528329"/>
                  </a:lnTo>
                  <a:lnTo>
                    <a:pt x="5866975" y="512319"/>
                  </a:lnTo>
                  <a:lnTo>
                    <a:pt x="5888948" y="496309"/>
                  </a:lnTo>
                  <a:lnTo>
                    <a:pt x="5910922" y="480299"/>
                  </a:lnTo>
                  <a:lnTo>
                    <a:pt x="5932896" y="464289"/>
                  </a:lnTo>
                  <a:lnTo>
                    <a:pt x="5954870" y="448279"/>
                  </a:lnTo>
                  <a:lnTo>
                    <a:pt x="5976843" y="432269"/>
                  </a:lnTo>
                  <a:lnTo>
                    <a:pt x="5998817" y="416259"/>
                  </a:lnTo>
                  <a:lnTo>
                    <a:pt x="6020791" y="400249"/>
                  </a:lnTo>
                  <a:lnTo>
                    <a:pt x="6042764" y="384239"/>
                  </a:lnTo>
                  <a:lnTo>
                    <a:pt x="6064738" y="368229"/>
                  </a:lnTo>
                  <a:lnTo>
                    <a:pt x="6086712" y="352219"/>
                  </a:lnTo>
                  <a:lnTo>
                    <a:pt x="6108685" y="336209"/>
                  </a:lnTo>
                  <a:lnTo>
                    <a:pt x="6130659" y="320199"/>
                  </a:lnTo>
                  <a:lnTo>
                    <a:pt x="6152633" y="304189"/>
                  </a:lnTo>
                  <a:lnTo>
                    <a:pt x="6174606" y="288179"/>
                  </a:lnTo>
                  <a:lnTo>
                    <a:pt x="6196580" y="272169"/>
                  </a:lnTo>
                  <a:lnTo>
                    <a:pt x="6218554" y="256159"/>
                  </a:lnTo>
                  <a:lnTo>
                    <a:pt x="6240527" y="240149"/>
                  </a:lnTo>
                  <a:lnTo>
                    <a:pt x="6262501" y="224139"/>
                  </a:lnTo>
                  <a:lnTo>
                    <a:pt x="6284475" y="208129"/>
                  </a:lnTo>
                  <a:lnTo>
                    <a:pt x="6306449" y="192119"/>
                  </a:lnTo>
                  <a:lnTo>
                    <a:pt x="6328422" y="176109"/>
                  </a:lnTo>
                  <a:lnTo>
                    <a:pt x="6350396" y="160099"/>
                  </a:lnTo>
                  <a:lnTo>
                    <a:pt x="6372370" y="144089"/>
                  </a:lnTo>
                  <a:lnTo>
                    <a:pt x="6394343" y="128079"/>
                  </a:lnTo>
                  <a:lnTo>
                    <a:pt x="6416317" y="112069"/>
                  </a:lnTo>
                  <a:lnTo>
                    <a:pt x="6438291" y="96059"/>
                  </a:lnTo>
                  <a:lnTo>
                    <a:pt x="6460264" y="80049"/>
                  </a:lnTo>
                  <a:lnTo>
                    <a:pt x="6482238" y="64039"/>
                  </a:lnTo>
                  <a:lnTo>
                    <a:pt x="6504212" y="48029"/>
                  </a:lnTo>
                  <a:lnTo>
                    <a:pt x="6526185" y="32019"/>
                  </a:lnTo>
                  <a:lnTo>
                    <a:pt x="6548159" y="16009"/>
                  </a:lnTo>
                  <a:lnTo>
                    <a:pt x="6570133" y="0"/>
                  </a:lnTo>
                </a:path>
              </a:pathLst>
            </a:custGeom>
            <a:ln/>
          </p:spPr>
          <p:style>
            <a:lnRef idx="1">
              <a:schemeClr val="accent2"/>
            </a:lnRef>
            <a:fillRef idx="0">
              <a:schemeClr val="accent2"/>
            </a:fillRef>
            <a:effectRef idx="0">
              <a:schemeClr val="accent2"/>
            </a:effectRef>
            <a:fontRef idx="minor">
              <a:schemeClr val="tx1"/>
            </a:fontRef>
          </p:style>
          <p:txBody>
            <a:bodyPr/>
            <a:lstStyle/>
            <a:p>
              <a:endParaRPr dirty="0"/>
            </a:p>
          </p:txBody>
        </p:sp>
        <p:sp>
          <p:nvSpPr>
            <p:cNvPr id="75" name="pl5">
              <a:extLst>
                <a:ext uri="{FF2B5EF4-FFF2-40B4-BE49-F238E27FC236}">
                  <a16:creationId xmlns:a16="http://schemas.microsoft.com/office/drawing/2014/main" id="{2B0FB275-6A13-4877-AF09-CA7CA03FBD63}"/>
                </a:ext>
              </a:extLst>
            </p:cNvPr>
            <p:cNvSpPr/>
            <p:nvPr/>
          </p:nvSpPr>
          <p:spPr>
            <a:xfrm>
              <a:off x="1469813" y="5193474"/>
              <a:ext cx="6570133" cy="0"/>
            </a:xfrm>
            <a:custGeom>
              <a:avLst/>
              <a:gdLst/>
              <a:ahLst/>
              <a:cxnLst/>
              <a:rect l="0" t="0" r="0" b="0"/>
              <a:pathLst>
                <a:path w="6570133">
                  <a:moveTo>
                    <a:pt x="0" y="0"/>
                  </a:moveTo>
                  <a:lnTo>
                    <a:pt x="6570133" y="0"/>
                  </a:lnTo>
                </a:path>
              </a:pathLst>
            </a:custGeom>
            <a:ln w="9525" cap="rnd">
              <a:solidFill>
                <a:srgbClr val="000000">
                  <a:alpha val="100000"/>
                </a:srgbClr>
              </a:solidFill>
              <a:prstDash val="solid"/>
              <a:round/>
            </a:ln>
          </p:spPr>
          <p:txBody>
            <a:bodyPr/>
            <a:lstStyle/>
            <a:p>
              <a:endParaRPr/>
            </a:p>
          </p:txBody>
        </p:sp>
        <p:sp>
          <p:nvSpPr>
            <p:cNvPr id="76" name="pl6">
              <a:extLst>
                <a:ext uri="{FF2B5EF4-FFF2-40B4-BE49-F238E27FC236}">
                  <a16:creationId xmlns:a16="http://schemas.microsoft.com/office/drawing/2014/main" id="{990E1806-A090-4D2E-91C5-1B4A2C8A4906}"/>
                </a:ext>
              </a:extLst>
            </p:cNvPr>
            <p:cNvSpPr/>
            <p:nvPr/>
          </p:nvSpPr>
          <p:spPr>
            <a:xfrm>
              <a:off x="1469813"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77" name="pl7">
              <a:extLst>
                <a:ext uri="{FF2B5EF4-FFF2-40B4-BE49-F238E27FC236}">
                  <a16:creationId xmlns:a16="http://schemas.microsoft.com/office/drawing/2014/main" id="{09AE02F6-7A64-4D53-A18F-ADA038177F54}"/>
                </a:ext>
              </a:extLst>
            </p:cNvPr>
            <p:cNvSpPr/>
            <p:nvPr/>
          </p:nvSpPr>
          <p:spPr>
            <a:xfrm>
              <a:off x="4754880"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78" name="pl8">
              <a:extLst>
                <a:ext uri="{FF2B5EF4-FFF2-40B4-BE49-F238E27FC236}">
                  <a16:creationId xmlns:a16="http://schemas.microsoft.com/office/drawing/2014/main" id="{C98F472A-B50C-4273-A4FA-D290985939C8}"/>
                </a:ext>
              </a:extLst>
            </p:cNvPr>
            <p:cNvSpPr/>
            <p:nvPr/>
          </p:nvSpPr>
          <p:spPr>
            <a:xfrm>
              <a:off x="8039946" y="5193474"/>
              <a:ext cx="0" cy="91439"/>
            </a:xfrm>
            <a:custGeom>
              <a:avLst/>
              <a:gdLst/>
              <a:ahLst/>
              <a:cxnLst/>
              <a:rect l="0" t="0" r="0" b="0"/>
              <a:pathLst>
                <a:path h="91439">
                  <a:moveTo>
                    <a:pt x="0" y="0"/>
                  </a:moveTo>
                  <a:lnTo>
                    <a:pt x="0" y="91439"/>
                  </a:lnTo>
                </a:path>
              </a:pathLst>
            </a:custGeom>
            <a:ln w="9525" cap="rnd">
              <a:solidFill>
                <a:srgbClr val="000000">
                  <a:alpha val="100000"/>
                </a:srgbClr>
              </a:solidFill>
              <a:prstDash val="solid"/>
              <a:round/>
            </a:ln>
          </p:spPr>
          <p:txBody>
            <a:bodyPr/>
            <a:lstStyle/>
            <a:p>
              <a:endParaRPr/>
            </a:p>
          </p:txBody>
        </p:sp>
        <p:sp>
          <p:nvSpPr>
            <p:cNvPr id="79" name="tx9">
              <a:extLst>
                <a:ext uri="{FF2B5EF4-FFF2-40B4-BE49-F238E27FC236}">
                  <a16:creationId xmlns:a16="http://schemas.microsoft.com/office/drawing/2014/main" id="{D7594CA5-BFBD-40CD-B195-429C9D1AE48F}"/>
                </a:ext>
              </a:extLst>
            </p:cNvPr>
            <p:cNvSpPr/>
            <p:nvPr/>
          </p:nvSpPr>
          <p:spPr>
            <a:xfrm>
              <a:off x="1359680" y="5411261"/>
              <a:ext cx="22026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80" name="tx10">
              <a:extLst>
                <a:ext uri="{FF2B5EF4-FFF2-40B4-BE49-F238E27FC236}">
                  <a16:creationId xmlns:a16="http://schemas.microsoft.com/office/drawing/2014/main" id="{F6CF9B3B-09D9-404D-905F-947E65D60FE0}"/>
                </a:ext>
              </a:extLst>
            </p:cNvPr>
            <p:cNvSpPr/>
            <p:nvPr/>
          </p:nvSpPr>
          <p:spPr>
            <a:xfrm>
              <a:off x="4712501" y="5411261"/>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81" name="tx11">
              <a:extLst>
                <a:ext uri="{FF2B5EF4-FFF2-40B4-BE49-F238E27FC236}">
                  <a16:creationId xmlns:a16="http://schemas.microsoft.com/office/drawing/2014/main" id="{A6F4D841-515F-430E-B2DC-C8FEB35838FA}"/>
                </a:ext>
              </a:extLst>
            </p:cNvPr>
            <p:cNvSpPr/>
            <p:nvPr/>
          </p:nvSpPr>
          <p:spPr>
            <a:xfrm>
              <a:off x="7955189" y="5411261"/>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82" name="pl12">
              <a:extLst>
                <a:ext uri="{FF2B5EF4-FFF2-40B4-BE49-F238E27FC236}">
                  <a16:creationId xmlns:a16="http://schemas.microsoft.com/office/drawing/2014/main" id="{1A316804-A238-4E22-9015-854854A9BC42}"/>
                </a:ext>
              </a:extLst>
            </p:cNvPr>
            <p:cNvSpPr/>
            <p:nvPr/>
          </p:nvSpPr>
          <p:spPr>
            <a:xfrm>
              <a:off x="1207008" y="2455321"/>
              <a:ext cx="0" cy="2393490"/>
            </a:xfrm>
            <a:custGeom>
              <a:avLst/>
              <a:gdLst/>
              <a:ahLst/>
              <a:cxnLst/>
              <a:rect l="0" t="0" r="0" b="0"/>
              <a:pathLst>
                <a:path h="2393490">
                  <a:moveTo>
                    <a:pt x="0" y="2393490"/>
                  </a:moveTo>
                  <a:lnTo>
                    <a:pt x="0" y="0"/>
                  </a:lnTo>
                </a:path>
              </a:pathLst>
            </a:custGeom>
            <a:ln w="9525" cap="rnd">
              <a:solidFill>
                <a:srgbClr val="000000">
                  <a:alpha val="100000"/>
                </a:srgbClr>
              </a:solidFill>
              <a:prstDash val="solid"/>
              <a:round/>
            </a:ln>
          </p:spPr>
          <p:txBody>
            <a:bodyPr/>
            <a:lstStyle/>
            <a:p>
              <a:endParaRPr/>
            </a:p>
          </p:txBody>
        </p:sp>
        <p:sp>
          <p:nvSpPr>
            <p:cNvPr id="83" name="pl13">
              <a:extLst>
                <a:ext uri="{FF2B5EF4-FFF2-40B4-BE49-F238E27FC236}">
                  <a16:creationId xmlns:a16="http://schemas.microsoft.com/office/drawing/2014/main" id="{943EBD20-7E89-42A3-B90F-BE698B126366}"/>
                </a:ext>
              </a:extLst>
            </p:cNvPr>
            <p:cNvSpPr/>
            <p:nvPr/>
          </p:nvSpPr>
          <p:spPr>
            <a:xfrm>
              <a:off x="1115567" y="4848812"/>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84" name="pl14">
              <a:extLst>
                <a:ext uri="{FF2B5EF4-FFF2-40B4-BE49-F238E27FC236}">
                  <a16:creationId xmlns:a16="http://schemas.microsoft.com/office/drawing/2014/main" id="{B4D425E5-AF74-464D-860D-0FF98D53F80E}"/>
                </a:ext>
              </a:extLst>
            </p:cNvPr>
            <p:cNvSpPr/>
            <p:nvPr/>
          </p:nvSpPr>
          <p:spPr>
            <a:xfrm>
              <a:off x="1115567" y="3652066"/>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85" name="pl15">
              <a:extLst>
                <a:ext uri="{FF2B5EF4-FFF2-40B4-BE49-F238E27FC236}">
                  <a16:creationId xmlns:a16="http://schemas.microsoft.com/office/drawing/2014/main" id="{FC36BAF5-F5AA-4C97-B4EE-2D764FF9A5D5}"/>
                </a:ext>
              </a:extLst>
            </p:cNvPr>
            <p:cNvSpPr/>
            <p:nvPr/>
          </p:nvSpPr>
          <p:spPr>
            <a:xfrm>
              <a:off x="1115567" y="2455321"/>
              <a:ext cx="91440" cy="0"/>
            </a:xfrm>
            <a:custGeom>
              <a:avLst/>
              <a:gdLst/>
              <a:ahLst/>
              <a:cxnLst/>
              <a:rect l="0" t="0" r="0" b="0"/>
              <a:pathLst>
                <a:path w="91440">
                  <a:moveTo>
                    <a:pt x="91440" y="0"/>
                  </a:moveTo>
                  <a:lnTo>
                    <a:pt x="0" y="0"/>
                  </a:lnTo>
                </a:path>
              </a:pathLst>
            </a:custGeom>
            <a:ln w="9525" cap="rnd">
              <a:solidFill>
                <a:srgbClr val="000000">
                  <a:alpha val="100000"/>
                </a:srgbClr>
              </a:solidFill>
              <a:prstDash val="solid"/>
              <a:round/>
            </a:ln>
          </p:spPr>
          <p:txBody>
            <a:bodyPr/>
            <a:lstStyle/>
            <a:p>
              <a:endParaRPr/>
            </a:p>
          </p:txBody>
        </p:sp>
        <p:sp>
          <p:nvSpPr>
            <p:cNvPr id="86" name="tx16">
              <a:extLst>
                <a:ext uri="{FF2B5EF4-FFF2-40B4-BE49-F238E27FC236}">
                  <a16:creationId xmlns:a16="http://schemas.microsoft.com/office/drawing/2014/main" id="{BB52C91C-3F17-473B-8157-1E67589B6422}"/>
                </a:ext>
              </a:extLst>
            </p:cNvPr>
            <p:cNvSpPr/>
            <p:nvPr/>
          </p:nvSpPr>
          <p:spPr>
            <a:xfrm rot="-5400000">
              <a:off x="889474" y="4793113"/>
              <a:ext cx="84757"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0</a:t>
              </a:r>
            </a:p>
          </p:txBody>
        </p:sp>
        <p:sp>
          <p:nvSpPr>
            <p:cNvPr id="87" name="tx17">
              <a:extLst>
                <a:ext uri="{FF2B5EF4-FFF2-40B4-BE49-F238E27FC236}">
                  <a16:creationId xmlns:a16="http://schemas.microsoft.com/office/drawing/2014/main" id="{8BD127E7-9A33-40BD-A7CC-912C86F1CC8F}"/>
                </a:ext>
              </a:extLst>
            </p:cNvPr>
            <p:cNvSpPr/>
            <p:nvPr/>
          </p:nvSpPr>
          <p:spPr>
            <a:xfrm rot="-5400000">
              <a:off x="890441" y="3597335"/>
              <a:ext cx="84757" cy="10946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5</a:t>
              </a:r>
            </a:p>
          </p:txBody>
        </p:sp>
        <p:sp>
          <p:nvSpPr>
            <p:cNvPr id="88" name="tx18">
              <a:extLst>
                <a:ext uri="{FF2B5EF4-FFF2-40B4-BE49-F238E27FC236}">
                  <a16:creationId xmlns:a16="http://schemas.microsoft.com/office/drawing/2014/main" id="{8DBA37FB-4423-4A68-AE55-D0CB3BE355C4}"/>
                </a:ext>
              </a:extLst>
            </p:cNvPr>
            <p:cNvSpPr/>
            <p:nvPr/>
          </p:nvSpPr>
          <p:spPr>
            <a:xfrm rot="-5400000">
              <a:off x="847095" y="2399622"/>
              <a:ext cx="169515" cy="11139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10</a:t>
              </a:r>
            </a:p>
          </p:txBody>
        </p:sp>
        <p:sp>
          <p:nvSpPr>
            <p:cNvPr id="89" name="pl19">
              <a:extLst>
                <a:ext uri="{FF2B5EF4-FFF2-40B4-BE49-F238E27FC236}">
                  <a16:creationId xmlns:a16="http://schemas.microsoft.com/office/drawing/2014/main" id="{4B9416E7-91E3-47FE-BCBD-248E67B08B30}"/>
                </a:ext>
              </a:extLst>
            </p:cNvPr>
            <p:cNvSpPr/>
            <p:nvPr/>
          </p:nvSpPr>
          <p:spPr>
            <a:xfrm>
              <a:off x="1207008" y="2350008"/>
              <a:ext cx="7095744" cy="2843466"/>
            </a:xfrm>
            <a:custGeom>
              <a:avLst/>
              <a:gdLst/>
              <a:ahLst/>
              <a:cxnLst/>
              <a:rect l="0" t="0" r="0" b="0"/>
              <a:pathLst>
                <a:path w="7095744" h="2843466">
                  <a:moveTo>
                    <a:pt x="0" y="2843466"/>
                  </a:moveTo>
                  <a:lnTo>
                    <a:pt x="7095744" y="2843466"/>
                  </a:lnTo>
                  <a:lnTo>
                    <a:pt x="7095744" y="0"/>
                  </a:lnTo>
                  <a:lnTo>
                    <a:pt x="0" y="0"/>
                  </a:lnTo>
                  <a:lnTo>
                    <a:pt x="0" y="2843466"/>
                  </a:lnTo>
                </a:path>
              </a:pathLst>
            </a:custGeom>
            <a:ln w="9525" cap="rnd">
              <a:solidFill>
                <a:srgbClr val="000000">
                  <a:alpha val="100000"/>
                </a:srgbClr>
              </a:solidFill>
              <a:prstDash val="solid"/>
              <a:round/>
            </a:ln>
          </p:spPr>
          <p:txBody>
            <a:bodyPr/>
            <a:lstStyle/>
            <a:p>
              <a:endParaRPr/>
            </a:p>
          </p:txBody>
        </p: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A3A57C26-CC6D-450B-B2F4-4F9FED405171}"/>
                  </a:ext>
                </a:extLst>
              </p:cNvPr>
              <p:cNvSpPr/>
              <p:nvPr/>
            </p:nvSpPr>
            <p:spPr>
              <a:xfrm>
                <a:off x="7609367" y="4079473"/>
                <a:ext cx="2339091" cy="461665"/>
              </a:xfrm>
              <a:prstGeom prst="rect">
                <a:avLst/>
              </a:prstGeom>
            </p:spPr>
            <p:txBody>
              <a:bodyPr wrap="square">
                <a:spAutoFit/>
              </a:bodyPr>
              <a:lstStyle/>
              <a:p>
                <a:pPr>
                  <a:spcBef>
                    <a:spcPts val="1000"/>
                  </a:spcBef>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max</m:t>
                      </m:r>
                      <m:r>
                        <a:rPr lang="en-US" sz="2400" i="1">
                          <a:latin typeface="Cambria Math" panose="02040503050406030204" pitchFamily="18" charset="0"/>
                        </a:rPr>
                        <m:t>⁡(</m:t>
                      </m:r>
                      <m:r>
                        <a:rPr lang="en-US" sz="2400" b="0" i="1" smtClean="0">
                          <a:latin typeface="Cambria Math" panose="02040503050406030204" pitchFamily="18" charset="0"/>
                        </a:rPr>
                        <m:t>0.1</m:t>
                      </m:r>
                      <m:r>
                        <a:rPr lang="en-US" sz="2400" b="0" i="1" smtClean="0">
                          <a:latin typeface="Cambria Math" panose="02040503050406030204" pitchFamily="18" charset="0"/>
                        </a:rPr>
                        <m:t>𝑡</m:t>
                      </m:r>
                      <m:r>
                        <a:rPr lang="en-US" sz="2400" i="1">
                          <a:latin typeface="Cambria Math" panose="02040503050406030204" pitchFamily="18" charset="0"/>
                        </a:rPr>
                        <m:t>, </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91" name="Rectangle 90">
                <a:extLst>
                  <a:ext uri="{FF2B5EF4-FFF2-40B4-BE49-F238E27FC236}">
                    <a16:creationId xmlns:a16="http://schemas.microsoft.com/office/drawing/2014/main" id="{A3A57C26-CC6D-450B-B2F4-4F9FED405171}"/>
                  </a:ext>
                </a:extLst>
              </p:cNvPr>
              <p:cNvSpPr>
                <a:spLocks noRot="1" noChangeAspect="1" noMove="1" noResize="1" noEditPoints="1" noAdjustHandles="1" noChangeArrowheads="1" noChangeShapeType="1" noTextEdit="1"/>
              </p:cNvSpPr>
              <p:nvPr/>
            </p:nvSpPr>
            <p:spPr>
              <a:xfrm>
                <a:off x="7609367" y="4079473"/>
                <a:ext cx="2339091" cy="461665"/>
              </a:xfrm>
              <a:prstGeom prst="rect">
                <a:avLst/>
              </a:prstGeom>
              <a:blipFill>
                <a:blip r:embed="rId6"/>
                <a:stretch>
                  <a:fillRect b="-1710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F317D9F-6B71-4D93-944B-D75579711AEE}"/>
              </a:ext>
            </a:extLst>
          </p:cNvPr>
          <p:cNvSpPr>
            <a:spLocks noGrp="1"/>
          </p:cNvSpPr>
          <p:nvPr>
            <p:ph type="sldNum" sz="quarter" idx="12"/>
          </p:nvPr>
        </p:nvSpPr>
        <p:spPr>
          <a:xfrm>
            <a:off x="11457708" y="6368707"/>
            <a:ext cx="512617" cy="365125"/>
          </a:xfrm>
        </p:spPr>
        <p:txBody>
          <a:bodyPr/>
          <a:lstStyle/>
          <a:p>
            <a:fld id="{7E663616-BBAC-427E-89D3-E72909796144}" type="slidenum">
              <a:rPr lang="en-US" smtClean="0"/>
              <a:t>20</a:t>
            </a:fld>
            <a:endParaRPr lang="en-US"/>
          </a:p>
        </p:txBody>
      </p:sp>
    </p:spTree>
    <p:extLst>
      <p:ext uri="{BB962C8B-B14F-4D97-AF65-F5344CB8AC3E}">
        <p14:creationId xmlns:p14="http://schemas.microsoft.com/office/powerpoint/2010/main" val="23595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3"/>
                                        </p:tgtEl>
                                      </p:cBhvr>
                                    </p:animEffect>
                                    <p:animScale>
                                      <p:cBhvr>
                                        <p:cTn id="7" dur="250" autoRev="1" fill="hold"/>
                                        <p:tgtEl>
                                          <p:spTgt spid="7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Neural Network</a:t>
            </a:r>
          </a:p>
        </p:txBody>
      </p:sp>
      <p:pic>
        <p:nvPicPr>
          <p:cNvPr id="4" name="Picture 3"/>
          <p:cNvPicPr>
            <a:picLocks noChangeAspect="1"/>
          </p:cNvPicPr>
          <p:nvPr/>
        </p:nvPicPr>
        <p:blipFill>
          <a:blip r:embed="rId3"/>
          <a:stretch>
            <a:fillRect/>
          </a:stretch>
        </p:blipFill>
        <p:spPr>
          <a:xfrm>
            <a:off x="2667001" y="1295400"/>
            <a:ext cx="7035525" cy="3505200"/>
          </a:xfrm>
          <a:prstGeom prst="rect">
            <a:avLst/>
          </a:prstGeom>
        </p:spPr>
      </p:pic>
      <p:sp>
        <p:nvSpPr>
          <p:cNvPr id="5" name="TextBox 4">
            <a:extLst>
              <a:ext uri="{FF2B5EF4-FFF2-40B4-BE49-F238E27FC236}">
                <a16:creationId xmlns:a16="http://schemas.microsoft.com/office/drawing/2014/main" id="{3C74B3F3-E003-476C-93E7-27636747ECA8}"/>
              </a:ext>
            </a:extLst>
          </p:cNvPr>
          <p:cNvSpPr txBox="1"/>
          <p:nvPr/>
        </p:nvSpPr>
        <p:spPr>
          <a:xfrm>
            <a:off x="9952441" y="6576822"/>
            <a:ext cx="2239559" cy="307777"/>
          </a:xfrm>
          <a:prstGeom prst="rect">
            <a:avLst/>
          </a:prstGeom>
          <a:noFill/>
        </p:spPr>
        <p:txBody>
          <a:bodyPr wrap="square" rtlCol="0">
            <a:spAutoFit/>
          </a:bodyPr>
          <a:lstStyle/>
          <a:p>
            <a:pPr algn="r"/>
            <a:r>
              <a:rPr lang="en-US" sz="1400" dirty="0">
                <a:solidFill>
                  <a:schemeClr val="bg1">
                    <a:lumMod val="50000"/>
                  </a:schemeClr>
                </a:solidFill>
              </a:rPr>
              <a:t>Slide: </a:t>
            </a:r>
            <a:r>
              <a:rPr lang="en-US" sz="1400" dirty="0" err="1">
                <a:solidFill>
                  <a:schemeClr val="bg1">
                    <a:lumMod val="50000"/>
                  </a:schemeClr>
                </a:solidFill>
              </a:rPr>
              <a:t>Lazebnik</a:t>
            </a:r>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D49CAD3B-4F47-4486-BE97-99027F990AA0}"/>
              </a:ext>
            </a:extLst>
          </p:cNvPr>
          <p:cNvSpPr>
            <a:spLocks noGrp="1"/>
          </p:cNvSpPr>
          <p:nvPr>
            <p:ph type="sldNum" sz="quarter" idx="12"/>
          </p:nvPr>
        </p:nvSpPr>
        <p:spPr/>
        <p:txBody>
          <a:bodyPr/>
          <a:lstStyle/>
          <a:p>
            <a:fld id="{7E663616-BBAC-427E-89D3-E72909796144}" type="slidenum">
              <a:rPr lang="en-US" smtClean="0"/>
              <a:t>21</a:t>
            </a:fld>
            <a:endParaRPr lang="en-US"/>
          </a:p>
        </p:txBody>
      </p:sp>
    </p:spTree>
    <p:extLst>
      <p:ext uri="{BB962C8B-B14F-4D97-AF65-F5344CB8AC3E}">
        <p14:creationId xmlns:p14="http://schemas.microsoft.com/office/powerpoint/2010/main" val="270425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53340" y="3387465"/>
            <a:ext cx="6490949" cy="3379356"/>
            <a:chOff x="1904999" y="3478644"/>
            <a:chExt cx="6490949" cy="3379356"/>
          </a:xfrm>
        </p:grpSpPr>
        <p:pic>
          <p:nvPicPr>
            <p:cNvPr id="10" name="Picture 9"/>
            <p:cNvPicPr>
              <a:picLocks noChangeAspect="1"/>
            </p:cNvPicPr>
            <p:nvPr/>
          </p:nvPicPr>
          <p:blipFill rotWithShape="1">
            <a:blip r:embed="rId3"/>
            <a:srcRect l="10795" r="-10769"/>
            <a:stretch/>
          </p:blipFill>
          <p:spPr>
            <a:xfrm>
              <a:off x="1904999" y="3478644"/>
              <a:ext cx="6490949" cy="3379356"/>
            </a:xfrm>
            <a:prstGeom prst="rect">
              <a:avLst/>
            </a:prstGeom>
          </p:spPr>
        </p:pic>
        <p:sp>
          <p:nvSpPr>
            <p:cNvPr id="11" name="TextBox 10"/>
            <p:cNvSpPr txBox="1"/>
            <p:nvPr/>
          </p:nvSpPr>
          <p:spPr>
            <a:xfrm>
              <a:off x="2971800" y="6324600"/>
              <a:ext cx="428322" cy="369332"/>
            </a:xfrm>
            <a:prstGeom prst="rect">
              <a:avLst/>
            </a:prstGeom>
            <a:solidFill>
              <a:schemeClr val="bg1"/>
            </a:solidFill>
          </p:spPr>
          <p:txBody>
            <a:bodyPr wrap="none" rtlCol="0">
              <a:spAutoFit/>
            </a:bodyPr>
            <a:lstStyle/>
            <a:p>
              <a:r>
                <a:rPr lang="en-US" dirty="0"/>
                <a:t>w</a:t>
              </a:r>
              <a:r>
                <a:rPr lang="en-US" baseline="-25000" dirty="0"/>
                <a:t>1</a:t>
              </a:r>
            </a:p>
          </p:txBody>
        </p:sp>
        <p:sp>
          <p:nvSpPr>
            <p:cNvPr id="12" name="TextBox 11"/>
            <p:cNvSpPr txBox="1"/>
            <p:nvPr/>
          </p:nvSpPr>
          <p:spPr>
            <a:xfrm>
              <a:off x="6332025" y="6096000"/>
              <a:ext cx="428322" cy="369332"/>
            </a:xfrm>
            <a:prstGeom prst="rect">
              <a:avLst/>
            </a:prstGeom>
            <a:solidFill>
              <a:schemeClr val="bg1"/>
            </a:solidFill>
          </p:spPr>
          <p:txBody>
            <a:bodyPr wrap="none" rtlCol="0">
              <a:spAutoFit/>
            </a:bodyPr>
            <a:lstStyle/>
            <a:p>
              <a:r>
                <a:rPr lang="en-US" dirty="0"/>
                <a:t>w</a:t>
              </a:r>
              <a:r>
                <a:rPr lang="en-US" baseline="-25000" dirty="0"/>
                <a:t>2</a:t>
              </a:r>
            </a:p>
          </p:txBody>
        </p:sp>
      </p:grpSp>
      <p:sp>
        <p:nvSpPr>
          <p:cNvPr id="8" name="Title 1"/>
          <p:cNvSpPr>
            <a:spLocks noGrp="1"/>
          </p:cNvSpPr>
          <p:nvPr>
            <p:ph type="title"/>
          </p:nvPr>
        </p:nvSpPr>
        <p:spPr/>
        <p:txBody>
          <a:bodyPr>
            <a:normAutofit/>
          </a:bodyPr>
          <a:lstStyle/>
          <a:p>
            <a:r>
              <a:rPr lang="en-US" dirty="0"/>
              <a:t>Training of Multi-Layer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Arial"/>
                  <a:buChar char="•"/>
                </a:pPr>
                <a:r>
                  <a:rPr lang="en-US" sz="2400" dirty="0"/>
                  <a:t>Find network weights to minimize the </a:t>
                </a:r>
                <a:r>
                  <a:rPr lang="en-US" sz="2400" i="1" dirty="0"/>
                  <a:t>training error</a:t>
                </a:r>
                <a:r>
                  <a:rPr lang="en-US" sz="2400" dirty="0"/>
                  <a:t> between true and estimated labels of training examples, e.g.:</a:t>
                </a:r>
              </a:p>
              <a:p>
                <a:pPr marL="457200" indent="-457200">
                  <a:buFont typeface="Arial"/>
                  <a:buChar char="•"/>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𝐿</m:t>
                      </m:r>
                      <m:d>
                        <m:dPr>
                          <m:ctrlPr>
                            <a:rPr lang="en-US" sz="2400" b="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𝐰</m:t>
                          </m:r>
                        </m:e>
                      </m:d>
                      <m:r>
                        <a:rPr lang="en-US" sz="2400" i="1">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1</m:t>
                          </m:r>
                        </m:num>
                        <m:den>
                          <m:r>
                            <a:rPr lang="en-US" sz="2400" b="0" i="1" smtClean="0">
                              <a:solidFill>
                                <a:srgbClr val="000000"/>
                              </a:solidFill>
                              <a:latin typeface="Cambria Math" panose="02040503050406030204" pitchFamily="18" charset="0"/>
                            </a:rPr>
                            <m:t>𝑁</m:t>
                          </m:r>
                        </m:den>
                      </m:f>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𝑓</m:t>
                                      </m:r>
                                    </m:e>
                                    <m:sub>
                                      <m:r>
                                        <a:rPr lang="en-US" sz="2400" i="1">
                                          <a:solidFill>
                                            <a:srgbClr val="000000"/>
                                          </a:solidFill>
                                          <a:latin typeface="Cambria Math" panose="02040503050406030204" pitchFamily="18" charset="0"/>
                                        </a:rPr>
                                        <m:t>𝐰</m:t>
                                      </m:r>
                                    </m:sub>
                                  </m:sSub>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𝐱</m:t>
                                          </m:r>
                                        </m:e>
                                        <m:sub>
                                          <m:r>
                                            <a:rPr lang="en-US" sz="2400" i="1">
                                              <a:solidFill>
                                                <a:srgbClr val="000000"/>
                                              </a:solidFill>
                                              <a:latin typeface="Cambria Math" panose="02040503050406030204" pitchFamily="18" charset="0"/>
                                            </a:rPr>
                                            <m:t>𝑖</m:t>
                                          </m:r>
                                        </m:sub>
                                      </m:sSub>
                                    </m:e>
                                  </m:d>
                                </m:e>
                              </m:d>
                            </m:e>
                            <m:sup>
                              <m:r>
                                <a:rPr lang="en-US" sz="2400" i="1">
                                  <a:solidFill>
                                    <a:srgbClr val="000000"/>
                                  </a:solidFill>
                                  <a:latin typeface="Cambria Math" panose="02040503050406030204" pitchFamily="18" charset="0"/>
                                </a:rPr>
                                <m:t>2</m:t>
                              </m:r>
                            </m:sup>
                          </m:sSup>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𝑅</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𝑊</m:t>
                      </m:r>
                      <m:r>
                        <a:rPr lang="en-US" sz="2400" b="0" i="1" smtClean="0">
                          <a:solidFill>
                            <a:srgbClr val="000000"/>
                          </a:solidFill>
                          <a:latin typeface="Cambria Math" panose="02040503050406030204" pitchFamily="18" charset="0"/>
                        </a:rPr>
                        <m:t>)</m:t>
                      </m:r>
                    </m:oMath>
                  </m:oMathPara>
                </a14:m>
                <a:endParaRPr lang="en-US" sz="2400" dirty="0"/>
              </a:p>
              <a:p>
                <a:pPr marL="457200" indent="-457200">
                  <a:buFont typeface="Arial"/>
                  <a:buChar char="•"/>
                </a:pPr>
                <a:r>
                  <a:rPr lang="en-US" sz="2400" dirty="0"/>
                  <a:t>Update weights by </a:t>
                </a:r>
                <a:r>
                  <a:rPr lang="en-US" sz="2400" b="1" dirty="0"/>
                  <a:t>gradient descent:</a:t>
                </a:r>
                <a:br>
                  <a:rPr lang="en-US" sz="2400" b="1" dirty="0"/>
                </a:br>
                <a14:m>
                  <m:oMath xmlns:m="http://schemas.openxmlformats.org/officeDocument/2006/math">
                    <m:r>
                      <a:rPr lang="en-US" sz="2400">
                        <a:latin typeface="Cambria Math" panose="02040503050406030204" pitchFamily="18" charset="0"/>
                      </a:rPr>
                      <m:t>𝐰</m:t>
                    </m:r>
                    <m:r>
                      <a:rPr lang="en-US" sz="2400">
                        <a:latin typeface="Cambria Math" panose="02040503050406030204" pitchFamily="18" charset="0"/>
                      </a:rPr>
                      <m:t>←</m:t>
                    </m:r>
                    <m:r>
                      <a:rPr lang="en-US" sz="2400">
                        <a:latin typeface="Cambria Math" panose="02040503050406030204" pitchFamily="18" charset="0"/>
                      </a:rPr>
                      <m:t>𝐰</m:t>
                    </m:r>
                    <m:r>
                      <a:rPr lang="en-US" sz="2400">
                        <a:latin typeface="Cambria Math" panose="02040503050406030204" pitchFamily="18" charset="0"/>
                      </a:rPr>
                      <m:t>−</m:t>
                    </m:r>
                    <m:r>
                      <a:rPr lang="en-US" sz="2400">
                        <a:latin typeface="Cambria Math" panose="02040503050406030204" pitchFamily="18" charset="0"/>
                      </a:rPr>
                      <m:t>𝛼</m:t>
                    </m:r>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b="0" i="1" smtClean="0">
                            <a:latin typeface="Cambria Math" panose="02040503050406030204" pitchFamily="18" charset="0"/>
                          </a:rPr>
                          <m:t>𝐿</m:t>
                        </m:r>
                      </m:num>
                      <m:den>
                        <m:r>
                          <a:rPr lang="en-US" sz="2400">
                            <a:latin typeface="Cambria Math" panose="02040503050406030204" pitchFamily="18" charset="0"/>
                          </a:rPr>
                          <m:t>𝜕</m:t>
                        </m:r>
                        <m:r>
                          <a:rPr lang="en-US" sz="2400">
                            <a:latin typeface="Cambria Math" panose="02040503050406030204" pitchFamily="18" charset="0"/>
                          </a:rPr>
                          <m:t>𝐰</m:t>
                        </m:r>
                      </m:den>
                    </m:f>
                  </m:oMath>
                </a14:m>
                <a:endParaRPr lang="en-US" sz="2400" dirty="0"/>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12" t="-1657"/>
                </a:stretch>
              </a:blipFill>
            </p:spPr>
            <p:txBody>
              <a:bodyPr/>
              <a:lstStyle/>
              <a:p>
                <a:r>
                  <a:rPr lang="en-US">
                    <a:noFill/>
                  </a:rPr>
                  <a:t> </a:t>
                </a:r>
              </a:p>
            </p:txBody>
          </p:sp>
        </mc:Fallback>
      </mc:AlternateContent>
      <p:sp>
        <p:nvSpPr>
          <p:cNvPr id="14" name="TextBox 13"/>
          <p:cNvSpPr txBox="1"/>
          <p:nvPr/>
        </p:nvSpPr>
        <p:spPr>
          <a:xfrm>
            <a:off x="11042552" y="6563127"/>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BE1FD19C-BD11-4213-9A80-17B4863A861A}"/>
              </a:ext>
            </a:extLst>
          </p:cNvPr>
          <p:cNvSpPr>
            <a:spLocks noGrp="1"/>
          </p:cNvSpPr>
          <p:nvPr>
            <p:ph type="sldNum" sz="quarter" idx="12"/>
          </p:nvPr>
        </p:nvSpPr>
        <p:spPr/>
        <p:txBody>
          <a:bodyPr/>
          <a:lstStyle/>
          <a:p>
            <a:fld id="{7E663616-BBAC-427E-89D3-E72909796144}" type="slidenum">
              <a:rPr lang="en-US" smtClean="0"/>
              <a:t>22</a:t>
            </a:fld>
            <a:endParaRPr lang="en-US"/>
          </a:p>
        </p:txBody>
      </p:sp>
    </p:spTree>
    <p:extLst>
      <p:ext uri="{BB962C8B-B14F-4D97-AF65-F5344CB8AC3E}">
        <p14:creationId xmlns:p14="http://schemas.microsoft.com/office/powerpoint/2010/main" val="35859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3600" dirty="0"/>
              <a:t>Training of Multi-Layer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Arial"/>
                  <a:buChar char="•"/>
                </a:pPr>
                <a:r>
                  <a:rPr lang="en-US" sz="2400" dirty="0"/>
                  <a:t>Find network weights to minimize the </a:t>
                </a:r>
                <a:r>
                  <a:rPr lang="en-US" sz="2400" i="1" dirty="0"/>
                  <a:t>training error</a:t>
                </a:r>
                <a:r>
                  <a:rPr lang="en-US" sz="2400" dirty="0"/>
                  <a:t> between true and estimated labels of training examples, e.g.: </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𝐿</m:t>
                      </m:r>
                      <m:d>
                        <m:dPr>
                          <m:ctrlPr>
                            <a:rPr lang="en-US" sz="2400" b="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𝐰</m:t>
                          </m:r>
                        </m:e>
                      </m:d>
                      <m:r>
                        <a:rPr lang="en-US" sz="2400" i="1">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1</m:t>
                          </m:r>
                        </m:num>
                        <m:den>
                          <m:r>
                            <a:rPr lang="en-US" sz="2400" b="0" i="1" smtClean="0">
                              <a:solidFill>
                                <a:srgbClr val="000000"/>
                              </a:solidFill>
                              <a:latin typeface="Cambria Math" panose="02040503050406030204" pitchFamily="18" charset="0"/>
                            </a:rPr>
                            <m:t>𝑁</m:t>
                          </m:r>
                        </m:den>
                      </m:f>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𝑓</m:t>
                                      </m:r>
                                    </m:e>
                                    <m:sub>
                                      <m:r>
                                        <a:rPr lang="en-US" sz="2400" i="1">
                                          <a:solidFill>
                                            <a:srgbClr val="000000"/>
                                          </a:solidFill>
                                          <a:latin typeface="Cambria Math" panose="02040503050406030204" pitchFamily="18" charset="0"/>
                                        </a:rPr>
                                        <m:t>𝐰</m:t>
                                      </m:r>
                                    </m:sub>
                                  </m:sSub>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𝐱</m:t>
                                          </m:r>
                                        </m:e>
                                        <m:sub>
                                          <m:r>
                                            <a:rPr lang="en-US" sz="2400" i="1">
                                              <a:solidFill>
                                                <a:srgbClr val="000000"/>
                                              </a:solidFill>
                                              <a:latin typeface="Cambria Math" panose="02040503050406030204" pitchFamily="18" charset="0"/>
                                            </a:rPr>
                                            <m:t>𝑖</m:t>
                                          </m:r>
                                        </m:sub>
                                      </m:sSub>
                                    </m:e>
                                  </m:d>
                                </m:e>
                              </m:d>
                            </m:e>
                            <m:sup>
                              <m:r>
                                <a:rPr lang="en-US" sz="2400" i="1">
                                  <a:solidFill>
                                    <a:srgbClr val="000000"/>
                                  </a:solidFill>
                                  <a:latin typeface="Cambria Math" panose="02040503050406030204" pitchFamily="18" charset="0"/>
                                </a:rPr>
                                <m:t>2</m:t>
                              </m:r>
                            </m:sup>
                          </m:sSup>
                        </m:e>
                      </m:nary>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𝑅</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𝑊</m:t>
                      </m:r>
                      <m:r>
                        <a:rPr lang="en-US" sz="2400" i="1" smtClean="0">
                          <a:solidFill>
                            <a:srgbClr val="000000"/>
                          </a:solidFill>
                          <a:latin typeface="Cambria Math" panose="02040503050406030204" pitchFamily="18" charset="0"/>
                        </a:rPr>
                        <m:t>)</m:t>
                      </m:r>
                    </m:oMath>
                  </m:oMathPara>
                </a14:m>
                <a:endParaRPr lang="en-US" sz="2400" dirty="0"/>
              </a:p>
              <a:p>
                <a:pPr marL="457200" indent="-457200">
                  <a:buFont typeface="Arial"/>
                  <a:buChar char="•"/>
                </a:pPr>
                <a:r>
                  <a:rPr lang="en-US" sz="2400" dirty="0"/>
                  <a:t>Update weights by </a:t>
                </a:r>
                <a:r>
                  <a:rPr lang="en-US" sz="2400" b="1" dirty="0">
                    <a:solidFill>
                      <a:srgbClr val="C00000"/>
                    </a:solidFill>
                  </a:rPr>
                  <a:t>gradient descent</a:t>
                </a:r>
                <a:r>
                  <a:rPr lang="en-US" sz="2400" b="1" dirty="0"/>
                  <a:t>:</a:t>
                </a:r>
              </a:p>
              <a:p>
                <a:pPr marL="0" indent="0">
                  <a:buNone/>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rPr>
                        <m:t>𝐰</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𝐰</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𝛼</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𝐿</m:t>
                          </m:r>
                        </m:num>
                        <m:den>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𝐰</m:t>
                          </m:r>
                        </m:den>
                      </m:f>
                    </m:oMath>
                  </m:oMathPara>
                </a14:m>
                <a:endParaRPr lang="en-US" sz="2400" b="1" dirty="0"/>
              </a:p>
              <a:p>
                <a:pPr marL="457200" indent="-457200">
                  <a:buFont typeface="Arial"/>
                  <a:buChar char="•"/>
                </a:pPr>
                <a:r>
                  <a:rPr lang="en-US" sz="2400" b="1" dirty="0">
                    <a:solidFill>
                      <a:srgbClr val="C00000"/>
                    </a:solidFill>
                  </a:rPr>
                  <a:t>Back-propagation</a:t>
                </a:r>
                <a:r>
                  <a:rPr lang="en-US" sz="2400" b="1" dirty="0"/>
                  <a:t>: </a:t>
                </a:r>
                <a:r>
                  <a:rPr lang="en-US" sz="2400" dirty="0"/>
                  <a:t>gradients are computed in the direction from output to input layers and combined using chain rule</a:t>
                </a:r>
              </a:p>
              <a:p>
                <a:pPr marL="457200" indent="-457200">
                  <a:buFont typeface="Arial"/>
                  <a:buChar char="•"/>
                </a:pPr>
                <a:r>
                  <a:rPr lang="en-US" sz="2400" b="1" dirty="0">
                    <a:solidFill>
                      <a:srgbClr val="C00000"/>
                    </a:solidFill>
                  </a:rPr>
                  <a:t>Stochastic gradient descent</a:t>
                </a:r>
                <a:r>
                  <a:rPr lang="en-US" sz="2400" b="1" dirty="0"/>
                  <a:t>: </a:t>
                </a:r>
                <a:r>
                  <a:rPr lang="en-US" sz="2400" dirty="0"/>
                  <a:t>compute the weight update w.r.t. a small batch of examples at a time, cycle through training examples in random order in multiple epochs</a:t>
                </a:r>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t="-1657" r="-1507"/>
                </a:stretch>
              </a:blipFill>
            </p:spPr>
            <p:txBody>
              <a:bodyPr/>
              <a:lstStyle/>
              <a:p>
                <a:r>
                  <a:rPr lang="en-US">
                    <a:noFill/>
                  </a:rPr>
                  <a:t> </a:t>
                </a:r>
              </a:p>
            </p:txBody>
          </p:sp>
        </mc:Fallback>
      </mc:AlternateContent>
      <p:sp>
        <p:nvSpPr>
          <p:cNvPr id="14" name="TextBox 13"/>
          <p:cNvSpPr txBox="1"/>
          <p:nvPr/>
        </p:nvSpPr>
        <p:spPr>
          <a:xfrm>
            <a:off x="11042552" y="6563127"/>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6ECEE6C7-50FA-43B6-A9C8-222A04D2E4BF}"/>
              </a:ext>
            </a:extLst>
          </p:cNvPr>
          <p:cNvSpPr>
            <a:spLocks noGrp="1"/>
          </p:cNvSpPr>
          <p:nvPr>
            <p:ph type="sldNum" sz="quarter" idx="12"/>
          </p:nvPr>
        </p:nvSpPr>
        <p:spPr/>
        <p:txBody>
          <a:bodyPr/>
          <a:lstStyle/>
          <a:p>
            <a:fld id="{7E663616-BBAC-427E-89D3-E72909796144}" type="slidenum">
              <a:rPr lang="en-US" smtClean="0"/>
              <a:t>23</a:t>
            </a:fld>
            <a:endParaRPr lang="en-US"/>
          </a:p>
        </p:txBody>
      </p:sp>
    </p:spTree>
    <p:extLst>
      <p:ext uri="{BB962C8B-B14F-4D97-AF65-F5344CB8AC3E}">
        <p14:creationId xmlns:p14="http://schemas.microsoft.com/office/powerpoint/2010/main" val="135297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6048E-CB5D-4357-B8B5-0078066F49DF}"/>
              </a:ext>
            </a:extLst>
          </p:cNvPr>
          <p:cNvSpPr>
            <a:spLocks noGrp="1"/>
          </p:cNvSpPr>
          <p:nvPr>
            <p:ph type="title"/>
          </p:nvPr>
        </p:nvSpPr>
        <p:spPr/>
        <p:txBody>
          <a:bodyPr/>
          <a:lstStyle/>
          <a:p>
            <a:r>
              <a:rPr lang="en-US" dirty="0"/>
              <a:t>Two-Layer Dense Network</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3BE405A-C697-417E-BD18-B45BECB4D692}"/>
                  </a:ext>
                </a:extLst>
              </p:cNvPr>
              <p:cNvSpPr>
                <a:spLocks noGrp="1"/>
              </p:cNvSpPr>
              <p:nvPr>
                <p:ph idx="1"/>
              </p:nvPr>
            </p:nvSpPr>
            <p:spPr>
              <a:xfrm>
                <a:off x="6225062" y="910810"/>
                <a:ext cx="5948157" cy="3703567"/>
              </a:xfrm>
            </p:spPr>
            <p:txBody>
              <a:bodyPr>
                <a:normAutofit/>
              </a:bodyPr>
              <a:lstStyle/>
              <a:p>
                <a:r>
                  <a:rPr lang="en-US" b="0" dirty="0">
                    <a:latin typeface="Cambria Math" panose="02040503050406030204" pitchFamily="18" charset="0"/>
                  </a:rPr>
                  <a:t>Input layer to hidden layer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den>
                      </m:f>
                    </m:oMath>
                  </m:oMathPara>
                </a14:m>
                <a:endParaRPr lang="en-US" dirty="0"/>
              </a:p>
              <a:p>
                <a:r>
                  <a:rPr lang="en-US" dirty="0"/>
                  <a:t>Hidden layer to the output layer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oMath>
                  </m:oMathPara>
                </a14:m>
                <a:endParaRPr lang="en-US" dirty="0"/>
              </a:p>
              <a:p>
                <a:r>
                  <a:rPr lang="en-US" dirty="0"/>
                  <a:t>Loss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13BE405A-C697-417E-BD18-B45BECB4D692}"/>
                  </a:ext>
                </a:extLst>
              </p:cNvPr>
              <p:cNvSpPr>
                <a:spLocks noGrp="1" noRot="1" noChangeAspect="1" noMove="1" noResize="1" noEditPoints="1" noAdjustHandles="1" noChangeArrowheads="1" noChangeShapeType="1" noTextEdit="1"/>
              </p:cNvSpPr>
              <p:nvPr>
                <p:ph idx="1"/>
              </p:nvPr>
            </p:nvSpPr>
            <p:spPr>
              <a:xfrm>
                <a:off x="6225062" y="910810"/>
                <a:ext cx="5948157" cy="3703567"/>
              </a:xfrm>
              <a:blipFill>
                <a:blip r:embed="rId2"/>
                <a:stretch>
                  <a:fillRect l="-1844" t="-2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A15F63A-E449-4BFC-84CA-C5DE7D7A261B}"/>
                  </a:ext>
                </a:extLst>
              </p:cNvPr>
              <p:cNvSpPr/>
              <p:nvPr/>
            </p:nvSpPr>
            <p:spPr>
              <a:xfrm>
                <a:off x="395503"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rPr>
                  <a:t>Input </a:t>
                </a:r>
                <a14:m>
                  <m:oMath xmlns:m="http://schemas.openxmlformats.org/officeDocument/2006/math">
                    <m:r>
                      <a:rPr lang="en-US" b="0" i="1" smtClean="0">
                        <a:solidFill>
                          <a:schemeClr val="dk1"/>
                        </a:solidFill>
                        <a:latin typeface="Cambria Math" panose="02040503050406030204" pitchFamily="18" charset="0"/>
                      </a:rPr>
                      <m:t>𝑥</m:t>
                    </m:r>
                  </m:oMath>
                </a14:m>
                <a:endParaRPr lang="en-US" dirty="0">
                  <a:solidFill>
                    <a:schemeClr val="dk1"/>
                  </a:solidFill>
                </a:endParaRPr>
              </a:p>
            </p:txBody>
          </p:sp>
        </mc:Choice>
        <mc:Fallback xmlns="">
          <p:sp>
            <p:nvSpPr>
              <p:cNvPr id="5" name="Rectangle 4">
                <a:extLst>
                  <a:ext uri="{FF2B5EF4-FFF2-40B4-BE49-F238E27FC236}">
                    <a16:creationId xmlns:a16="http://schemas.microsoft.com/office/drawing/2014/main" id="{3A15F63A-E449-4BFC-84CA-C5DE7D7A261B}"/>
                  </a:ext>
                </a:extLst>
              </p:cNvPr>
              <p:cNvSpPr>
                <a:spLocks noRot="1" noChangeAspect="1" noMove="1" noResize="1" noEditPoints="1" noAdjustHandles="1" noChangeArrowheads="1" noChangeShapeType="1" noTextEdit="1"/>
              </p:cNvSpPr>
              <p:nvPr/>
            </p:nvSpPr>
            <p:spPr>
              <a:xfrm>
                <a:off x="395503" y="1985949"/>
                <a:ext cx="1097280" cy="8196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879C9A1-6B46-4803-A3E7-077AE4E76EC5}"/>
                  </a:ext>
                </a:extLst>
              </p:cNvPr>
              <p:cNvSpPr/>
              <p:nvPr/>
            </p:nvSpPr>
            <p:spPr>
              <a:xfrm>
                <a:off x="2346009"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Hidden </a:t>
                </a:r>
                <a14:m>
                  <m:oMath xmlns:m="http://schemas.openxmlformats.org/officeDocument/2006/math">
                    <m:r>
                      <a:rPr lang="en-US" b="0" i="1" smtClean="0">
                        <a:latin typeface="Cambria Math" panose="02040503050406030204" pitchFamily="18" charset="0"/>
                      </a:rPr>
                      <m:t>h</m:t>
                    </m:r>
                  </m:oMath>
                </a14:m>
                <a:endParaRPr lang="en-US" dirty="0">
                  <a:solidFill>
                    <a:schemeClr val="dk1"/>
                  </a:solidFill>
                </a:endParaRPr>
              </a:p>
            </p:txBody>
          </p:sp>
        </mc:Choice>
        <mc:Fallback xmlns="">
          <p:sp>
            <p:nvSpPr>
              <p:cNvPr id="7" name="Rectangle 6">
                <a:extLst>
                  <a:ext uri="{FF2B5EF4-FFF2-40B4-BE49-F238E27FC236}">
                    <a16:creationId xmlns:a16="http://schemas.microsoft.com/office/drawing/2014/main" id="{9879C9A1-6B46-4803-A3E7-077AE4E76EC5}"/>
                  </a:ext>
                </a:extLst>
              </p:cNvPr>
              <p:cNvSpPr>
                <a:spLocks noRot="1" noChangeAspect="1" noMove="1" noResize="1" noEditPoints="1" noAdjustHandles="1" noChangeArrowheads="1" noChangeShapeType="1" noTextEdit="1"/>
              </p:cNvSpPr>
              <p:nvPr/>
            </p:nvSpPr>
            <p:spPr>
              <a:xfrm>
                <a:off x="2346009" y="1985949"/>
                <a:ext cx="1097280" cy="819690"/>
              </a:xfrm>
              <a:prstGeom prst="rect">
                <a:avLst/>
              </a:prstGeom>
              <a:blipFill>
                <a:blip r:embed="rId4"/>
                <a:stretch>
                  <a:fillRect l="-2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A99C1D8-5148-4A1D-8276-3ED79BFE9A08}"/>
                  </a:ext>
                </a:extLst>
              </p:cNvPr>
              <p:cNvSpPr/>
              <p:nvPr/>
            </p:nvSpPr>
            <p:spPr>
              <a:xfrm>
                <a:off x="4293311"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oMath>
                  </m:oMathPara>
                </a14:m>
                <a:endParaRPr lang="en-US" dirty="0">
                  <a:solidFill>
                    <a:schemeClr val="dk1"/>
                  </a:solidFill>
                </a:endParaRPr>
              </a:p>
            </p:txBody>
          </p:sp>
        </mc:Choice>
        <mc:Fallback xmlns="">
          <p:sp>
            <p:nvSpPr>
              <p:cNvPr id="8" name="Rectangle 7">
                <a:extLst>
                  <a:ext uri="{FF2B5EF4-FFF2-40B4-BE49-F238E27FC236}">
                    <a16:creationId xmlns:a16="http://schemas.microsoft.com/office/drawing/2014/main" id="{4A99C1D8-5148-4A1D-8276-3ED79BFE9A08}"/>
                  </a:ext>
                </a:extLst>
              </p:cNvPr>
              <p:cNvSpPr>
                <a:spLocks noRot="1" noChangeAspect="1" noMove="1" noResize="1" noEditPoints="1" noAdjustHandles="1" noChangeArrowheads="1" noChangeShapeType="1" noTextEdit="1"/>
              </p:cNvSpPr>
              <p:nvPr/>
            </p:nvSpPr>
            <p:spPr>
              <a:xfrm>
                <a:off x="4293311" y="1985949"/>
                <a:ext cx="1097280" cy="819690"/>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21B2D0B-20DD-4BA1-AD0B-A50584B33383}"/>
              </a:ext>
            </a:extLst>
          </p:cNvPr>
          <p:cNvCxnSpPr>
            <a:cxnSpLocks/>
            <a:stCxn id="5" idx="3"/>
            <a:endCxn id="7" idx="1"/>
          </p:cNvCxnSpPr>
          <p:nvPr/>
        </p:nvCxnSpPr>
        <p:spPr>
          <a:xfrm>
            <a:off x="1492783" y="2395794"/>
            <a:ext cx="853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610592-8FAC-497C-92D9-5854EBEA10AD}"/>
              </a:ext>
            </a:extLst>
          </p:cNvPr>
          <p:cNvCxnSpPr>
            <a:cxnSpLocks/>
            <a:stCxn id="7" idx="3"/>
            <a:endCxn id="8" idx="1"/>
          </p:cNvCxnSpPr>
          <p:nvPr/>
        </p:nvCxnSpPr>
        <p:spPr>
          <a:xfrm>
            <a:off x="3443289" y="2395794"/>
            <a:ext cx="850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C8DAD33-5060-4F48-8C53-7202291C37AB}"/>
                  </a:ext>
                </a:extLst>
              </p:cNvPr>
              <p:cNvSpPr/>
              <p:nvPr/>
            </p:nvSpPr>
            <p:spPr>
              <a:xfrm>
                <a:off x="1495212" y="1880403"/>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CC8DAD33-5060-4F48-8C53-7202291C37AB}"/>
                  </a:ext>
                </a:extLst>
              </p:cNvPr>
              <p:cNvSpPr>
                <a:spLocks noRot="1" noChangeAspect="1" noMove="1" noResize="1" noEditPoints="1" noAdjustHandles="1" noChangeArrowheads="1" noChangeShapeType="1" noTextEdit="1"/>
              </p:cNvSpPr>
              <p:nvPr/>
            </p:nvSpPr>
            <p:spPr>
              <a:xfrm>
                <a:off x="1495212" y="1880403"/>
                <a:ext cx="931024" cy="51538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877828-5C97-4D83-A127-F062E170587C}"/>
                  </a:ext>
                </a:extLst>
              </p:cNvPr>
              <p:cNvSpPr/>
              <p:nvPr/>
            </p:nvSpPr>
            <p:spPr>
              <a:xfrm>
                <a:off x="3473892" y="1938608"/>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2</m:t>
                          </m:r>
                        </m:sub>
                      </m:sSub>
                    </m:oMath>
                  </m:oMathPara>
                </a14:m>
                <a:endParaRPr lang="en-US" dirty="0"/>
              </a:p>
            </p:txBody>
          </p:sp>
        </mc:Choice>
        <mc:Fallback xmlns="">
          <p:sp>
            <p:nvSpPr>
              <p:cNvPr id="16" name="Rectangle 15">
                <a:extLst>
                  <a:ext uri="{FF2B5EF4-FFF2-40B4-BE49-F238E27FC236}">
                    <a16:creationId xmlns:a16="http://schemas.microsoft.com/office/drawing/2014/main" id="{46877828-5C97-4D83-A127-F062E170587C}"/>
                  </a:ext>
                </a:extLst>
              </p:cNvPr>
              <p:cNvSpPr>
                <a:spLocks noRot="1" noChangeAspect="1" noMove="1" noResize="1" noEditPoints="1" noAdjustHandles="1" noChangeArrowheads="1" noChangeShapeType="1" noTextEdit="1"/>
              </p:cNvSpPr>
              <p:nvPr/>
            </p:nvSpPr>
            <p:spPr>
              <a:xfrm>
                <a:off x="3473892" y="1938608"/>
                <a:ext cx="931024" cy="51538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462E63F-AEA7-457D-A02B-A218D0D7DAE9}"/>
                  </a:ext>
                </a:extLst>
              </p:cNvPr>
              <p:cNvSpPr/>
              <p:nvPr/>
            </p:nvSpPr>
            <p:spPr>
              <a:xfrm>
                <a:off x="5476411" y="2160722"/>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m:t>
                      </m:r>
                    </m:oMath>
                  </m:oMathPara>
                </a14:m>
                <a:endParaRPr lang="en-US" dirty="0"/>
              </a:p>
            </p:txBody>
          </p:sp>
        </mc:Choice>
        <mc:Fallback xmlns="">
          <p:sp>
            <p:nvSpPr>
              <p:cNvPr id="17" name="Rectangle 16">
                <a:extLst>
                  <a:ext uri="{FF2B5EF4-FFF2-40B4-BE49-F238E27FC236}">
                    <a16:creationId xmlns:a16="http://schemas.microsoft.com/office/drawing/2014/main" id="{8462E63F-AEA7-457D-A02B-A218D0D7DAE9}"/>
                  </a:ext>
                </a:extLst>
              </p:cNvPr>
              <p:cNvSpPr>
                <a:spLocks noRot="1" noChangeAspect="1" noMove="1" noResize="1" noEditPoints="1" noAdjustHandles="1" noChangeArrowheads="1" noChangeShapeType="1" noTextEdit="1"/>
              </p:cNvSpPr>
              <p:nvPr/>
            </p:nvSpPr>
            <p:spPr>
              <a:xfrm>
                <a:off x="5476411" y="2160722"/>
                <a:ext cx="931024" cy="515389"/>
              </a:xfrm>
              <a:prstGeom prst="rect">
                <a:avLst/>
              </a:prstGeom>
              <a:blipFill>
                <a:blip r:embed="rId8"/>
                <a:stretch>
                  <a:fillRect/>
                </a:stretch>
              </a:blipFill>
              <a:ln>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4237050-E66F-4ABC-81C3-C363CB913F2A}"/>
              </a:ext>
            </a:extLst>
          </p:cNvPr>
          <p:cNvCxnSpPr>
            <a:cxnSpLocks/>
          </p:cNvCxnSpPr>
          <p:nvPr/>
        </p:nvCxnSpPr>
        <p:spPr>
          <a:xfrm>
            <a:off x="5390591" y="2395792"/>
            <a:ext cx="315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5B136BF7-B66A-4514-A1E1-C9664CB4322E}"/>
                  </a:ext>
                </a:extLst>
              </p:cNvPr>
              <p:cNvSpPr/>
              <p:nvPr/>
            </p:nvSpPr>
            <p:spPr>
              <a:xfrm>
                <a:off x="1849418"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25" name="Oval 24">
                <a:extLst>
                  <a:ext uri="{FF2B5EF4-FFF2-40B4-BE49-F238E27FC236}">
                    <a16:creationId xmlns:a16="http://schemas.microsoft.com/office/drawing/2014/main" id="{5B136BF7-B66A-4514-A1E1-C9664CB4322E}"/>
                  </a:ext>
                </a:extLst>
              </p:cNvPr>
              <p:cNvSpPr>
                <a:spLocks noRot="1" noChangeAspect="1" noMove="1" noResize="1" noEditPoints="1" noAdjustHandles="1" noChangeArrowheads="1" noChangeShapeType="1" noTextEdit="1"/>
              </p:cNvSpPr>
              <p:nvPr/>
            </p:nvSpPr>
            <p:spPr>
              <a:xfrm>
                <a:off x="1849418" y="4732556"/>
                <a:ext cx="548640" cy="548640"/>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C94E375-784D-4DFB-A0C4-C99FB0C0D052}"/>
                  </a:ext>
                </a:extLst>
              </p:cNvPr>
              <p:cNvSpPr/>
              <p:nvPr/>
            </p:nvSpPr>
            <p:spPr>
              <a:xfrm>
                <a:off x="585764" y="4308607"/>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1C94E375-784D-4DFB-A0C4-C99FB0C0D052}"/>
                  </a:ext>
                </a:extLst>
              </p:cNvPr>
              <p:cNvSpPr>
                <a:spLocks noRot="1" noChangeAspect="1" noMove="1" noResize="1" noEditPoints="1" noAdjustHandles="1" noChangeArrowheads="1" noChangeShapeType="1" noTextEdit="1"/>
              </p:cNvSpPr>
              <p:nvPr/>
            </p:nvSpPr>
            <p:spPr>
              <a:xfrm>
                <a:off x="585764" y="4308607"/>
                <a:ext cx="457200" cy="515389"/>
              </a:xfrm>
              <a:prstGeom prst="rect">
                <a:avLst/>
              </a:prstGeom>
              <a:blipFill>
                <a:blip r:embed="rId10"/>
                <a:stretch>
                  <a:fillRect l="-5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F366067-D5D0-4F3B-A3D4-E1F899666285}"/>
                  </a:ext>
                </a:extLst>
              </p:cNvPr>
              <p:cNvSpPr/>
              <p:nvPr/>
            </p:nvSpPr>
            <p:spPr>
              <a:xfrm>
                <a:off x="585764" y="5282849"/>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oMath>
                  </m:oMathPara>
                </a14:m>
                <a:endParaRPr lang="en-US" dirty="0"/>
              </a:p>
            </p:txBody>
          </p:sp>
        </mc:Choice>
        <mc:Fallback xmlns="">
          <p:sp>
            <p:nvSpPr>
              <p:cNvPr id="27" name="Rectangle 26">
                <a:extLst>
                  <a:ext uri="{FF2B5EF4-FFF2-40B4-BE49-F238E27FC236}">
                    <a16:creationId xmlns:a16="http://schemas.microsoft.com/office/drawing/2014/main" id="{7F366067-D5D0-4F3B-A3D4-E1F899666285}"/>
                  </a:ext>
                </a:extLst>
              </p:cNvPr>
              <p:cNvSpPr>
                <a:spLocks noRot="1" noChangeAspect="1" noMove="1" noResize="1" noEditPoints="1" noAdjustHandles="1" noChangeArrowheads="1" noChangeShapeType="1" noTextEdit="1"/>
              </p:cNvSpPr>
              <p:nvPr/>
            </p:nvSpPr>
            <p:spPr>
              <a:xfrm>
                <a:off x="585764" y="5282849"/>
                <a:ext cx="457200" cy="515389"/>
              </a:xfrm>
              <a:prstGeom prst="rect">
                <a:avLst/>
              </a:prstGeom>
              <a:blipFill>
                <a:blip r:embed="rId11"/>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F36BBAD-83D4-4738-90EE-666174C504D2}"/>
              </a:ext>
            </a:extLst>
          </p:cNvPr>
          <p:cNvCxnSpPr>
            <a:stCxn id="26" idx="3"/>
            <a:endCxn id="25" idx="1"/>
          </p:cNvCxnSpPr>
          <p:nvPr/>
        </p:nvCxnSpPr>
        <p:spPr>
          <a:xfrm>
            <a:off x="1042964" y="4566302"/>
            <a:ext cx="886800" cy="24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A12CE8-25DB-40DC-B08A-0FC9FAF4E3C9}"/>
              </a:ext>
            </a:extLst>
          </p:cNvPr>
          <p:cNvCxnSpPr>
            <a:stCxn id="27" idx="3"/>
            <a:endCxn id="25" idx="3"/>
          </p:cNvCxnSpPr>
          <p:nvPr/>
        </p:nvCxnSpPr>
        <p:spPr>
          <a:xfrm flipV="1">
            <a:off x="1042964" y="5200850"/>
            <a:ext cx="886800" cy="33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F1324810-F0AB-4BD1-A6BB-3A4D8450D2BC}"/>
                  </a:ext>
                </a:extLst>
              </p:cNvPr>
              <p:cNvSpPr/>
              <p:nvPr/>
            </p:nvSpPr>
            <p:spPr>
              <a:xfrm>
                <a:off x="2837652"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36" name="Oval 35">
                <a:extLst>
                  <a:ext uri="{FF2B5EF4-FFF2-40B4-BE49-F238E27FC236}">
                    <a16:creationId xmlns:a16="http://schemas.microsoft.com/office/drawing/2014/main" id="{F1324810-F0AB-4BD1-A6BB-3A4D8450D2BC}"/>
                  </a:ext>
                </a:extLst>
              </p:cNvPr>
              <p:cNvSpPr>
                <a:spLocks noRot="1" noChangeAspect="1" noMove="1" noResize="1" noEditPoints="1" noAdjustHandles="1" noChangeArrowheads="1" noChangeShapeType="1" noTextEdit="1"/>
              </p:cNvSpPr>
              <p:nvPr/>
            </p:nvSpPr>
            <p:spPr>
              <a:xfrm>
                <a:off x="2837652" y="4732556"/>
                <a:ext cx="548640" cy="548640"/>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B191E76-0BAC-4B15-8285-8C509E552AE9}"/>
                  </a:ext>
                </a:extLst>
              </p:cNvPr>
              <p:cNvSpPr/>
              <p:nvPr/>
            </p:nvSpPr>
            <p:spPr>
              <a:xfrm>
                <a:off x="585764" y="618618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m:oMathPara>
                </a14:m>
                <a:endParaRPr lang="en-US" dirty="0"/>
              </a:p>
            </p:txBody>
          </p:sp>
        </mc:Choice>
        <mc:Fallback xmlns="">
          <p:sp>
            <p:nvSpPr>
              <p:cNvPr id="38" name="Rectangle 37">
                <a:extLst>
                  <a:ext uri="{FF2B5EF4-FFF2-40B4-BE49-F238E27FC236}">
                    <a16:creationId xmlns:a16="http://schemas.microsoft.com/office/drawing/2014/main" id="{EB191E76-0BAC-4B15-8285-8C509E552AE9}"/>
                  </a:ext>
                </a:extLst>
              </p:cNvPr>
              <p:cNvSpPr>
                <a:spLocks noRot="1" noChangeAspect="1" noMove="1" noResize="1" noEditPoints="1" noAdjustHandles="1" noChangeArrowheads="1" noChangeShapeType="1" noTextEdit="1"/>
              </p:cNvSpPr>
              <p:nvPr/>
            </p:nvSpPr>
            <p:spPr>
              <a:xfrm>
                <a:off x="585764" y="6186186"/>
                <a:ext cx="457200" cy="515389"/>
              </a:xfrm>
              <a:prstGeom prst="rect">
                <a:avLst/>
              </a:prstGeom>
              <a:blipFill>
                <a:blip r:embed="rId13"/>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468B59CD-3646-4A4B-AEA0-29218ADD2390}"/>
              </a:ext>
            </a:extLst>
          </p:cNvPr>
          <p:cNvCxnSpPr>
            <a:stCxn id="38" idx="3"/>
            <a:endCxn id="36" idx="3"/>
          </p:cNvCxnSpPr>
          <p:nvPr/>
        </p:nvCxnSpPr>
        <p:spPr>
          <a:xfrm flipV="1">
            <a:off x="1042964" y="5200850"/>
            <a:ext cx="1875034" cy="124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5338E9-EC5D-47E9-B034-0E14DBC76755}"/>
              </a:ext>
            </a:extLst>
          </p:cNvPr>
          <p:cNvCxnSpPr>
            <a:stCxn id="25" idx="6"/>
            <a:endCxn id="36" idx="2"/>
          </p:cNvCxnSpPr>
          <p:nvPr/>
        </p:nvCxnSpPr>
        <p:spPr>
          <a:xfrm>
            <a:off x="2398058" y="5006876"/>
            <a:ext cx="43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4434A251-7C96-49D8-B3FD-06EED872A885}"/>
                  </a:ext>
                </a:extLst>
              </p:cNvPr>
              <p:cNvSpPr/>
              <p:nvPr/>
            </p:nvSpPr>
            <p:spPr>
              <a:xfrm>
                <a:off x="4018991"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×−1</m:t>
                      </m:r>
                    </m:oMath>
                  </m:oMathPara>
                </a14:m>
                <a:endParaRPr lang="en-US" i="1" dirty="0">
                  <a:solidFill>
                    <a:schemeClr val="dk1"/>
                  </a:solidFill>
                  <a:latin typeface="Cambria Math" panose="02040503050406030204" pitchFamily="18" charset="0"/>
                </a:endParaRPr>
              </a:p>
            </p:txBody>
          </p:sp>
        </mc:Choice>
        <mc:Fallback xmlns="">
          <p:sp>
            <p:nvSpPr>
              <p:cNvPr id="46" name="Oval 45">
                <a:extLst>
                  <a:ext uri="{FF2B5EF4-FFF2-40B4-BE49-F238E27FC236}">
                    <a16:creationId xmlns:a16="http://schemas.microsoft.com/office/drawing/2014/main" id="{4434A251-7C96-49D8-B3FD-06EED872A885}"/>
                  </a:ext>
                </a:extLst>
              </p:cNvPr>
              <p:cNvSpPr>
                <a:spLocks noRot="1" noChangeAspect="1" noMove="1" noResize="1" noEditPoints="1" noAdjustHandles="1" noChangeArrowheads="1" noChangeShapeType="1" noTextEdit="1"/>
              </p:cNvSpPr>
              <p:nvPr/>
            </p:nvSpPr>
            <p:spPr>
              <a:xfrm>
                <a:off x="4018991" y="4732556"/>
                <a:ext cx="548640" cy="548640"/>
              </a:xfrm>
              <a:prstGeom prst="ellipse">
                <a:avLst/>
              </a:prstGeom>
              <a:blipFill>
                <a:blip r:embed="rId14"/>
                <a:stretch>
                  <a:fillRect l="-11957" r="-65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2360ECBB-F2A6-495E-BCC1-D5005A37F029}"/>
              </a:ext>
            </a:extLst>
          </p:cNvPr>
          <p:cNvCxnSpPr>
            <a:stCxn id="36" idx="6"/>
            <a:endCxn id="46" idx="2"/>
          </p:cNvCxnSpPr>
          <p:nvPr/>
        </p:nvCxnSpPr>
        <p:spPr>
          <a:xfrm>
            <a:off x="3386292" y="5006876"/>
            <a:ext cx="632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6AE3D63-3AE7-49CF-8078-43581E1A1842}"/>
              </a:ext>
            </a:extLst>
          </p:cNvPr>
          <p:cNvSpPr/>
          <p:nvPr/>
        </p:nvSpPr>
        <p:spPr>
          <a:xfrm>
            <a:off x="5271890" y="4641116"/>
            <a:ext cx="731520" cy="73152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dk1"/>
                </a:solidFill>
                <a:latin typeface="Cambria Math" panose="02040503050406030204" pitchFamily="18" charset="0"/>
              </a:rPr>
              <a:t>sigmoid</a:t>
            </a:r>
          </a:p>
        </p:txBody>
      </p: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5BA638C1-9AEA-44B6-B630-11045988A2C8}"/>
                  </a:ext>
                </a:extLst>
              </p:cNvPr>
              <p:cNvSpPr/>
              <p:nvPr/>
            </p:nvSpPr>
            <p:spPr>
              <a:xfrm>
                <a:off x="7849166"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51" name="Oval 50">
                <a:extLst>
                  <a:ext uri="{FF2B5EF4-FFF2-40B4-BE49-F238E27FC236}">
                    <a16:creationId xmlns:a16="http://schemas.microsoft.com/office/drawing/2014/main" id="{5BA638C1-9AEA-44B6-B630-11045988A2C8}"/>
                  </a:ext>
                </a:extLst>
              </p:cNvPr>
              <p:cNvSpPr>
                <a:spLocks noRot="1" noChangeAspect="1" noMove="1" noResize="1" noEditPoints="1" noAdjustHandles="1" noChangeArrowheads="1" noChangeShapeType="1" noTextEdit="1"/>
              </p:cNvSpPr>
              <p:nvPr/>
            </p:nvSpPr>
            <p:spPr>
              <a:xfrm>
                <a:off x="7849166" y="4732556"/>
                <a:ext cx="548640" cy="548640"/>
              </a:xfrm>
              <a:prstGeom prst="ellipse">
                <a:avLst/>
              </a:prstGeom>
              <a:blipFill>
                <a:blip r:embed="rId15"/>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4F45A096-9865-446C-940A-CA39C0D2E7B6}"/>
              </a:ext>
            </a:extLst>
          </p:cNvPr>
          <p:cNvCxnSpPr>
            <a:cxnSpLocks/>
            <a:endCxn id="51" idx="1"/>
          </p:cNvCxnSpPr>
          <p:nvPr/>
        </p:nvCxnSpPr>
        <p:spPr>
          <a:xfrm>
            <a:off x="7243074" y="4396341"/>
            <a:ext cx="686438" cy="41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75E08DF-C7E8-420A-BBB8-E6A7CAE0BE59}"/>
                  </a:ext>
                </a:extLst>
              </p:cNvPr>
              <p:cNvSpPr/>
              <p:nvPr/>
            </p:nvSpPr>
            <p:spPr>
              <a:xfrm>
                <a:off x="6757760" y="404754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oMath>
                  </m:oMathPara>
                </a14:m>
                <a:endParaRPr lang="en-US" dirty="0"/>
              </a:p>
            </p:txBody>
          </p:sp>
        </mc:Choice>
        <mc:Fallback xmlns="">
          <p:sp>
            <p:nvSpPr>
              <p:cNvPr id="59" name="Rectangle 58">
                <a:extLst>
                  <a:ext uri="{FF2B5EF4-FFF2-40B4-BE49-F238E27FC236}">
                    <a16:creationId xmlns:a16="http://schemas.microsoft.com/office/drawing/2014/main" id="{A75E08DF-C7E8-420A-BBB8-E6A7CAE0BE59}"/>
                  </a:ext>
                </a:extLst>
              </p:cNvPr>
              <p:cNvSpPr>
                <a:spLocks noRot="1" noChangeAspect="1" noMove="1" noResize="1" noEditPoints="1" noAdjustHandles="1" noChangeArrowheads="1" noChangeShapeType="1" noTextEdit="1"/>
              </p:cNvSpPr>
              <p:nvPr/>
            </p:nvSpPr>
            <p:spPr>
              <a:xfrm>
                <a:off x="6757760" y="4047546"/>
                <a:ext cx="457200" cy="515389"/>
              </a:xfrm>
              <a:prstGeom prst="rect">
                <a:avLst/>
              </a:prstGeom>
              <a:blipFill>
                <a:blip r:embed="rId16"/>
                <a:stretch>
                  <a:fillRect l="-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032404E1-66F3-47D6-A391-8757FEBBB9FD}"/>
                  </a:ext>
                </a:extLst>
              </p:cNvPr>
              <p:cNvSpPr/>
              <p:nvPr/>
            </p:nvSpPr>
            <p:spPr>
              <a:xfrm>
                <a:off x="9234651"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66" name="Oval 65">
                <a:extLst>
                  <a:ext uri="{FF2B5EF4-FFF2-40B4-BE49-F238E27FC236}">
                    <a16:creationId xmlns:a16="http://schemas.microsoft.com/office/drawing/2014/main" id="{032404E1-66F3-47D6-A391-8757FEBBB9FD}"/>
                  </a:ext>
                </a:extLst>
              </p:cNvPr>
              <p:cNvSpPr>
                <a:spLocks noRot="1" noChangeAspect="1" noMove="1" noResize="1" noEditPoints="1" noAdjustHandles="1" noChangeArrowheads="1" noChangeShapeType="1" noTextEdit="1"/>
              </p:cNvSpPr>
              <p:nvPr/>
            </p:nvSpPr>
            <p:spPr>
              <a:xfrm>
                <a:off x="9234651" y="4732556"/>
                <a:ext cx="548640" cy="548640"/>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9606CD7-D083-4E0A-9419-915B49BA7FEB}"/>
                  </a:ext>
                </a:extLst>
              </p:cNvPr>
              <p:cNvSpPr/>
              <p:nvPr/>
            </p:nvSpPr>
            <p:spPr>
              <a:xfrm>
                <a:off x="6982763" y="618618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2</m:t>
                          </m:r>
                        </m:sub>
                      </m:sSub>
                    </m:oMath>
                  </m:oMathPara>
                </a14:m>
                <a:endParaRPr lang="en-US" dirty="0"/>
              </a:p>
            </p:txBody>
          </p:sp>
        </mc:Choice>
        <mc:Fallback xmlns="">
          <p:sp>
            <p:nvSpPr>
              <p:cNvPr id="67" name="Rectangle 66">
                <a:extLst>
                  <a:ext uri="{FF2B5EF4-FFF2-40B4-BE49-F238E27FC236}">
                    <a16:creationId xmlns:a16="http://schemas.microsoft.com/office/drawing/2014/main" id="{69606CD7-D083-4E0A-9419-915B49BA7FEB}"/>
                  </a:ext>
                </a:extLst>
              </p:cNvPr>
              <p:cNvSpPr>
                <a:spLocks noRot="1" noChangeAspect="1" noMove="1" noResize="1" noEditPoints="1" noAdjustHandles="1" noChangeArrowheads="1" noChangeShapeType="1" noTextEdit="1"/>
              </p:cNvSpPr>
              <p:nvPr/>
            </p:nvSpPr>
            <p:spPr>
              <a:xfrm>
                <a:off x="6982763" y="6186186"/>
                <a:ext cx="457200" cy="515389"/>
              </a:xfrm>
              <a:prstGeom prst="rect">
                <a:avLst/>
              </a:prstGeom>
              <a:blipFill>
                <a:blip r:embed="rId18"/>
                <a:stretch>
                  <a:fillRect/>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0953285E-CD84-4978-B7C5-F7921E73040C}"/>
              </a:ext>
            </a:extLst>
          </p:cNvPr>
          <p:cNvCxnSpPr>
            <a:stCxn id="67" idx="3"/>
            <a:endCxn id="66" idx="3"/>
          </p:cNvCxnSpPr>
          <p:nvPr/>
        </p:nvCxnSpPr>
        <p:spPr>
          <a:xfrm flipV="1">
            <a:off x="7439963" y="5200850"/>
            <a:ext cx="1875034" cy="124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A1B91B3-E84F-4CCC-B75D-E63ED2C3B97C}"/>
                  </a:ext>
                </a:extLst>
              </p:cNvPr>
              <p:cNvSpPr/>
              <p:nvPr/>
            </p:nvSpPr>
            <p:spPr>
              <a:xfrm>
                <a:off x="10133436" y="4512608"/>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69" name="Rectangle 68">
                <a:extLst>
                  <a:ext uri="{FF2B5EF4-FFF2-40B4-BE49-F238E27FC236}">
                    <a16:creationId xmlns:a16="http://schemas.microsoft.com/office/drawing/2014/main" id="{4A1B91B3-E84F-4CCC-B75D-E63ED2C3B97C}"/>
                  </a:ext>
                </a:extLst>
              </p:cNvPr>
              <p:cNvSpPr>
                <a:spLocks noRot="1" noChangeAspect="1" noMove="1" noResize="1" noEditPoints="1" noAdjustHandles="1" noChangeArrowheads="1" noChangeShapeType="1" noTextEdit="1"/>
              </p:cNvSpPr>
              <p:nvPr/>
            </p:nvSpPr>
            <p:spPr>
              <a:xfrm>
                <a:off x="10133436" y="4512608"/>
                <a:ext cx="457200" cy="515389"/>
              </a:xfrm>
              <a:prstGeom prst="rect">
                <a:avLst/>
              </a:prstGeom>
              <a:blipFill>
                <a:blip r:embed="rId19"/>
                <a:stretch>
                  <a:fillRect r="-17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79D9E9B-4913-4D4D-921C-D309E556C7A7}"/>
                  </a:ext>
                </a:extLst>
              </p:cNvPr>
              <p:cNvSpPr/>
              <p:nvPr/>
            </p:nvSpPr>
            <p:spPr>
              <a:xfrm>
                <a:off x="11088120" y="4749182"/>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70" name="Rectangle 69">
                <a:extLst>
                  <a:ext uri="{FF2B5EF4-FFF2-40B4-BE49-F238E27FC236}">
                    <a16:creationId xmlns:a16="http://schemas.microsoft.com/office/drawing/2014/main" id="{979D9E9B-4913-4D4D-921C-D309E556C7A7}"/>
                  </a:ext>
                </a:extLst>
              </p:cNvPr>
              <p:cNvSpPr>
                <a:spLocks noRot="1" noChangeAspect="1" noMove="1" noResize="1" noEditPoints="1" noAdjustHandles="1" noChangeArrowheads="1" noChangeShapeType="1" noTextEdit="1"/>
              </p:cNvSpPr>
              <p:nvPr/>
            </p:nvSpPr>
            <p:spPr>
              <a:xfrm>
                <a:off x="11088120" y="4749182"/>
                <a:ext cx="457200" cy="515389"/>
              </a:xfrm>
              <a:prstGeom prst="rect">
                <a:avLst/>
              </a:prstGeom>
              <a:blipFill>
                <a:blip r:embed="rId20"/>
                <a:stretch>
                  <a:fillRect/>
                </a:stretch>
              </a:blipFill>
              <a:ln>
                <a:no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DC65AF34-34ED-45EE-8B31-7C757729BF23}"/>
              </a:ext>
            </a:extLst>
          </p:cNvPr>
          <p:cNvCxnSpPr>
            <a:stCxn id="46" idx="6"/>
            <a:endCxn id="50" idx="2"/>
          </p:cNvCxnSpPr>
          <p:nvPr/>
        </p:nvCxnSpPr>
        <p:spPr>
          <a:xfrm>
            <a:off x="4567631" y="5006876"/>
            <a:ext cx="7042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30E249C-1DA3-4DCF-97DB-93C9FE2CA7CE}"/>
              </a:ext>
            </a:extLst>
          </p:cNvPr>
          <p:cNvCxnSpPr>
            <a:cxnSpLocks/>
            <a:stCxn id="50" idx="6"/>
            <a:endCxn id="51" idx="2"/>
          </p:cNvCxnSpPr>
          <p:nvPr/>
        </p:nvCxnSpPr>
        <p:spPr>
          <a:xfrm>
            <a:off x="6003410" y="5006876"/>
            <a:ext cx="1845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E72694-AC3E-4C3B-8012-B20C8229CDDA}"/>
              </a:ext>
            </a:extLst>
          </p:cNvPr>
          <p:cNvCxnSpPr>
            <a:stCxn id="51" idx="6"/>
            <a:endCxn id="66" idx="2"/>
          </p:cNvCxnSpPr>
          <p:nvPr/>
        </p:nvCxnSpPr>
        <p:spPr>
          <a:xfrm>
            <a:off x="8397806" y="5006876"/>
            <a:ext cx="836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D03CE43-4C7D-4E51-9F5B-594F6514B4EB}"/>
              </a:ext>
            </a:extLst>
          </p:cNvPr>
          <p:cNvCxnSpPr>
            <a:stCxn id="66" idx="6"/>
            <a:endCxn id="70" idx="1"/>
          </p:cNvCxnSpPr>
          <p:nvPr/>
        </p:nvCxnSpPr>
        <p:spPr>
          <a:xfrm>
            <a:off x="9783291" y="5006876"/>
            <a:ext cx="1304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6D004D9-B9DE-46FB-9164-9C11697D7A67}"/>
                  </a:ext>
                </a:extLst>
              </p:cNvPr>
              <p:cNvSpPr/>
              <p:nvPr/>
            </p:nvSpPr>
            <p:spPr>
              <a:xfrm>
                <a:off x="10162626" y="5127360"/>
                <a:ext cx="457200"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m:oMathPara>
                </a14:m>
                <a:endParaRPr lang="en-US" dirty="0"/>
              </a:p>
            </p:txBody>
          </p:sp>
        </mc:Choice>
        <mc:Fallback xmlns="">
          <p:sp>
            <p:nvSpPr>
              <p:cNvPr id="83" name="Rectangle 82">
                <a:extLst>
                  <a:ext uri="{FF2B5EF4-FFF2-40B4-BE49-F238E27FC236}">
                    <a16:creationId xmlns:a16="http://schemas.microsoft.com/office/drawing/2014/main" id="{C6D004D9-B9DE-46FB-9164-9C11697D7A67}"/>
                  </a:ext>
                </a:extLst>
              </p:cNvPr>
              <p:cNvSpPr>
                <a:spLocks noRot="1" noChangeAspect="1" noMove="1" noResize="1" noEditPoints="1" noAdjustHandles="1" noChangeArrowheads="1" noChangeShapeType="1" noTextEdit="1"/>
              </p:cNvSpPr>
              <p:nvPr/>
            </p:nvSpPr>
            <p:spPr>
              <a:xfrm>
                <a:off x="10162626" y="5127360"/>
                <a:ext cx="457200" cy="504463"/>
              </a:xfrm>
              <a:prstGeom prst="rect">
                <a:avLst/>
              </a:prstGeom>
              <a:blipFill>
                <a:blip r:embed="rId21"/>
                <a:stretch>
                  <a:fillRect t="-1205" b="-6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52F86B80-CD72-4B37-B583-6B8849E6E916}"/>
                  </a:ext>
                </a:extLst>
              </p:cNvPr>
              <p:cNvSpPr/>
              <p:nvPr/>
            </p:nvSpPr>
            <p:spPr>
              <a:xfrm rot="19514215">
                <a:off x="7697623" y="5869131"/>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en>
                      </m:f>
                    </m:oMath>
                  </m:oMathPara>
                </a14:m>
                <a:endParaRPr lang="en-US" dirty="0"/>
              </a:p>
            </p:txBody>
          </p:sp>
        </mc:Choice>
        <mc:Fallback xmlns="">
          <p:sp>
            <p:nvSpPr>
              <p:cNvPr id="84" name="Rectangle 83">
                <a:extLst>
                  <a:ext uri="{FF2B5EF4-FFF2-40B4-BE49-F238E27FC236}">
                    <a16:creationId xmlns:a16="http://schemas.microsoft.com/office/drawing/2014/main" id="{52F86B80-CD72-4B37-B583-6B8849E6E916}"/>
                  </a:ext>
                </a:extLst>
              </p:cNvPr>
              <p:cNvSpPr>
                <a:spLocks noRot="1" noChangeAspect="1" noMove="1" noResize="1" noEditPoints="1" noAdjustHandles="1" noChangeArrowheads="1" noChangeShapeType="1" noTextEdit="1"/>
              </p:cNvSpPr>
              <p:nvPr/>
            </p:nvSpPr>
            <p:spPr>
              <a:xfrm rot="19514215">
                <a:off x="7697623" y="5869131"/>
                <a:ext cx="1875034" cy="504463"/>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35CAF2FF-ABFF-4E87-99E3-E3D88CD6E5B0}"/>
                  </a:ext>
                </a:extLst>
              </p:cNvPr>
              <p:cNvSpPr/>
              <p:nvPr/>
            </p:nvSpPr>
            <p:spPr>
              <a:xfrm>
                <a:off x="5974132" y="5197148"/>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den>
                      </m:f>
                    </m:oMath>
                  </m:oMathPara>
                </a14:m>
                <a:endParaRPr lang="en-US" dirty="0"/>
              </a:p>
            </p:txBody>
          </p:sp>
        </mc:Choice>
        <mc:Fallback xmlns="">
          <p:sp>
            <p:nvSpPr>
              <p:cNvPr id="86" name="Rectangle 85">
                <a:extLst>
                  <a:ext uri="{FF2B5EF4-FFF2-40B4-BE49-F238E27FC236}">
                    <a16:creationId xmlns:a16="http://schemas.microsoft.com/office/drawing/2014/main" id="{35CAF2FF-ABFF-4E87-99E3-E3D88CD6E5B0}"/>
                  </a:ext>
                </a:extLst>
              </p:cNvPr>
              <p:cNvSpPr>
                <a:spLocks noRot="1" noChangeAspect="1" noMove="1" noResize="1" noEditPoints="1" noAdjustHandles="1" noChangeArrowheads="1" noChangeShapeType="1" noTextEdit="1"/>
              </p:cNvSpPr>
              <p:nvPr/>
            </p:nvSpPr>
            <p:spPr>
              <a:xfrm>
                <a:off x="5974132" y="5197148"/>
                <a:ext cx="1875034" cy="504463"/>
              </a:xfrm>
              <a:prstGeom prst="rect">
                <a:avLst/>
              </a:prstGeom>
              <a:blipFill>
                <a:blip r:embed="rId23"/>
                <a:stretch>
                  <a:fillRect t="-2439" b="-7317"/>
                </a:stretch>
              </a:blipFill>
              <a:ln>
                <a:no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1756BC8-A1FD-41F7-A020-3B4C86F6B8D1}"/>
              </a:ext>
            </a:extLst>
          </p:cNvPr>
          <p:cNvSpPr>
            <a:spLocks noGrp="1"/>
          </p:cNvSpPr>
          <p:nvPr>
            <p:ph type="sldNum" sz="quarter" idx="12"/>
          </p:nvPr>
        </p:nvSpPr>
        <p:spPr/>
        <p:txBody>
          <a:bodyPr/>
          <a:lstStyle/>
          <a:p>
            <a:fld id="{7E663616-BBAC-427E-89D3-E72909796144}" type="slidenum">
              <a:rPr lang="en-US" smtClean="0"/>
              <a:t>24</a:t>
            </a:fld>
            <a:endParaRPr lang="en-US"/>
          </a:p>
        </p:txBody>
      </p:sp>
    </p:spTree>
    <p:extLst>
      <p:ext uri="{BB962C8B-B14F-4D97-AF65-F5344CB8AC3E}">
        <p14:creationId xmlns:p14="http://schemas.microsoft.com/office/powerpoint/2010/main" val="1799323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D988-AE1D-4F15-8E54-B8625B6D27E1}"/>
              </a:ext>
            </a:extLst>
          </p:cNvPr>
          <p:cNvSpPr>
            <a:spLocks noGrp="1"/>
          </p:cNvSpPr>
          <p:nvPr>
            <p:ph type="title"/>
          </p:nvPr>
        </p:nvSpPr>
        <p:spPr/>
        <p:txBody>
          <a:bodyPr/>
          <a:lstStyle/>
          <a:p>
            <a:r>
              <a:rPr lang="en-US" dirty="0"/>
              <a:t>Need for Backpropagation</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ED0AEA09-E460-4181-AFDF-5AAB9248A5B2}"/>
                  </a:ext>
                </a:extLst>
              </p:cNvPr>
              <p:cNvSpPr>
                <a:spLocks noGrp="1"/>
              </p:cNvSpPr>
              <p:nvPr>
                <p:ph idx="1"/>
              </p:nvPr>
            </p:nvSpPr>
            <p:spPr/>
            <p:txBody>
              <a:bodyPr/>
              <a:lstStyle/>
              <a:p>
                <a:r>
                  <a:rPr lang="en-US" dirty="0"/>
                  <a:t>The requirement is to find the parameters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such that the loss </a:t>
                </a:r>
                <a14:m>
                  <m:oMath xmlns:m="http://schemas.openxmlformats.org/officeDocument/2006/math">
                    <m:r>
                      <a:rPr lang="en-US" b="0" i="1" smtClean="0">
                        <a:latin typeface="Cambria Math" panose="02040503050406030204" pitchFamily="18" charset="0"/>
                      </a:rPr>
                      <m:t>𝐿</m:t>
                    </m:r>
                  </m:oMath>
                </a14:m>
                <a:r>
                  <a:rPr lang="en-US" dirty="0"/>
                  <a:t> gets minimized.</a:t>
                </a:r>
              </a:p>
              <a:p>
                <a:r>
                  <a:rPr lang="en-US" dirty="0"/>
                  <a:t>We use an optimization scheme based on gradient descent.</a:t>
                </a:r>
              </a:p>
              <a:p>
                <a:r>
                  <a:rPr lang="en-US" dirty="0"/>
                  <a:t>For this, we need the gradients of 𝐿 </a:t>
                </a:r>
                <a:r>
                  <a:rPr lang="en-US" dirty="0" err="1"/>
                  <a:t>w.r.t.</a:t>
                </a:r>
                <a:r>
                  <a:rPr lang="en-US" dirty="0"/>
                  <a:t> the parameters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oMath>
                  </m:oMathPara>
                </a14:m>
                <a:endParaRPr lang="en-US" dirty="0"/>
              </a:p>
              <a:p>
                <a:r>
                  <a:rPr lang="en-US" dirty="0"/>
                  <a:t>Then, we can learn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2</m:t>
                        </m:r>
                      </m:sub>
                    </m:sSub>
                    <m:r>
                      <a:rPr lang="en-US" b="0" i="1" dirty="0" smtClean="0">
                        <a:latin typeface="Cambria Math" panose="02040503050406030204" pitchFamily="18" charset="0"/>
                      </a:rPr>
                      <m:t>. </m:t>
                    </m:r>
                  </m:oMath>
                </a14:m>
                <a:endParaRPr lang="en-US" b="0" dirty="0"/>
              </a:p>
              <a:p>
                <a:r>
                  <a:rPr lang="en-US" dirty="0"/>
                  <a:t>However,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 is a composite function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2</m:t>
                        </m:r>
                      </m:sub>
                    </m:sSub>
                    <m:r>
                      <a:rPr lang="en-US" b="0" i="1" dirty="0" smtClean="0">
                        <a:latin typeface="Cambria Math" panose="02040503050406030204" pitchFamily="18" charset="0"/>
                      </a:rPr>
                      <m:t>. </m:t>
                    </m:r>
                  </m:oMath>
                </a14:m>
                <a:endParaRPr lang="en-US" dirty="0"/>
              </a:p>
              <a:p>
                <a:r>
                  <a:rPr lang="en-US" dirty="0"/>
                  <a:t>Backpropagation can efficiently compute these gradients.</a:t>
                </a:r>
              </a:p>
              <a:p>
                <a:endParaRPr lang="en-US" dirty="0"/>
              </a:p>
              <a:p>
                <a:endParaRPr lang="en-US" dirty="0"/>
              </a:p>
            </p:txBody>
          </p:sp>
        </mc:Choice>
        <mc:Fallback xmlns="">
          <p:sp>
            <p:nvSpPr>
              <p:cNvPr id="11" name="Content Placeholder 10">
                <a:extLst>
                  <a:ext uri="{FF2B5EF4-FFF2-40B4-BE49-F238E27FC236}">
                    <a16:creationId xmlns:a16="http://schemas.microsoft.com/office/drawing/2014/main" id="{ED0AEA09-E460-4181-AFDF-5AAB9248A5B2}"/>
                  </a:ext>
                </a:extLst>
              </p:cNvPr>
              <p:cNvSpPr>
                <a:spLocks noGrp="1" noRot="1" noChangeAspect="1" noMove="1" noResize="1" noEditPoints="1" noAdjustHandles="1" noChangeArrowheads="1" noChangeShapeType="1" noTextEdit="1"/>
              </p:cNvSpPr>
              <p:nvPr>
                <p:ph idx="1"/>
              </p:nvPr>
            </p:nvSpPr>
            <p:spPr>
              <a:blipFill>
                <a:blip r:embed="rId2"/>
                <a:stretch>
                  <a:fillRect l="-923" t="-1995" r="-308"/>
                </a:stretch>
              </a:blipFill>
            </p:spPr>
            <p:txBody>
              <a:bodyPr/>
              <a:lstStyle/>
              <a:p>
                <a:r>
                  <a:rPr lang="en-US">
                    <a:noFill/>
                  </a:rPr>
                  <a:t> </a:t>
                </a:r>
              </a:p>
            </p:txBody>
          </p:sp>
        </mc:Fallback>
      </mc:AlternateContent>
    </p:spTree>
    <p:extLst>
      <p:ext uri="{BB962C8B-B14F-4D97-AF65-F5344CB8AC3E}">
        <p14:creationId xmlns:p14="http://schemas.microsoft.com/office/powerpoint/2010/main" val="180801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48CB-0230-429D-9B1D-35742B5235E2}"/>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2CFDA8-84AA-4012-91E3-74F1F6DBE2CA}"/>
                  </a:ext>
                </a:extLst>
              </p:cNvPr>
              <p:cNvSpPr/>
              <p:nvPr/>
            </p:nvSpPr>
            <p:spPr>
              <a:xfrm>
                <a:off x="152400" y="875212"/>
                <a:ext cx="8650638" cy="4487960"/>
              </a:xfrm>
              <a:prstGeom prst="rect">
                <a:avLst/>
              </a:prstGeom>
            </p:spPr>
            <p:txBody>
              <a:bodyPr wrap="square">
                <a:spAutoFit/>
              </a:bodyPr>
              <a:lstStyle/>
              <a:p>
                <a:r>
                  <a:rPr lang="en-US" sz="2400" dirty="0"/>
                  <a:t>Intuitively, the chain rule states that knowing the instantaneous rate of change of </a:t>
                </a:r>
                <a14:m>
                  <m:oMath xmlns:m="http://schemas.openxmlformats.org/officeDocument/2006/math">
                    <m:r>
                      <a:rPr lang="en-US" sz="2400" i="1" dirty="0" smtClean="0">
                        <a:latin typeface="Cambria Math" panose="02040503050406030204" pitchFamily="18" charset="0"/>
                      </a:rPr>
                      <m:t>𝑤</m:t>
                    </m:r>
                  </m:oMath>
                </a14:m>
                <a:r>
                  <a:rPr lang="en-US" sz="2400" dirty="0"/>
                  <a:t> relative to </a:t>
                </a:r>
                <a14:m>
                  <m:oMath xmlns:m="http://schemas.openxmlformats.org/officeDocument/2006/math">
                    <m:r>
                      <a:rPr lang="en-US" sz="2400" i="1" dirty="0" smtClean="0">
                        <a:latin typeface="Cambria Math" panose="02040503050406030204" pitchFamily="18" charset="0"/>
                      </a:rPr>
                      <m:t>𝑥</m:t>
                    </m:r>
                  </m:oMath>
                </a14:m>
                <a:r>
                  <a:rPr lang="en-US" sz="2400" dirty="0"/>
                  <a:t> and that of </a:t>
                </a:r>
                <a14:m>
                  <m:oMath xmlns:m="http://schemas.openxmlformats.org/officeDocument/2006/math">
                    <m:r>
                      <a:rPr lang="en-US" sz="2400" i="1" dirty="0" smtClean="0">
                        <a:latin typeface="Cambria Math" panose="02040503050406030204" pitchFamily="18" charset="0"/>
                      </a:rPr>
                      <m:t>𝑥</m:t>
                    </m:r>
                  </m:oMath>
                </a14:m>
                <a:r>
                  <a:rPr lang="en-US" sz="2400" dirty="0"/>
                  <a:t> relative to </a:t>
                </a:r>
                <a14:m>
                  <m:oMath xmlns:m="http://schemas.openxmlformats.org/officeDocument/2006/math">
                    <m:r>
                      <a:rPr lang="en-US" sz="2400" i="1" dirty="0" smtClean="0">
                        <a:latin typeface="Cambria Math" panose="02040503050406030204" pitchFamily="18" charset="0"/>
                      </a:rPr>
                      <m:t>𝑡</m:t>
                    </m:r>
                  </m:oMath>
                </a14:m>
                <a:r>
                  <a:rPr lang="en-US" sz="2400" dirty="0"/>
                  <a:t> allows one to calculate the instantaneous rate of change of </a:t>
                </a:r>
                <a14:m>
                  <m:oMath xmlns:m="http://schemas.openxmlformats.org/officeDocument/2006/math">
                    <m:r>
                      <a:rPr lang="en-US" sz="2400" i="1" dirty="0" smtClean="0">
                        <a:latin typeface="Cambria Math" panose="02040503050406030204" pitchFamily="18" charset="0"/>
                      </a:rPr>
                      <m:t>𝑤</m:t>
                    </m:r>
                  </m:oMath>
                </a14:m>
                <a:r>
                  <a:rPr lang="en-US" sz="2400" dirty="0"/>
                  <a:t> relative to </a:t>
                </a:r>
                <a14:m>
                  <m:oMath xmlns:m="http://schemas.openxmlformats.org/officeDocument/2006/math">
                    <m:r>
                      <a:rPr lang="en-US" sz="2400" i="1" dirty="0" smtClean="0">
                        <a:latin typeface="Cambria Math" panose="02040503050406030204" pitchFamily="18" charset="0"/>
                      </a:rPr>
                      <m:t>𝑡</m:t>
                    </m:r>
                  </m:oMath>
                </a14:m>
                <a:r>
                  <a:rPr lang="en-US" sz="2400" dirty="0"/>
                  <a:t>. </a:t>
                </a:r>
              </a:p>
              <a:p>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𝑑𝑤</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𝑑𝑧</m:t>
                          </m:r>
                        </m:num>
                        <m:den>
                          <m:r>
                            <a:rPr lang="en-US" sz="2400" b="0" i="1" smtClean="0">
                              <a:latin typeface="Cambria Math" panose="02040503050406030204" pitchFamily="18" charset="0"/>
                            </a:rPr>
                            <m:t>𝑑𝑥</m:t>
                          </m:r>
                        </m:den>
                      </m:f>
                      <m:f>
                        <m:fPr>
                          <m:ctrlPr>
                            <a:rPr lang="en-US" sz="2400" i="1">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oMath>
                  </m:oMathPara>
                </a14:m>
                <a:endParaRPr lang="en-US" sz="2400" dirty="0"/>
              </a:p>
              <a:p>
                <a:br>
                  <a:rPr lang="en-US" sz="2400" dirty="0"/>
                </a:br>
                <a:endParaRPr lang="en-US" sz="2400" dirty="0"/>
              </a:p>
              <a:p>
                <a:r>
                  <a:rPr lang="en-US" sz="2400" dirty="0"/>
                  <a:t>As put by George F. Simmons: "if a car travels twice as fast as a bicycle and the bicycle is four times as fast as a walking man, then the car travels 2 × 4 = 8 times as fast as the man</a:t>
                </a:r>
              </a:p>
            </p:txBody>
          </p:sp>
        </mc:Choice>
        <mc:Fallback xmlns="">
          <p:sp>
            <p:nvSpPr>
              <p:cNvPr id="3" name="Rectangle 2">
                <a:extLst>
                  <a:ext uri="{FF2B5EF4-FFF2-40B4-BE49-F238E27FC236}">
                    <a16:creationId xmlns:a16="http://schemas.microsoft.com/office/drawing/2014/main" id="{3D2CFDA8-84AA-4012-91E3-74F1F6DBE2CA}"/>
                  </a:ext>
                </a:extLst>
              </p:cNvPr>
              <p:cNvSpPr>
                <a:spLocks noRot="1" noChangeAspect="1" noMove="1" noResize="1" noEditPoints="1" noAdjustHandles="1" noChangeArrowheads="1" noChangeShapeType="1" noTextEdit="1"/>
              </p:cNvSpPr>
              <p:nvPr/>
            </p:nvSpPr>
            <p:spPr>
              <a:xfrm>
                <a:off x="152400" y="875212"/>
                <a:ext cx="8650638" cy="4487960"/>
              </a:xfrm>
              <a:prstGeom prst="rect">
                <a:avLst/>
              </a:prstGeom>
              <a:blipFill>
                <a:blip r:embed="rId2"/>
                <a:stretch>
                  <a:fillRect l="-1057" t="-1087" r="-1128"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EEB7EC9C-FC04-48C1-A5E4-8CE7EDB0AD03}"/>
                  </a:ext>
                </a:extLst>
              </p:cNvPr>
              <p:cNvSpPr/>
              <p:nvPr/>
            </p:nvSpPr>
            <p:spPr>
              <a:xfrm>
                <a:off x="9955396" y="943296"/>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𝑤</m:t>
                      </m:r>
                    </m:oMath>
                  </m:oMathPara>
                </a14:m>
                <a:endParaRPr lang="en-US" sz="2400" dirty="0">
                  <a:solidFill>
                    <a:schemeClr val="tx1"/>
                  </a:solidFill>
                </a:endParaRPr>
              </a:p>
            </p:txBody>
          </p:sp>
        </mc:Choice>
        <mc:Fallback xmlns="">
          <p:sp>
            <p:nvSpPr>
              <p:cNvPr id="14" name="Oval 13">
                <a:extLst>
                  <a:ext uri="{FF2B5EF4-FFF2-40B4-BE49-F238E27FC236}">
                    <a16:creationId xmlns:a16="http://schemas.microsoft.com/office/drawing/2014/main" id="{EEB7EC9C-FC04-48C1-A5E4-8CE7EDB0AD03}"/>
                  </a:ext>
                </a:extLst>
              </p:cNvPr>
              <p:cNvSpPr>
                <a:spLocks noRot="1" noChangeAspect="1" noMove="1" noResize="1" noEditPoints="1" noAdjustHandles="1" noChangeArrowheads="1" noChangeShapeType="1" noTextEdit="1"/>
              </p:cNvSpPr>
              <p:nvPr/>
            </p:nvSpPr>
            <p:spPr>
              <a:xfrm>
                <a:off x="9955396" y="943296"/>
                <a:ext cx="640080" cy="640080"/>
              </a:xfrm>
              <a:prstGeom prst="ellipse">
                <a:avLst/>
              </a:prstGeom>
              <a:blipFill>
                <a:blip r:embed="rId3"/>
                <a:stretch>
                  <a:fillRect/>
                </a:stretch>
              </a:blipFill>
              <a:ln w="28575">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72CCCF3-E3E4-4828-B88E-C3F23A79AE15}"/>
                  </a:ext>
                </a:extLst>
              </p:cNvPr>
              <p:cNvSpPr/>
              <p:nvPr/>
            </p:nvSpPr>
            <p:spPr>
              <a:xfrm>
                <a:off x="9955396" y="3547012"/>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𝑡</m:t>
                      </m:r>
                    </m:oMath>
                  </m:oMathPara>
                </a14:m>
                <a:endParaRPr lang="en-US" sz="2400" dirty="0">
                  <a:solidFill>
                    <a:schemeClr val="tx1"/>
                  </a:solidFill>
                </a:endParaRPr>
              </a:p>
            </p:txBody>
          </p:sp>
        </mc:Choice>
        <mc:Fallback xmlns="">
          <p:sp>
            <p:nvSpPr>
              <p:cNvPr id="15" name="Oval 14">
                <a:extLst>
                  <a:ext uri="{FF2B5EF4-FFF2-40B4-BE49-F238E27FC236}">
                    <a16:creationId xmlns:a16="http://schemas.microsoft.com/office/drawing/2014/main" id="{572CCCF3-E3E4-4828-B88E-C3F23A79AE15}"/>
                  </a:ext>
                </a:extLst>
              </p:cNvPr>
              <p:cNvSpPr>
                <a:spLocks noRot="1" noChangeAspect="1" noMove="1" noResize="1" noEditPoints="1" noAdjustHandles="1" noChangeArrowheads="1" noChangeShapeType="1" noTextEdit="1"/>
              </p:cNvSpPr>
              <p:nvPr/>
            </p:nvSpPr>
            <p:spPr>
              <a:xfrm>
                <a:off x="9955396" y="3547012"/>
                <a:ext cx="640080" cy="640080"/>
              </a:xfrm>
              <a:prstGeom prst="ellipse">
                <a:avLst/>
              </a:prstGeom>
              <a:blipFill>
                <a:blip r:embed="rId4"/>
                <a:stretch>
                  <a:fillRect/>
                </a:stretch>
              </a:blipFill>
              <a:ln w="28575">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8CEBA15-8646-44B9-8798-07F87CA942E7}"/>
                  </a:ext>
                </a:extLst>
              </p:cNvPr>
              <p:cNvSpPr/>
              <p:nvPr/>
            </p:nvSpPr>
            <p:spPr>
              <a:xfrm>
                <a:off x="9765851" y="2963818"/>
                <a:ext cx="44640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23" name="Rectangle 22">
                <a:extLst>
                  <a:ext uri="{FF2B5EF4-FFF2-40B4-BE49-F238E27FC236}">
                    <a16:creationId xmlns:a16="http://schemas.microsoft.com/office/drawing/2014/main" id="{78CEBA15-8646-44B9-8798-07F87CA942E7}"/>
                  </a:ext>
                </a:extLst>
              </p:cNvPr>
              <p:cNvSpPr>
                <a:spLocks noRot="1" noChangeAspect="1" noMove="1" noResize="1" noEditPoints="1" noAdjustHandles="1" noChangeArrowheads="1" noChangeShapeType="1" noTextEdit="1"/>
              </p:cNvSpPr>
              <p:nvPr/>
            </p:nvSpPr>
            <p:spPr>
              <a:xfrm>
                <a:off x="9765851" y="2963818"/>
                <a:ext cx="446404"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119ECFE-D252-4812-AF02-1872BB981C87}"/>
                  </a:ext>
                </a:extLst>
              </p:cNvPr>
              <p:cNvSpPr/>
              <p:nvPr/>
            </p:nvSpPr>
            <p:spPr>
              <a:xfrm>
                <a:off x="9732194" y="1749446"/>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𝑓</m:t>
                      </m:r>
                    </m:oMath>
                  </m:oMathPara>
                </a14:m>
                <a:endParaRPr lang="en-US" sz="2400" dirty="0"/>
              </a:p>
            </p:txBody>
          </p:sp>
        </mc:Choice>
        <mc:Fallback xmlns="">
          <p:sp>
            <p:nvSpPr>
              <p:cNvPr id="24" name="Rectangle 23">
                <a:extLst>
                  <a:ext uri="{FF2B5EF4-FFF2-40B4-BE49-F238E27FC236}">
                    <a16:creationId xmlns:a16="http://schemas.microsoft.com/office/drawing/2014/main" id="{D119ECFE-D252-4812-AF02-1872BB981C87}"/>
                  </a:ext>
                </a:extLst>
              </p:cNvPr>
              <p:cNvSpPr>
                <a:spLocks noRot="1" noChangeAspect="1" noMove="1" noResize="1" noEditPoints="1" noAdjustHandles="1" noChangeArrowheads="1" noChangeShapeType="1" noTextEdit="1"/>
              </p:cNvSpPr>
              <p:nvPr/>
            </p:nvSpPr>
            <p:spPr>
              <a:xfrm>
                <a:off x="9732194" y="1749446"/>
                <a:ext cx="446404" cy="461665"/>
              </a:xfrm>
              <a:prstGeom prst="rect">
                <a:avLst/>
              </a:prstGeom>
              <a:blipFill>
                <a:blip r:embed="rId6"/>
                <a:stretch>
                  <a:fillRect l="-1351"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37096DBE-581A-4B25-B02D-8C17CE618EBA}"/>
                  </a:ext>
                </a:extLst>
              </p:cNvPr>
              <p:cNvSpPr/>
              <p:nvPr/>
            </p:nvSpPr>
            <p:spPr>
              <a:xfrm>
                <a:off x="9955396" y="2245154"/>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oMath>
                  </m:oMathPara>
                </a14:m>
                <a:endParaRPr lang="en-US" sz="2400" dirty="0">
                  <a:solidFill>
                    <a:schemeClr val="tx1"/>
                  </a:solidFill>
                </a:endParaRPr>
              </a:p>
            </p:txBody>
          </p:sp>
        </mc:Choice>
        <mc:Fallback xmlns="">
          <p:sp>
            <p:nvSpPr>
              <p:cNvPr id="25" name="Oval 24">
                <a:extLst>
                  <a:ext uri="{FF2B5EF4-FFF2-40B4-BE49-F238E27FC236}">
                    <a16:creationId xmlns:a16="http://schemas.microsoft.com/office/drawing/2014/main" id="{37096DBE-581A-4B25-B02D-8C17CE618EBA}"/>
                  </a:ext>
                </a:extLst>
              </p:cNvPr>
              <p:cNvSpPr>
                <a:spLocks noRot="1" noChangeAspect="1" noMove="1" noResize="1" noEditPoints="1" noAdjustHandles="1" noChangeArrowheads="1" noChangeShapeType="1" noTextEdit="1"/>
              </p:cNvSpPr>
              <p:nvPr/>
            </p:nvSpPr>
            <p:spPr>
              <a:xfrm>
                <a:off x="9955396" y="2245154"/>
                <a:ext cx="640080" cy="640080"/>
              </a:xfrm>
              <a:prstGeom prst="ellipse">
                <a:avLst/>
              </a:prstGeom>
              <a:blipFill>
                <a:blip r:embed="rId7"/>
                <a:stretch>
                  <a:fillRect/>
                </a:stretch>
              </a:blipFill>
              <a:ln w="28575">
                <a:solidFill>
                  <a:schemeClr val="accent1">
                    <a:lumMod val="75000"/>
                  </a:schemeClr>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A093C77-43C1-446B-AC09-F14C4882ACCF}"/>
              </a:ext>
            </a:extLst>
          </p:cNvPr>
          <p:cNvCxnSpPr>
            <a:stCxn id="15" idx="0"/>
            <a:endCxn id="25" idx="4"/>
          </p:cNvCxnSpPr>
          <p:nvPr/>
        </p:nvCxnSpPr>
        <p:spPr>
          <a:xfrm flipV="1">
            <a:off x="10275436" y="2885234"/>
            <a:ext cx="0" cy="661778"/>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C89289E-EEB5-4772-BF55-65A854F9D1EA}"/>
              </a:ext>
            </a:extLst>
          </p:cNvPr>
          <p:cNvCxnSpPr>
            <a:stCxn id="25" idx="0"/>
            <a:endCxn id="14" idx="4"/>
          </p:cNvCxnSpPr>
          <p:nvPr/>
        </p:nvCxnSpPr>
        <p:spPr>
          <a:xfrm flipV="1">
            <a:off x="10275436" y="1583376"/>
            <a:ext cx="0" cy="661778"/>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15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48CB-0230-429D-9B1D-35742B5235E2}"/>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2CFDA8-84AA-4012-91E3-74F1F6DBE2CA}"/>
                  </a:ext>
                </a:extLst>
              </p:cNvPr>
              <p:cNvSpPr/>
              <p:nvPr/>
            </p:nvSpPr>
            <p:spPr>
              <a:xfrm>
                <a:off x="152400" y="875212"/>
                <a:ext cx="8485164" cy="4181722"/>
              </a:xfrm>
              <a:prstGeom prst="rect">
                <a:avLst/>
              </a:prstGeom>
            </p:spPr>
            <p:txBody>
              <a:bodyPr wrap="square">
                <a:spAutoFit/>
              </a:bodyPr>
              <a:lstStyle/>
              <a:p>
                <a:r>
                  <a:rPr lang="en-US" sz="2400" dirty="0"/>
                  <a:t>The simplest multivariable chain rule involves a function </a:t>
                </a:r>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smtClean="0">
                          <a:latin typeface="Cambria Math" panose="02040503050406030204" pitchFamily="18" charset="0"/>
                        </a:rPr>
                        <m:t> </m:t>
                      </m:r>
                    </m:oMath>
                  </m:oMathPara>
                </a14:m>
                <a:endParaRPr lang="en-US" sz="2400" dirty="0"/>
              </a:p>
              <a:p>
                <a:r>
                  <a:rPr lang="en-US" sz="2400" dirty="0"/>
                  <a:t>of two variables </a:t>
                </a:r>
                <a14:m>
                  <m:oMath xmlns:m="http://schemas.openxmlformats.org/officeDocument/2006/math">
                    <m:r>
                      <a:rPr lang="en-US" sz="2400" i="1" dirty="0" smtClean="0">
                        <a:latin typeface="Cambria Math" panose="02040503050406030204" pitchFamily="18" charset="0"/>
                      </a:rPr>
                      <m:t>𝑥</m:t>
                    </m:r>
                  </m:oMath>
                </a14:m>
                <a:r>
                  <a:rPr lang="en-US" sz="2400" dirty="0"/>
                  <a:t> and </a:t>
                </a:r>
                <a14:m>
                  <m:oMath xmlns:m="http://schemas.openxmlformats.org/officeDocument/2006/math">
                    <m:r>
                      <a:rPr lang="en-US" sz="2400" i="1" dirty="0" smtClean="0">
                        <a:latin typeface="Cambria Math" panose="02040503050406030204" pitchFamily="18" charset="0"/>
                      </a:rPr>
                      <m:t>𝑦</m:t>
                    </m:r>
                  </m:oMath>
                </a14:m>
                <a:r>
                  <a:rPr lang="en-US" sz="2400" dirty="0"/>
                  <a:t>, w here x and y are each functions of another variable </a:t>
                </a:r>
                <a14:m>
                  <m:oMath xmlns:m="http://schemas.openxmlformats.org/officeDocument/2006/math">
                    <m:r>
                      <a:rPr lang="en-US" sz="2400" i="1" dirty="0" smtClean="0">
                        <a:latin typeface="Cambria Math" panose="02040503050406030204" pitchFamily="18" charset="0"/>
                      </a:rPr>
                      <m:t>𝑡</m:t>
                    </m:r>
                  </m:oMath>
                </a14:m>
                <a:r>
                  <a:rPr lang="en-US" sz="2400" dirty="0"/>
                  <a:t>,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𝑔</m:t>
                    </m:r>
                    <m:r>
                      <a:rPr lang="en-US" sz="2400" i="1" dirty="0" smtClean="0">
                        <a:latin typeface="Cambria Math" panose="02040503050406030204" pitchFamily="18" charset="0"/>
                      </a:rPr>
                      <m:t> (</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and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 = </m:t>
                    </m:r>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𝑡</m:t>
                    </m:r>
                    <m:r>
                      <a:rPr lang="en-US" sz="2400" i="1" dirty="0" smtClean="0">
                        <a:latin typeface="Cambria Math" panose="02040503050406030204" pitchFamily="18" charset="0"/>
                      </a:rPr>
                      <m:t>)</m:t>
                    </m:r>
                  </m:oMath>
                </a14:m>
                <a:r>
                  <a:rPr lang="en-US" sz="2400" dirty="0"/>
                  <a:t>. Then w is a function of </a:t>
                </a:r>
                <a14:m>
                  <m:oMath xmlns:m="http://schemas.openxmlformats.org/officeDocument/2006/math">
                    <m:r>
                      <a:rPr lang="en-US" sz="2400" i="1" dirty="0" smtClean="0">
                        <a:latin typeface="Cambria Math" panose="02040503050406030204" pitchFamily="18" charset="0"/>
                      </a:rPr>
                      <m:t>𝑡</m:t>
                    </m:r>
                  </m:oMath>
                </a14:m>
                <a:r>
                  <a:rPr lang="en-US" sz="2400" dirty="0"/>
                  <a:t>,</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𝑤</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𝑤</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𝑑𝑥</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𝑤</m:t>
                          </m:r>
                        </m:num>
                        <m:den>
                          <m:r>
                            <a:rPr lang="en-US" sz="2400" i="1">
                              <a:latin typeface="Cambria Math" panose="02040503050406030204" pitchFamily="18" charset="0"/>
                            </a:rPr>
                            <m:t>𝜕</m:t>
                          </m:r>
                          <m:r>
                            <a:rPr lang="en-US" sz="2400" b="0" i="1" smtClean="0">
                              <a:latin typeface="Cambria Math" panose="02040503050406030204" pitchFamily="18" charset="0"/>
                            </a:rPr>
                            <m:t>𝑦</m:t>
                          </m:r>
                        </m:den>
                      </m:f>
                      <m:f>
                        <m:fPr>
                          <m:ctrlPr>
                            <a:rPr lang="en-US" sz="2400" i="1">
                              <a:latin typeface="Cambria Math" panose="02040503050406030204" pitchFamily="18" charset="0"/>
                            </a:rPr>
                          </m:ctrlPr>
                        </m:fPr>
                        <m:num>
                          <m:r>
                            <a:rPr lang="en-US" sz="2400" b="0" i="1" smtClean="0">
                              <a:latin typeface="Cambria Math" panose="02040503050406030204" pitchFamily="18" charset="0"/>
                            </a:rPr>
                            <m:t>𝑑𝑦</m:t>
                          </m:r>
                        </m:num>
                        <m:den>
                          <m:r>
                            <a:rPr lang="en-US" sz="2400" b="0" i="1" smtClean="0">
                              <a:latin typeface="Cambria Math" panose="02040503050406030204" pitchFamily="18" charset="0"/>
                            </a:rPr>
                            <m:t>𝑑</m:t>
                          </m:r>
                          <m:r>
                            <a:rPr lang="en-US" sz="2400" i="1">
                              <a:latin typeface="Cambria Math" panose="02040503050406030204" pitchFamily="18" charset="0"/>
                            </a:rPr>
                            <m:t>𝑡</m:t>
                          </m:r>
                        </m:den>
                      </m:f>
                    </m:oMath>
                  </m:oMathPara>
                </a14:m>
                <a:endParaRPr lang="en-US" sz="2400" dirty="0"/>
              </a:p>
              <a:p>
                <a:r>
                  <a:rPr lang="en-US" sz="2400" dirty="0"/>
                  <a:t>In the situation it is convenient to call </a:t>
                </a:r>
                <a14:m>
                  <m:oMath xmlns:m="http://schemas.openxmlformats.org/officeDocument/2006/math">
                    <m:r>
                      <a:rPr lang="en-US" sz="2400" i="1" dirty="0" smtClean="0">
                        <a:latin typeface="Cambria Math" panose="02040503050406030204" pitchFamily="18" charset="0"/>
                      </a:rPr>
                      <m:t>𝑤</m:t>
                    </m:r>
                  </m:oMath>
                </a14:m>
                <a:r>
                  <a:rPr lang="en-US" sz="2400" dirty="0"/>
                  <a:t> the dependent variable,</a:t>
                </a:r>
              </a:p>
              <a:p>
                <a14:m>
                  <m:oMath xmlns:m="http://schemas.openxmlformats.org/officeDocument/2006/math">
                    <m:r>
                      <a:rPr lang="en-US" sz="2400" i="1" dirty="0" smtClean="0">
                        <a:latin typeface="Cambria Math" panose="02040503050406030204" pitchFamily="18" charset="0"/>
                      </a:rPr>
                      <m:t>𝑥</m:t>
                    </m:r>
                  </m:oMath>
                </a14:m>
                <a:r>
                  <a:rPr lang="en-US" sz="2400" dirty="0"/>
                  <a:t> and </a:t>
                </a:r>
                <a14:m>
                  <m:oMath xmlns:m="http://schemas.openxmlformats.org/officeDocument/2006/math">
                    <m:r>
                      <a:rPr lang="en-US" sz="2400" i="1" dirty="0" smtClean="0">
                        <a:latin typeface="Cambria Math" panose="02040503050406030204" pitchFamily="18" charset="0"/>
                      </a:rPr>
                      <m:t>𝑦</m:t>
                    </m:r>
                  </m:oMath>
                </a14:m>
                <a:r>
                  <a:rPr lang="en-US" sz="2400" dirty="0"/>
                  <a:t> the intermediate variables, and </a:t>
                </a:r>
                <a14:m>
                  <m:oMath xmlns:m="http://schemas.openxmlformats.org/officeDocument/2006/math">
                    <m:r>
                      <a:rPr lang="en-US" sz="2400" i="1" dirty="0" smtClean="0">
                        <a:latin typeface="Cambria Math" panose="02040503050406030204" pitchFamily="18" charset="0"/>
                      </a:rPr>
                      <m:t>𝑡</m:t>
                    </m:r>
                  </m:oMath>
                </a14:m>
                <a:r>
                  <a:rPr lang="en-US" sz="2400" dirty="0"/>
                  <a:t> the independent variable.</a:t>
                </a:r>
              </a:p>
            </p:txBody>
          </p:sp>
        </mc:Choice>
        <mc:Fallback xmlns="">
          <p:sp>
            <p:nvSpPr>
              <p:cNvPr id="3" name="Rectangle 2">
                <a:extLst>
                  <a:ext uri="{FF2B5EF4-FFF2-40B4-BE49-F238E27FC236}">
                    <a16:creationId xmlns:a16="http://schemas.microsoft.com/office/drawing/2014/main" id="{3D2CFDA8-84AA-4012-91E3-74F1F6DBE2CA}"/>
                  </a:ext>
                </a:extLst>
              </p:cNvPr>
              <p:cNvSpPr>
                <a:spLocks noRot="1" noChangeAspect="1" noMove="1" noResize="1" noEditPoints="1" noAdjustHandles="1" noChangeArrowheads="1" noChangeShapeType="1" noTextEdit="1"/>
              </p:cNvSpPr>
              <p:nvPr/>
            </p:nvSpPr>
            <p:spPr>
              <a:xfrm>
                <a:off x="152400" y="875212"/>
                <a:ext cx="8485164" cy="4181722"/>
              </a:xfrm>
              <a:prstGeom prst="rect">
                <a:avLst/>
              </a:prstGeom>
              <a:blipFill>
                <a:blip r:embed="rId2"/>
                <a:stretch>
                  <a:fillRect l="-1078" t="-1166" r="-862" b="-2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C385ACEE-2FFC-4492-AD6C-F25525B503B7}"/>
                  </a:ext>
                </a:extLst>
              </p:cNvPr>
              <p:cNvSpPr/>
              <p:nvPr/>
            </p:nvSpPr>
            <p:spPr>
              <a:xfrm>
                <a:off x="9955396" y="943296"/>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𝑤</m:t>
                      </m:r>
                    </m:oMath>
                  </m:oMathPara>
                </a14:m>
                <a:endParaRPr lang="en-US" sz="2400" dirty="0">
                  <a:solidFill>
                    <a:schemeClr val="tx1"/>
                  </a:solidFill>
                </a:endParaRPr>
              </a:p>
            </p:txBody>
          </p:sp>
        </mc:Choice>
        <mc:Fallback xmlns="">
          <p:sp>
            <p:nvSpPr>
              <p:cNvPr id="4" name="Oval 3">
                <a:extLst>
                  <a:ext uri="{FF2B5EF4-FFF2-40B4-BE49-F238E27FC236}">
                    <a16:creationId xmlns:a16="http://schemas.microsoft.com/office/drawing/2014/main" id="{C385ACEE-2FFC-4492-AD6C-F25525B503B7}"/>
                  </a:ext>
                </a:extLst>
              </p:cNvPr>
              <p:cNvSpPr>
                <a:spLocks noRot="1" noChangeAspect="1" noMove="1" noResize="1" noEditPoints="1" noAdjustHandles="1" noChangeArrowheads="1" noChangeShapeType="1" noTextEdit="1"/>
              </p:cNvSpPr>
              <p:nvPr/>
            </p:nvSpPr>
            <p:spPr>
              <a:xfrm>
                <a:off x="9955396" y="943296"/>
                <a:ext cx="640080" cy="640080"/>
              </a:xfrm>
              <a:prstGeom prst="ellipse">
                <a:avLst/>
              </a:prstGeom>
              <a:blipFill>
                <a:blip r:embed="rId3"/>
                <a:stretch>
                  <a:fillRect/>
                </a:stretch>
              </a:blipFill>
              <a:ln w="28575">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34C0CBF-3221-4FA4-B2AF-95B4E352AF97}"/>
                  </a:ext>
                </a:extLst>
              </p:cNvPr>
              <p:cNvSpPr/>
              <p:nvPr/>
            </p:nvSpPr>
            <p:spPr>
              <a:xfrm>
                <a:off x="9955396" y="3547012"/>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𝑡</m:t>
                      </m:r>
                    </m:oMath>
                  </m:oMathPara>
                </a14:m>
                <a:endParaRPr lang="en-US" sz="2400" dirty="0">
                  <a:solidFill>
                    <a:schemeClr val="tx1"/>
                  </a:solidFill>
                </a:endParaRPr>
              </a:p>
            </p:txBody>
          </p:sp>
        </mc:Choice>
        <mc:Fallback xmlns="">
          <p:sp>
            <p:nvSpPr>
              <p:cNvPr id="6" name="Oval 5">
                <a:extLst>
                  <a:ext uri="{FF2B5EF4-FFF2-40B4-BE49-F238E27FC236}">
                    <a16:creationId xmlns:a16="http://schemas.microsoft.com/office/drawing/2014/main" id="{434C0CBF-3221-4FA4-B2AF-95B4E352AF97}"/>
                  </a:ext>
                </a:extLst>
              </p:cNvPr>
              <p:cNvSpPr>
                <a:spLocks noRot="1" noChangeAspect="1" noMove="1" noResize="1" noEditPoints="1" noAdjustHandles="1" noChangeArrowheads="1" noChangeShapeType="1" noTextEdit="1"/>
              </p:cNvSpPr>
              <p:nvPr/>
            </p:nvSpPr>
            <p:spPr>
              <a:xfrm>
                <a:off x="9955396" y="3547012"/>
                <a:ext cx="640080" cy="640080"/>
              </a:xfrm>
              <a:prstGeom prst="ellipse">
                <a:avLst/>
              </a:prstGeom>
              <a:blipFill>
                <a:blip r:embed="rId4"/>
                <a:stretch>
                  <a:fillRect/>
                </a:stretch>
              </a:blipFill>
              <a:ln w="28575">
                <a:solidFill>
                  <a:schemeClr val="accent1">
                    <a:lumMod val="75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D1D1244-1511-44A2-950C-3D1999BC229D}"/>
              </a:ext>
            </a:extLst>
          </p:cNvPr>
          <p:cNvCxnSpPr>
            <a:cxnSpLocks/>
            <a:stCxn id="6" idx="1"/>
            <a:endCxn id="5" idx="4"/>
          </p:cNvCxnSpPr>
          <p:nvPr/>
        </p:nvCxnSpPr>
        <p:spPr>
          <a:xfrm flipH="1" flipV="1">
            <a:off x="9787090" y="2819104"/>
            <a:ext cx="262044" cy="821646"/>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4ABDC3F-A462-4FE1-9AB3-2A7ED5AF7638}"/>
              </a:ext>
            </a:extLst>
          </p:cNvPr>
          <p:cNvCxnSpPr>
            <a:cxnSpLocks/>
            <a:stCxn id="5" idx="0"/>
            <a:endCxn id="4" idx="3"/>
          </p:cNvCxnSpPr>
          <p:nvPr/>
        </p:nvCxnSpPr>
        <p:spPr>
          <a:xfrm flipV="1">
            <a:off x="9787090" y="1489638"/>
            <a:ext cx="262044" cy="689386"/>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11F8983-3318-4F18-8B50-F4364F215F39}"/>
              </a:ext>
            </a:extLst>
          </p:cNvPr>
          <p:cNvGrpSpPr/>
          <p:nvPr/>
        </p:nvGrpSpPr>
        <p:grpSpPr>
          <a:xfrm>
            <a:off x="9467050" y="2179024"/>
            <a:ext cx="1616771" cy="640080"/>
            <a:chOff x="9955396" y="2245154"/>
            <a:chExt cx="1616771" cy="640080"/>
          </a:xfrm>
        </p:grpSpPr>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303542D-F24F-475C-9D49-E72D0D2893EB}"/>
                    </a:ext>
                  </a:extLst>
                </p:cNvPr>
                <p:cNvSpPr/>
                <p:nvPr/>
              </p:nvSpPr>
              <p:spPr>
                <a:xfrm>
                  <a:off x="9955396" y="2245154"/>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oMath>
                    </m:oMathPara>
                  </a14:m>
                  <a:endParaRPr lang="en-US" sz="2400" dirty="0">
                    <a:solidFill>
                      <a:schemeClr val="tx1"/>
                    </a:solidFill>
                  </a:endParaRPr>
                </a:p>
              </p:txBody>
            </p:sp>
          </mc:Choice>
          <mc:Fallback xmlns="">
            <p:sp>
              <p:nvSpPr>
                <p:cNvPr id="5" name="Oval 4">
                  <a:extLst>
                    <a:ext uri="{FF2B5EF4-FFF2-40B4-BE49-F238E27FC236}">
                      <a16:creationId xmlns:a16="http://schemas.microsoft.com/office/drawing/2014/main" id="{6303542D-F24F-475C-9D49-E72D0D2893EB}"/>
                    </a:ext>
                  </a:extLst>
                </p:cNvPr>
                <p:cNvSpPr>
                  <a:spLocks noRot="1" noChangeAspect="1" noMove="1" noResize="1" noEditPoints="1" noAdjustHandles="1" noChangeArrowheads="1" noChangeShapeType="1" noTextEdit="1"/>
                </p:cNvSpPr>
                <p:nvPr/>
              </p:nvSpPr>
              <p:spPr>
                <a:xfrm>
                  <a:off x="9955396" y="2245154"/>
                  <a:ext cx="640080" cy="640080"/>
                </a:xfrm>
                <a:prstGeom prst="ellipse">
                  <a:avLst/>
                </a:prstGeom>
                <a:blipFill>
                  <a:blip r:embed="rId5"/>
                  <a:stretch>
                    <a:fillRect/>
                  </a:stretch>
                </a:blipFill>
                <a:ln w="28575">
                  <a:solidFill>
                    <a:schemeClr val="accent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D159B5A3-0CDD-4383-B12F-2F28C8EA6F4A}"/>
                    </a:ext>
                  </a:extLst>
                </p:cNvPr>
                <p:cNvSpPr/>
                <p:nvPr/>
              </p:nvSpPr>
              <p:spPr>
                <a:xfrm>
                  <a:off x="10932087" y="2245154"/>
                  <a:ext cx="640080" cy="64008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𝑦</m:t>
                        </m:r>
                      </m:oMath>
                    </m:oMathPara>
                  </a14:m>
                  <a:endParaRPr lang="en-US" sz="2400" dirty="0">
                    <a:solidFill>
                      <a:schemeClr val="tx1"/>
                    </a:solidFill>
                  </a:endParaRPr>
                </a:p>
              </p:txBody>
            </p:sp>
          </mc:Choice>
          <mc:Fallback xmlns="">
            <p:sp>
              <p:nvSpPr>
                <p:cNvPr id="13" name="Oval 12">
                  <a:extLst>
                    <a:ext uri="{FF2B5EF4-FFF2-40B4-BE49-F238E27FC236}">
                      <a16:creationId xmlns:a16="http://schemas.microsoft.com/office/drawing/2014/main" id="{D159B5A3-0CDD-4383-B12F-2F28C8EA6F4A}"/>
                    </a:ext>
                  </a:extLst>
                </p:cNvPr>
                <p:cNvSpPr>
                  <a:spLocks noRot="1" noChangeAspect="1" noMove="1" noResize="1" noEditPoints="1" noAdjustHandles="1" noChangeArrowheads="1" noChangeShapeType="1" noTextEdit="1"/>
                </p:cNvSpPr>
                <p:nvPr/>
              </p:nvSpPr>
              <p:spPr>
                <a:xfrm>
                  <a:off x="10932087" y="2245154"/>
                  <a:ext cx="640080" cy="640080"/>
                </a:xfrm>
                <a:prstGeom prst="ellipse">
                  <a:avLst/>
                </a:prstGeom>
                <a:blipFill>
                  <a:blip r:embed="rId6"/>
                  <a:stretch>
                    <a:fillRect/>
                  </a:stretch>
                </a:blipFill>
                <a:ln w="28575">
                  <a:solidFill>
                    <a:schemeClr val="accent1">
                      <a:lumMod val="75000"/>
                    </a:schemeClr>
                  </a:solidFill>
                </a:ln>
              </p:spPr>
              <p:txBody>
                <a:bodyPr/>
                <a:lstStyle/>
                <a:p>
                  <a:r>
                    <a:rPr lang="en-US">
                      <a:noFill/>
                    </a:rPr>
                    <a:t> </a:t>
                  </a:r>
                </a:p>
              </p:txBody>
            </p:sp>
          </mc:Fallback>
        </mc:AlternateContent>
      </p:grpSp>
      <p:cxnSp>
        <p:nvCxnSpPr>
          <p:cNvPr id="16" name="Straight Arrow Connector 15">
            <a:extLst>
              <a:ext uri="{FF2B5EF4-FFF2-40B4-BE49-F238E27FC236}">
                <a16:creationId xmlns:a16="http://schemas.microsoft.com/office/drawing/2014/main" id="{6CFA5797-87BA-4608-BE14-9332262389D8}"/>
              </a:ext>
            </a:extLst>
          </p:cNvPr>
          <p:cNvCxnSpPr>
            <a:cxnSpLocks/>
            <a:stCxn id="13" idx="0"/>
            <a:endCxn id="4" idx="5"/>
          </p:cNvCxnSpPr>
          <p:nvPr/>
        </p:nvCxnSpPr>
        <p:spPr>
          <a:xfrm flipH="1" flipV="1">
            <a:off x="10501738" y="1489638"/>
            <a:ext cx="262043" cy="689386"/>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FCA6A-8613-420D-B9DB-7D95BB3F154D}"/>
              </a:ext>
            </a:extLst>
          </p:cNvPr>
          <p:cNvCxnSpPr>
            <a:stCxn id="6" idx="7"/>
            <a:endCxn id="13" idx="4"/>
          </p:cNvCxnSpPr>
          <p:nvPr/>
        </p:nvCxnSpPr>
        <p:spPr>
          <a:xfrm flipV="1">
            <a:off x="10501738" y="2819104"/>
            <a:ext cx="262043" cy="821646"/>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D039224-0E0B-46C0-BE9F-CCC71C2B3E54}"/>
                  </a:ext>
                </a:extLst>
              </p:cNvPr>
              <p:cNvSpPr/>
              <p:nvPr/>
            </p:nvSpPr>
            <p:spPr>
              <a:xfrm>
                <a:off x="9463026" y="3000551"/>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22" name="Rectangle 21">
                <a:extLst>
                  <a:ext uri="{FF2B5EF4-FFF2-40B4-BE49-F238E27FC236}">
                    <a16:creationId xmlns:a16="http://schemas.microsoft.com/office/drawing/2014/main" id="{1D039224-0E0B-46C0-BE9F-CCC71C2B3E54}"/>
                  </a:ext>
                </a:extLst>
              </p:cNvPr>
              <p:cNvSpPr>
                <a:spLocks noRot="1" noChangeAspect="1" noMove="1" noResize="1" noEditPoints="1" noAdjustHandles="1" noChangeArrowheads="1" noChangeShapeType="1" noTextEdit="1"/>
              </p:cNvSpPr>
              <p:nvPr/>
            </p:nvSpPr>
            <p:spPr>
              <a:xfrm>
                <a:off x="9463026" y="3000551"/>
                <a:ext cx="446404" cy="461665"/>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557DF8E-5BC8-4FF9-B2B9-1BAE7C3F25DC}"/>
                  </a:ext>
                </a:extLst>
              </p:cNvPr>
              <p:cNvSpPr/>
              <p:nvPr/>
            </p:nvSpPr>
            <p:spPr>
              <a:xfrm>
                <a:off x="10700599" y="3000551"/>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oMath>
                  </m:oMathPara>
                </a14:m>
                <a:endParaRPr lang="en-US" sz="2400" dirty="0"/>
              </a:p>
            </p:txBody>
          </p:sp>
        </mc:Choice>
        <mc:Fallback xmlns="">
          <p:sp>
            <p:nvSpPr>
              <p:cNvPr id="23" name="Rectangle 22">
                <a:extLst>
                  <a:ext uri="{FF2B5EF4-FFF2-40B4-BE49-F238E27FC236}">
                    <a16:creationId xmlns:a16="http://schemas.microsoft.com/office/drawing/2014/main" id="{F557DF8E-5BC8-4FF9-B2B9-1BAE7C3F25DC}"/>
                  </a:ext>
                </a:extLst>
              </p:cNvPr>
              <p:cNvSpPr>
                <a:spLocks noRot="1" noChangeAspect="1" noMove="1" noResize="1" noEditPoints="1" noAdjustHandles="1" noChangeArrowheads="1" noChangeShapeType="1" noTextEdit="1"/>
              </p:cNvSpPr>
              <p:nvPr/>
            </p:nvSpPr>
            <p:spPr>
              <a:xfrm>
                <a:off x="10700599" y="3000551"/>
                <a:ext cx="446404" cy="46166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2274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1D97-575E-43E9-9A50-D104B4EC0BC3}"/>
              </a:ext>
            </a:extLst>
          </p:cNvPr>
          <p:cNvSpPr>
            <a:spLocks noGrp="1"/>
          </p:cNvSpPr>
          <p:nvPr>
            <p:ph type="title"/>
          </p:nvPr>
        </p:nvSpPr>
        <p:spPr/>
        <p:txBody>
          <a:bodyPr/>
          <a:lstStyle/>
          <a:p>
            <a:r>
              <a:rPr lang="en-US" dirty="0"/>
              <a:t>Chain Rule and Backpropagation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84BC6C-99C0-4E43-9363-3BEEB23C4232}"/>
                  </a:ext>
                </a:extLst>
              </p:cNvPr>
              <p:cNvSpPr txBox="1"/>
              <p:nvPr/>
            </p:nvSpPr>
            <p:spPr>
              <a:xfrm>
                <a:off x="8926515" y="450018"/>
                <a:ext cx="3079816" cy="23196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 </m:t>
                          </m:r>
                          <m:r>
                            <a:rPr lang="en-US" sz="2400" b="0" i="1" smtClean="0">
                              <a:latin typeface="Cambria Math" panose="02040503050406030204" pitchFamily="18" charset="0"/>
                            </a:rPr>
                            <m:t>𝑣</m:t>
                          </m:r>
                        </m:e>
                      </m:d>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 </m:t>
                          </m:r>
                          <m:r>
                            <a:rPr lang="en-US" sz="2400" b="0" i="1" smtClean="0">
                              <a:latin typeface="Cambria Math" panose="02040503050406030204" pitchFamily="18" charset="0"/>
                            </a:rPr>
                            <m:t>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oMath>
                  </m:oMathPara>
                </a14:m>
                <a:endParaRPr lang="en-US" sz="2400" b="0" dirty="0"/>
              </a:p>
              <a:p>
                <a:endParaRPr lang="en-US" sz="2400" dirty="0"/>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𝑑𝑧</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𝑧</m:t>
                          </m:r>
                        </m:num>
                        <m:den>
                          <m:r>
                            <a:rPr lang="en-US" sz="2400" b="0" i="1" smtClean="0">
                              <a:latin typeface="Cambria Math" panose="02040503050406030204" pitchFamily="18" charset="0"/>
                            </a:rPr>
                            <m:t>𝜕</m:t>
                          </m:r>
                          <m:r>
                            <a:rPr lang="en-US" sz="2400" b="0" i="1" smtClean="0">
                              <a:latin typeface="Cambria Math" panose="02040503050406030204" pitchFamily="18" charset="0"/>
                            </a:rPr>
                            <m:t>𝑢</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𝑑𝑢</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𝑧</m:t>
                          </m:r>
                        </m:num>
                        <m:den>
                          <m:r>
                            <a:rPr lang="en-US" sz="2400" b="0" i="1" smtClean="0">
                              <a:latin typeface="Cambria Math" panose="02040503050406030204" pitchFamily="18" charset="0"/>
                            </a:rPr>
                            <m:t>𝜕</m:t>
                          </m:r>
                          <m:r>
                            <a:rPr lang="en-US" sz="2400" b="0" i="1" smtClean="0">
                              <a:latin typeface="Cambria Math" panose="02040503050406030204" pitchFamily="18" charset="0"/>
                            </a:rPr>
                            <m:t>𝑣</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𝑑𝑣</m:t>
                          </m:r>
                        </m:num>
                        <m:den>
                          <m:r>
                            <a:rPr lang="en-US" sz="2400" b="0" i="1" smtClean="0">
                              <a:latin typeface="Cambria Math" panose="02040503050406030204" pitchFamily="18" charset="0"/>
                            </a:rPr>
                            <m:t>𝑑𝑡</m:t>
                          </m:r>
                        </m:den>
                      </m:f>
                    </m:oMath>
                  </m:oMathPara>
                </a14:m>
                <a:endParaRPr lang="en-US" sz="2400" dirty="0"/>
              </a:p>
            </p:txBody>
          </p:sp>
        </mc:Choice>
        <mc:Fallback xmlns="">
          <p:sp>
            <p:nvSpPr>
              <p:cNvPr id="3" name="TextBox 2">
                <a:extLst>
                  <a:ext uri="{FF2B5EF4-FFF2-40B4-BE49-F238E27FC236}">
                    <a16:creationId xmlns:a16="http://schemas.microsoft.com/office/drawing/2014/main" id="{D384BC6C-99C0-4E43-9363-3BEEB23C4232}"/>
                  </a:ext>
                </a:extLst>
              </p:cNvPr>
              <p:cNvSpPr txBox="1">
                <a:spLocks noRot="1" noChangeAspect="1" noMove="1" noResize="1" noEditPoints="1" noAdjustHandles="1" noChangeArrowheads="1" noChangeShapeType="1" noTextEdit="1"/>
              </p:cNvSpPr>
              <p:nvPr/>
            </p:nvSpPr>
            <p:spPr>
              <a:xfrm>
                <a:off x="8926515" y="450018"/>
                <a:ext cx="3079816" cy="2319609"/>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30B1323-02B7-4A0E-AA96-0C1050B4B1FC}"/>
                  </a:ext>
                </a:extLst>
              </p:cNvPr>
              <p:cNvSpPr/>
              <p:nvPr/>
            </p:nvSpPr>
            <p:spPr>
              <a:xfrm>
                <a:off x="663251" y="915264"/>
                <a:ext cx="3079817" cy="1200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𝑧</m:t>
                          </m:r>
                        </m:e>
                      </m:d>
                      <m:r>
                        <a:rPr lang="en-US" sz="2400" i="1" dirty="0" smtClean="0">
                          <a:latin typeface="Cambria Math" panose="02040503050406030204" pitchFamily="18" charset="0"/>
                        </a:rPr>
                        <m:t>= </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𝑧</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𝑧</m:t>
                          </m:r>
                        </m:e>
                      </m:d>
                      <m:r>
                        <a:rPr lang="en-US" sz="2400" i="1" dirty="0" smtClean="0">
                          <a:latin typeface="Cambria Math" panose="02040503050406030204" pitchFamily="18" charset="0"/>
                        </a:rPr>
                        <m:t>=</m:t>
                      </m:r>
                      <m:r>
                        <a:rPr lang="en-US" sz="2400" i="1" dirty="0" smtClean="0">
                          <a:latin typeface="Cambria Math" panose="02040503050406030204" pitchFamily="18" charset="0"/>
                        </a:rPr>
                        <m:t>𝑞𝑧</m:t>
                      </m:r>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oMath>
                  </m:oMathPara>
                </a14:m>
                <a:endParaRPr lang="en-US" sz="2400" dirty="0"/>
              </a:p>
            </p:txBody>
          </p:sp>
        </mc:Choice>
        <mc:Fallback xmlns="">
          <p:sp>
            <p:nvSpPr>
              <p:cNvPr id="5" name="Rectangle 4">
                <a:extLst>
                  <a:ext uri="{FF2B5EF4-FFF2-40B4-BE49-F238E27FC236}">
                    <a16:creationId xmlns:a16="http://schemas.microsoft.com/office/drawing/2014/main" id="{430B1323-02B7-4A0E-AA96-0C1050B4B1FC}"/>
                  </a:ext>
                </a:extLst>
              </p:cNvPr>
              <p:cNvSpPr>
                <a:spLocks noRot="1" noChangeAspect="1" noMove="1" noResize="1" noEditPoints="1" noAdjustHandles="1" noChangeArrowheads="1" noChangeShapeType="1" noTextEdit="1"/>
              </p:cNvSpPr>
              <p:nvPr/>
            </p:nvSpPr>
            <p:spPr>
              <a:xfrm>
                <a:off x="663251" y="915264"/>
                <a:ext cx="3079817" cy="1200329"/>
              </a:xfrm>
              <a:prstGeom prst="rect">
                <a:avLst/>
              </a:prstGeom>
              <a:blipFill>
                <a:blip r:embed="rId3"/>
                <a:stretch>
                  <a:fillRect l="-198" b="-3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88DEE2-A2CF-4B03-946D-E0C6E4003058}"/>
                  </a:ext>
                </a:extLst>
              </p:cNvPr>
              <p:cNvSpPr/>
              <p:nvPr/>
            </p:nvSpPr>
            <p:spPr>
              <a:xfrm>
                <a:off x="5967563" y="3731338"/>
                <a:ext cx="2861828" cy="8567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𝑑𝑓</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𝑑𝑓</m:t>
                          </m:r>
                        </m:num>
                        <m:den>
                          <m:r>
                            <a:rPr lang="en-US" sz="2400" b="0" i="1" smtClean="0">
                              <a:latin typeface="Cambria Math" panose="02040503050406030204" pitchFamily="18" charset="0"/>
                            </a:rPr>
                            <m:t>𝑑𝑞</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𝑑𝑞</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𝑑𝑓</m:t>
                          </m:r>
                        </m:num>
                        <m:den>
                          <m:r>
                            <a:rPr lang="en-US" sz="2400" b="0" i="1" smtClean="0">
                              <a:latin typeface="Cambria Math" panose="02040503050406030204" pitchFamily="18" charset="0"/>
                            </a:rPr>
                            <m:t>𝑑𝑞</m:t>
                          </m:r>
                        </m:den>
                      </m:f>
                    </m:oMath>
                  </m:oMathPara>
                </a14:m>
                <a:endParaRPr lang="en-US" sz="2400" b="0" dirty="0"/>
              </a:p>
            </p:txBody>
          </p:sp>
        </mc:Choice>
        <mc:Fallback xmlns="">
          <p:sp>
            <p:nvSpPr>
              <p:cNvPr id="6" name="Rectangle 5">
                <a:extLst>
                  <a:ext uri="{FF2B5EF4-FFF2-40B4-BE49-F238E27FC236}">
                    <a16:creationId xmlns:a16="http://schemas.microsoft.com/office/drawing/2014/main" id="{EF88DEE2-A2CF-4B03-946D-E0C6E4003058}"/>
                  </a:ext>
                </a:extLst>
              </p:cNvPr>
              <p:cNvSpPr>
                <a:spLocks noRot="1" noChangeAspect="1" noMove="1" noResize="1" noEditPoints="1" noAdjustHandles="1" noChangeArrowheads="1" noChangeShapeType="1" noTextEdit="1"/>
              </p:cNvSpPr>
              <p:nvPr/>
            </p:nvSpPr>
            <p:spPr>
              <a:xfrm>
                <a:off x="5967563" y="3731338"/>
                <a:ext cx="2861828" cy="8567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E00C81C3-7044-49B5-8C8A-68DF337A72E3}"/>
                  </a:ext>
                </a:extLst>
              </p:cNvPr>
              <p:cNvSpPr/>
              <p:nvPr/>
            </p:nvSpPr>
            <p:spPr>
              <a:xfrm>
                <a:off x="660774" y="3569100"/>
                <a:ext cx="386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𝑥</m:t>
                      </m:r>
                    </m:oMath>
                  </m:oMathPara>
                </a14:m>
                <a:endParaRPr lang="en-US" sz="2000" dirty="0"/>
              </a:p>
            </p:txBody>
          </p:sp>
        </mc:Choice>
        <mc:Fallback xmlns="">
          <p:sp>
            <p:nvSpPr>
              <p:cNvPr id="43" name="Rectangle 42">
                <a:extLst>
                  <a:ext uri="{FF2B5EF4-FFF2-40B4-BE49-F238E27FC236}">
                    <a16:creationId xmlns:a16="http://schemas.microsoft.com/office/drawing/2014/main" id="{E00C81C3-7044-49B5-8C8A-68DF337A72E3}"/>
                  </a:ext>
                </a:extLst>
              </p:cNvPr>
              <p:cNvSpPr>
                <a:spLocks noRot="1" noChangeAspect="1" noMove="1" noResize="1" noEditPoints="1" noAdjustHandles="1" noChangeArrowheads="1" noChangeShapeType="1" noTextEdit="1"/>
              </p:cNvSpPr>
              <p:nvPr/>
            </p:nvSpPr>
            <p:spPr>
              <a:xfrm>
                <a:off x="660774" y="3569100"/>
                <a:ext cx="386388"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B2BB43D-C275-4E24-AC6C-B9F8EA7C1637}"/>
                  </a:ext>
                </a:extLst>
              </p:cNvPr>
              <p:cNvSpPr/>
              <p:nvPr/>
            </p:nvSpPr>
            <p:spPr>
              <a:xfrm>
                <a:off x="635628" y="4623663"/>
                <a:ext cx="39100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𝑦</m:t>
                      </m:r>
                    </m:oMath>
                  </m:oMathPara>
                </a14:m>
                <a:endParaRPr lang="en-US" sz="2000" dirty="0"/>
              </a:p>
            </p:txBody>
          </p:sp>
        </mc:Choice>
        <mc:Fallback xmlns="">
          <p:sp>
            <p:nvSpPr>
              <p:cNvPr id="44" name="Rectangle 43">
                <a:extLst>
                  <a:ext uri="{FF2B5EF4-FFF2-40B4-BE49-F238E27FC236}">
                    <a16:creationId xmlns:a16="http://schemas.microsoft.com/office/drawing/2014/main" id="{2B2BB43D-C275-4E24-AC6C-B9F8EA7C1637}"/>
                  </a:ext>
                </a:extLst>
              </p:cNvPr>
              <p:cNvSpPr>
                <a:spLocks noRot="1" noChangeAspect="1" noMove="1" noResize="1" noEditPoints="1" noAdjustHandles="1" noChangeArrowheads="1" noChangeShapeType="1" noTextEdit="1"/>
              </p:cNvSpPr>
              <p:nvPr/>
            </p:nvSpPr>
            <p:spPr>
              <a:xfrm>
                <a:off x="635628" y="4623663"/>
                <a:ext cx="391004" cy="400110"/>
              </a:xfrm>
              <a:prstGeom prst="rect">
                <a:avLst/>
              </a:prstGeom>
              <a:blipFill>
                <a:blip r:embed="rId6"/>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99EB9BA-90C8-4F4C-B666-D4521C1E2A57}"/>
                  </a:ext>
                </a:extLst>
              </p:cNvPr>
              <p:cNvSpPr/>
              <p:nvPr/>
            </p:nvSpPr>
            <p:spPr>
              <a:xfrm>
                <a:off x="658301" y="5728402"/>
                <a:ext cx="3701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𝑧</m:t>
                      </m:r>
                    </m:oMath>
                  </m:oMathPara>
                </a14:m>
                <a:endParaRPr lang="en-US" sz="2000" dirty="0"/>
              </a:p>
            </p:txBody>
          </p:sp>
        </mc:Choice>
        <mc:Fallback xmlns="">
          <p:sp>
            <p:nvSpPr>
              <p:cNvPr id="45" name="Rectangle 44">
                <a:extLst>
                  <a:ext uri="{FF2B5EF4-FFF2-40B4-BE49-F238E27FC236}">
                    <a16:creationId xmlns:a16="http://schemas.microsoft.com/office/drawing/2014/main" id="{899EB9BA-90C8-4F4C-B666-D4521C1E2A57}"/>
                  </a:ext>
                </a:extLst>
              </p:cNvPr>
              <p:cNvSpPr>
                <a:spLocks noRot="1" noChangeAspect="1" noMove="1" noResize="1" noEditPoints="1" noAdjustHandles="1" noChangeArrowheads="1" noChangeShapeType="1" noTextEdit="1"/>
              </p:cNvSpPr>
              <p:nvPr/>
            </p:nvSpPr>
            <p:spPr>
              <a:xfrm>
                <a:off x="658301" y="5728402"/>
                <a:ext cx="370166"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818300D8-60B0-4A3E-AC5B-4D0EEBF1B3E2}"/>
                  </a:ext>
                </a:extLst>
              </p:cNvPr>
              <p:cNvSpPr/>
              <p:nvPr/>
            </p:nvSpPr>
            <p:spPr>
              <a:xfrm>
                <a:off x="3178026" y="4022123"/>
                <a:ext cx="387990" cy="400110"/>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𝑞</m:t>
                      </m:r>
                    </m:oMath>
                  </m:oMathPara>
                </a14:m>
                <a:endParaRPr lang="en-US" sz="2000" dirty="0"/>
              </a:p>
            </p:txBody>
          </p:sp>
        </mc:Choice>
        <mc:Fallback xmlns="">
          <p:sp>
            <p:nvSpPr>
              <p:cNvPr id="46" name="Rectangle 45">
                <a:extLst>
                  <a:ext uri="{FF2B5EF4-FFF2-40B4-BE49-F238E27FC236}">
                    <a16:creationId xmlns:a16="http://schemas.microsoft.com/office/drawing/2014/main" id="{818300D8-60B0-4A3E-AC5B-4D0EEBF1B3E2}"/>
                  </a:ext>
                </a:extLst>
              </p:cNvPr>
              <p:cNvSpPr>
                <a:spLocks noRot="1" noChangeAspect="1" noMove="1" noResize="1" noEditPoints="1" noAdjustHandles="1" noChangeArrowheads="1" noChangeShapeType="1" noTextEdit="1"/>
              </p:cNvSpPr>
              <p:nvPr/>
            </p:nvSpPr>
            <p:spPr>
              <a:xfrm>
                <a:off x="3178026" y="4022123"/>
                <a:ext cx="387990" cy="400110"/>
              </a:xfrm>
              <a:prstGeom prst="rect">
                <a:avLst/>
              </a:prstGeom>
              <a:blipFill>
                <a:blip r:embed="rId8"/>
                <a:stretch>
                  <a:fillRect b="-7692"/>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1DE847B0-7721-4799-BE37-AB54F50A89F2}"/>
                  </a:ext>
                </a:extLst>
              </p:cNvPr>
              <p:cNvSpPr/>
              <p:nvPr/>
            </p:nvSpPr>
            <p:spPr>
              <a:xfrm>
                <a:off x="5222526" y="4594368"/>
                <a:ext cx="3909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oMath>
                  </m:oMathPara>
                </a14:m>
                <a:endParaRPr lang="en-US" sz="2000" dirty="0"/>
              </a:p>
            </p:txBody>
          </p:sp>
        </mc:Choice>
        <mc:Fallback xmlns="">
          <p:sp>
            <p:nvSpPr>
              <p:cNvPr id="47" name="Rectangle 46">
                <a:extLst>
                  <a:ext uri="{FF2B5EF4-FFF2-40B4-BE49-F238E27FC236}">
                    <a16:creationId xmlns:a16="http://schemas.microsoft.com/office/drawing/2014/main" id="{1DE847B0-7721-4799-BE37-AB54F50A89F2}"/>
                  </a:ext>
                </a:extLst>
              </p:cNvPr>
              <p:cNvSpPr>
                <a:spLocks noRot="1" noChangeAspect="1" noMove="1" noResize="1" noEditPoints="1" noAdjustHandles="1" noChangeArrowheads="1" noChangeShapeType="1" noTextEdit="1"/>
              </p:cNvSpPr>
              <p:nvPr/>
            </p:nvSpPr>
            <p:spPr>
              <a:xfrm>
                <a:off x="5222526" y="4594368"/>
                <a:ext cx="390941" cy="400110"/>
              </a:xfrm>
              <a:prstGeom prst="rect">
                <a:avLst/>
              </a:prstGeom>
              <a:blipFill>
                <a:blip r:embed="rId9"/>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72BCDB7-4EE8-40A3-976B-DF7159DEB363}"/>
                  </a:ext>
                </a:extLst>
              </p:cNvPr>
              <p:cNvSpPr/>
              <p:nvPr/>
            </p:nvSpPr>
            <p:spPr>
              <a:xfrm>
                <a:off x="541971" y="2146036"/>
                <a:ext cx="31538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=−2, </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=5, </m:t>
                      </m:r>
                      <m:r>
                        <a:rPr lang="en-US" sz="2400" b="0" i="1" dirty="0" smtClean="0">
                          <a:latin typeface="Cambria Math" panose="02040503050406030204" pitchFamily="18" charset="0"/>
                        </a:rPr>
                        <m:t>𝑧</m:t>
                      </m:r>
                      <m:r>
                        <a:rPr lang="en-US" sz="2400" b="0" i="1" dirty="0" smtClean="0">
                          <a:latin typeface="Cambria Math" panose="02040503050406030204" pitchFamily="18" charset="0"/>
                        </a:rPr>
                        <m:t>=−4</m:t>
                      </m:r>
                    </m:oMath>
                  </m:oMathPara>
                </a14:m>
                <a:endParaRPr lang="en-US" sz="2400" dirty="0"/>
              </a:p>
            </p:txBody>
          </p:sp>
        </mc:Choice>
        <mc:Fallback xmlns="">
          <p:sp>
            <p:nvSpPr>
              <p:cNvPr id="48" name="Rectangle 47">
                <a:extLst>
                  <a:ext uri="{FF2B5EF4-FFF2-40B4-BE49-F238E27FC236}">
                    <a16:creationId xmlns:a16="http://schemas.microsoft.com/office/drawing/2014/main" id="{D72BCDB7-4EE8-40A3-976B-DF7159DEB363}"/>
                  </a:ext>
                </a:extLst>
              </p:cNvPr>
              <p:cNvSpPr>
                <a:spLocks noRot="1" noChangeAspect="1" noMove="1" noResize="1" noEditPoints="1" noAdjustHandles="1" noChangeArrowheads="1" noChangeShapeType="1" noTextEdit="1"/>
              </p:cNvSpPr>
              <p:nvPr/>
            </p:nvSpPr>
            <p:spPr>
              <a:xfrm>
                <a:off x="541971" y="2146036"/>
                <a:ext cx="3153877" cy="461665"/>
              </a:xfrm>
              <a:prstGeom prst="rect">
                <a:avLst/>
              </a:prstGeom>
              <a:blipFill>
                <a:blip r:embed="rId10"/>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061C791-3AE7-4136-908F-7AD840DDCDE8}"/>
                  </a:ext>
                </a:extLst>
              </p:cNvPr>
              <p:cNvSpPr/>
              <p:nvPr/>
            </p:nvSpPr>
            <p:spPr>
              <a:xfrm>
                <a:off x="1068706" y="3569100"/>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accent3">
                              <a:lumMod val="50000"/>
                            </a:schemeClr>
                          </a:solidFill>
                          <a:latin typeface="Cambria Math" panose="02040503050406030204" pitchFamily="18" charset="0"/>
                        </a:rPr>
                        <m:t>−2</m:t>
                      </m:r>
                    </m:oMath>
                  </m:oMathPara>
                </a14:m>
                <a:endParaRPr lang="en-US" sz="2000" dirty="0">
                  <a:solidFill>
                    <a:schemeClr val="accent3">
                      <a:lumMod val="50000"/>
                    </a:schemeClr>
                  </a:solidFill>
                </a:endParaRPr>
              </a:p>
            </p:txBody>
          </p:sp>
        </mc:Choice>
        <mc:Fallback xmlns="">
          <p:sp>
            <p:nvSpPr>
              <p:cNvPr id="49" name="Rectangle 48">
                <a:extLst>
                  <a:ext uri="{FF2B5EF4-FFF2-40B4-BE49-F238E27FC236}">
                    <a16:creationId xmlns:a16="http://schemas.microsoft.com/office/drawing/2014/main" id="{A061C791-3AE7-4136-908F-7AD840DDCDE8}"/>
                  </a:ext>
                </a:extLst>
              </p:cNvPr>
              <p:cNvSpPr>
                <a:spLocks noRot="1" noChangeAspect="1" noMove="1" noResize="1" noEditPoints="1" noAdjustHandles="1" noChangeArrowheads="1" noChangeShapeType="1" noTextEdit="1"/>
              </p:cNvSpPr>
              <p:nvPr/>
            </p:nvSpPr>
            <p:spPr>
              <a:xfrm>
                <a:off x="1068706" y="3569100"/>
                <a:ext cx="526993"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69F855D4-8379-4672-B311-2144D8C836DE}"/>
                  </a:ext>
                </a:extLst>
              </p:cNvPr>
              <p:cNvSpPr/>
              <p:nvPr/>
            </p:nvSpPr>
            <p:spPr>
              <a:xfrm>
                <a:off x="1183260" y="4623663"/>
                <a:ext cx="526993" cy="400110"/>
              </a:xfrm>
              <a:prstGeom prst="rect">
                <a:avLst/>
              </a:prstGeom>
              <a:ln w="28575">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accent3">
                              <a:lumMod val="50000"/>
                            </a:schemeClr>
                          </a:solidFill>
                          <a:latin typeface="Cambria Math" panose="02040503050406030204" pitchFamily="18" charset="0"/>
                        </a:rPr>
                        <m:t>5</m:t>
                      </m:r>
                    </m:oMath>
                  </m:oMathPara>
                </a14:m>
                <a:endParaRPr lang="en-US" sz="2000" dirty="0">
                  <a:solidFill>
                    <a:schemeClr val="accent3">
                      <a:lumMod val="50000"/>
                    </a:schemeClr>
                  </a:solidFill>
                </a:endParaRPr>
              </a:p>
            </p:txBody>
          </p:sp>
        </mc:Choice>
        <mc:Fallback xmlns="">
          <p:sp>
            <p:nvSpPr>
              <p:cNvPr id="50" name="Rectangle 49">
                <a:extLst>
                  <a:ext uri="{FF2B5EF4-FFF2-40B4-BE49-F238E27FC236}">
                    <a16:creationId xmlns:a16="http://schemas.microsoft.com/office/drawing/2014/main" id="{69F855D4-8379-4672-B311-2144D8C836DE}"/>
                  </a:ext>
                </a:extLst>
              </p:cNvPr>
              <p:cNvSpPr>
                <a:spLocks noRot="1" noChangeAspect="1" noMove="1" noResize="1" noEditPoints="1" noAdjustHandles="1" noChangeArrowheads="1" noChangeShapeType="1" noTextEdit="1"/>
              </p:cNvSpPr>
              <p:nvPr/>
            </p:nvSpPr>
            <p:spPr>
              <a:xfrm>
                <a:off x="1183260" y="4623663"/>
                <a:ext cx="526993" cy="400110"/>
              </a:xfrm>
              <a:prstGeom prst="rect">
                <a:avLst/>
              </a:prstGeom>
              <a:blipFill>
                <a:blip r:embed="rId12"/>
                <a:stretch>
                  <a:fillRect/>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C0D2DB22-22CA-4A37-99C2-6FCE28B9E7E3}"/>
                  </a:ext>
                </a:extLst>
              </p:cNvPr>
              <p:cNvSpPr/>
              <p:nvPr/>
            </p:nvSpPr>
            <p:spPr>
              <a:xfrm>
                <a:off x="1066233" y="5728401"/>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accent3">
                              <a:lumMod val="50000"/>
                            </a:schemeClr>
                          </a:solidFill>
                          <a:latin typeface="Cambria Math" panose="02040503050406030204" pitchFamily="18" charset="0"/>
                        </a:rPr>
                        <m:t>−4</m:t>
                      </m:r>
                    </m:oMath>
                  </m:oMathPara>
                </a14:m>
                <a:endParaRPr lang="en-US" sz="2000" dirty="0">
                  <a:solidFill>
                    <a:schemeClr val="accent3">
                      <a:lumMod val="50000"/>
                    </a:schemeClr>
                  </a:solidFill>
                </a:endParaRPr>
              </a:p>
            </p:txBody>
          </p:sp>
        </mc:Choice>
        <mc:Fallback xmlns="">
          <p:sp>
            <p:nvSpPr>
              <p:cNvPr id="51" name="Rectangle 50">
                <a:extLst>
                  <a:ext uri="{FF2B5EF4-FFF2-40B4-BE49-F238E27FC236}">
                    <a16:creationId xmlns:a16="http://schemas.microsoft.com/office/drawing/2014/main" id="{C0D2DB22-22CA-4A37-99C2-6FCE28B9E7E3}"/>
                  </a:ext>
                </a:extLst>
              </p:cNvPr>
              <p:cNvSpPr>
                <a:spLocks noRot="1" noChangeAspect="1" noMove="1" noResize="1" noEditPoints="1" noAdjustHandles="1" noChangeArrowheads="1" noChangeShapeType="1" noTextEdit="1"/>
              </p:cNvSpPr>
              <p:nvPr/>
            </p:nvSpPr>
            <p:spPr>
              <a:xfrm>
                <a:off x="1066233" y="5728401"/>
                <a:ext cx="526993"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2B657670-B4EE-4788-A34D-1338C2310A68}"/>
                  </a:ext>
                </a:extLst>
              </p:cNvPr>
              <p:cNvSpPr/>
              <p:nvPr/>
            </p:nvSpPr>
            <p:spPr>
              <a:xfrm>
                <a:off x="3496680" y="4070075"/>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accent3">
                              <a:lumMod val="50000"/>
                            </a:schemeClr>
                          </a:solidFill>
                          <a:latin typeface="Cambria Math" panose="02040503050406030204" pitchFamily="18" charset="0"/>
                        </a:rPr>
                        <m:t>3</m:t>
                      </m:r>
                    </m:oMath>
                  </m:oMathPara>
                </a14:m>
                <a:endParaRPr lang="en-US" sz="2000" dirty="0">
                  <a:solidFill>
                    <a:schemeClr val="accent3">
                      <a:lumMod val="50000"/>
                    </a:schemeClr>
                  </a:solidFill>
                </a:endParaRPr>
              </a:p>
            </p:txBody>
          </p:sp>
        </mc:Choice>
        <mc:Fallback xmlns="">
          <p:sp>
            <p:nvSpPr>
              <p:cNvPr id="52" name="Rectangle 51">
                <a:extLst>
                  <a:ext uri="{FF2B5EF4-FFF2-40B4-BE49-F238E27FC236}">
                    <a16:creationId xmlns:a16="http://schemas.microsoft.com/office/drawing/2014/main" id="{2B657670-B4EE-4788-A34D-1338C2310A68}"/>
                  </a:ext>
                </a:extLst>
              </p:cNvPr>
              <p:cNvSpPr>
                <a:spLocks noRot="1" noChangeAspect="1" noMove="1" noResize="1" noEditPoints="1" noAdjustHandles="1" noChangeArrowheads="1" noChangeShapeType="1" noTextEdit="1"/>
              </p:cNvSpPr>
              <p:nvPr/>
            </p:nvSpPr>
            <p:spPr>
              <a:xfrm>
                <a:off x="3496680" y="4070075"/>
                <a:ext cx="526993"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0D7B00F8-7B2C-467C-93AC-3F2A35A416B2}"/>
                  </a:ext>
                </a:extLst>
              </p:cNvPr>
              <p:cNvSpPr/>
              <p:nvPr/>
            </p:nvSpPr>
            <p:spPr>
              <a:xfrm>
                <a:off x="5607674" y="4609481"/>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chemeClr val="accent3">
                              <a:lumMod val="50000"/>
                            </a:schemeClr>
                          </a:solidFill>
                          <a:latin typeface="Cambria Math" panose="02040503050406030204" pitchFamily="18" charset="0"/>
                        </a:rPr>
                        <m:t>−12</m:t>
                      </m:r>
                    </m:oMath>
                  </m:oMathPara>
                </a14:m>
                <a:endParaRPr lang="en-US" sz="2000" dirty="0">
                  <a:solidFill>
                    <a:schemeClr val="accent3">
                      <a:lumMod val="50000"/>
                    </a:schemeClr>
                  </a:solidFill>
                </a:endParaRPr>
              </a:p>
            </p:txBody>
          </p:sp>
        </mc:Choice>
        <mc:Fallback xmlns="">
          <p:sp>
            <p:nvSpPr>
              <p:cNvPr id="53" name="Rectangle 52">
                <a:extLst>
                  <a:ext uri="{FF2B5EF4-FFF2-40B4-BE49-F238E27FC236}">
                    <a16:creationId xmlns:a16="http://schemas.microsoft.com/office/drawing/2014/main" id="{0D7B00F8-7B2C-467C-93AC-3F2A35A416B2}"/>
                  </a:ext>
                </a:extLst>
              </p:cNvPr>
              <p:cNvSpPr>
                <a:spLocks noRot="1" noChangeAspect="1" noMove="1" noResize="1" noEditPoints="1" noAdjustHandles="1" noChangeArrowheads="1" noChangeShapeType="1" noTextEdit="1"/>
              </p:cNvSpPr>
              <p:nvPr/>
            </p:nvSpPr>
            <p:spPr>
              <a:xfrm>
                <a:off x="5607674" y="4609481"/>
                <a:ext cx="526993" cy="400110"/>
              </a:xfrm>
              <a:prstGeom prst="rect">
                <a:avLst/>
              </a:prstGeom>
              <a:blipFill>
                <a:blip r:embed="rId15"/>
                <a:stretch>
                  <a:fillRect r="-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DF584A8-8F39-46FE-81AC-A57C70648638}"/>
                  </a:ext>
                </a:extLst>
              </p:cNvPr>
              <p:cNvSpPr/>
              <p:nvPr/>
            </p:nvSpPr>
            <p:spPr>
              <a:xfrm>
                <a:off x="5160174" y="5135551"/>
                <a:ext cx="540020" cy="731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m:t>
                          </m:r>
                          <m:r>
                            <a:rPr lang="en-US" sz="2000" b="0" i="1" smtClean="0">
                              <a:latin typeface="Cambria Math" panose="02040503050406030204" pitchFamily="18" charset="0"/>
                            </a:rPr>
                            <m:t>𝑓</m:t>
                          </m:r>
                        </m:den>
                      </m:f>
                    </m:oMath>
                  </m:oMathPara>
                </a14:m>
                <a:endParaRPr lang="en-US" sz="2000" dirty="0"/>
              </a:p>
            </p:txBody>
          </p:sp>
        </mc:Choice>
        <mc:Fallback xmlns="">
          <p:sp>
            <p:nvSpPr>
              <p:cNvPr id="56" name="Rectangle 55">
                <a:extLst>
                  <a:ext uri="{FF2B5EF4-FFF2-40B4-BE49-F238E27FC236}">
                    <a16:creationId xmlns:a16="http://schemas.microsoft.com/office/drawing/2014/main" id="{BDF584A8-8F39-46FE-81AC-A57C70648638}"/>
                  </a:ext>
                </a:extLst>
              </p:cNvPr>
              <p:cNvSpPr>
                <a:spLocks noRot="1" noChangeAspect="1" noMove="1" noResize="1" noEditPoints="1" noAdjustHandles="1" noChangeArrowheads="1" noChangeShapeType="1" noTextEdit="1"/>
              </p:cNvSpPr>
              <p:nvPr/>
            </p:nvSpPr>
            <p:spPr>
              <a:xfrm>
                <a:off x="5160174" y="5135551"/>
                <a:ext cx="540020" cy="73141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33AB86A-F6AC-499D-B6E0-C505A4E39900}"/>
                  </a:ext>
                </a:extLst>
              </p:cNvPr>
              <p:cNvSpPr/>
              <p:nvPr/>
            </p:nvSpPr>
            <p:spPr>
              <a:xfrm>
                <a:off x="5871170" y="5320194"/>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C00000"/>
                          </a:solidFill>
                          <a:latin typeface="Cambria Math" panose="02040503050406030204" pitchFamily="18" charset="0"/>
                        </a:rPr>
                        <m:t>1</m:t>
                      </m:r>
                    </m:oMath>
                  </m:oMathPara>
                </a14:m>
                <a:endParaRPr lang="en-US" sz="2000" dirty="0">
                  <a:solidFill>
                    <a:srgbClr val="C00000"/>
                  </a:solidFill>
                </a:endParaRPr>
              </a:p>
            </p:txBody>
          </p:sp>
        </mc:Choice>
        <mc:Fallback xmlns="">
          <p:sp>
            <p:nvSpPr>
              <p:cNvPr id="57" name="Rectangle 56">
                <a:extLst>
                  <a:ext uri="{FF2B5EF4-FFF2-40B4-BE49-F238E27FC236}">
                    <a16:creationId xmlns:a16="http://schemas.microsoft.com/office/drawing/2014/main" id="{C33AB86A-F6AC-499D-B6E0-C505A4E39900}"/>
                  </a:ext>
                </a:extLst>
              </p:cNvPr>
              <p:cNvSpPr>
                <a:spLocks noRot="1" noChangeAspect="1" noMove="1" noResize="1" noEditPoints="1" noAdjustHandles="1" noChangeArrowheads="1" noChangeShapeType="1" noTextEdit="1"/>
              </p:cNvSpPr>
              <p:nvPr/>
            </p:nvSpPr>
            <p:spPr>
              <a:xfrm>
                <a:off x="5871170" y="5320194"/>
                <a:ext cx="526993"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F44AC841-8BAA-4AA6-A6DE-F71E6DB1869F}"/>
                  </a:ext>
                </a:extLst>
              </p:cNvPr>
              <p:cNvSpPr/>
              <p:nvPr/>
            </p:nvSpPr>
            <p:spPr>
              <a:xfrm>
                <a:off x="645781" y="6187201"/>
                <a:ext cx="1020472" cy="6774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m:t>
                          </m:r>
                          <m:r>
                            <a:rPr lang="en-US" sz="2000" b="0" i="1" smtClean="0">
                              <a:latin typeface="Cambria Math" panose="02040503050406030204" pitchFamily="18" charset="0"/>
                            </a:rPr>
                            <m:t>𝑧</m:t>
                          </m:r>
                        </m:den>
                      </m:f>
                      <m:r>
                        <a:rPr lang="en-US" sz="2000" b="0" i="1" smtClean="0">
                          <a:latin typeface="Cambria Math" panose="02040503050406030204" pitchFamily="18" charset="0"/>
                        </a:rPr>
                        <m:t>=</m:t>
                      </m:r>
                      <m:r>
                        <a:rPr lang="en-US" sz="2000" b="0" i="1" smtClean="0">
                          <a:latin typeface="Cambria Math" panose="02040503050406030204" pitchFamily="18" charset="0"/>
                        </a:rPr>
                        <m:t>𝑞</m:t>
                      </m:r>
                    </m:oMath>
                  </m:oMathPara>
                </a14:m>
                <a:endParaRPr lang="en-US" sz="2000" dirty="0"/>
              </a:p>
            </p:txBody>
          </p:sp>
        </mc:Choice>
        <mc:Fallback xmlns="">
          <p:sp>
            <p:nvSpPr>
              <p:cNvPr id="58" name="Rectangle 57">
                <a:extLst>
                  <a:ext uri="{FF2B5EF4-FFF2-40B4-BE49-F238E27FC236}">
                    <a16:creationId xmlns:a16="http://schemas.microsoft.com/office/drawing/2014/main" id="{F44AC841-8BAA-4AA6-A6DE-F71E6DB1869F}"/>
                  </a:ext>
                </a:extLst>
              </p:cNvPr>
              <p:cNvSpPr>
                <a:spLocks noRot="1" noChangeAspect="1" noMove="1" noResize="1" noEditPoints="1" noAdjustHandles="1" noChangeArrowheads="1" noChangeShapeType="1" noTextEdit="1"/>
              </p:cNvSpPr>
              <p:nvPr/>
            </p:nvSpPr>
            <p:spPr>
              <a:xfrm>
                <a:off x="645781" y="6187201"/>
                <a:ext cx="1020472" cy="67743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08592E85-2202-48BA-B623-C67AD73A2D48}"/>
                  </a:ext>
                </a:extLst>
              </p:cNvPr>
              <p:cNvSpPr/>
              <p:nvPr/>
            </p:nvSpPr>
            <p:spPr>
              <a:xfrm>
                <a:off x="1760953" y="6351797"/>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C00000"/>
                          </a:solidFill>
                          <a:latin typeface="Cambria Math" panose="02040503050406030204" pitchFamily="18" charset="0"/>
                        </a:rPr>
                        <m:t>3</m:t>
                      </m:r>
                    </m:oMath>
                  </m:oMathPara>
                </a14:m>
                <a:endParaRPr lang="en-US" sz="2000" dirty="0">
                  <a:solidFill>
                    <a:srgbClr val="C00000"/>
                  </a:solidFill>
                </a:endParaRPr>
              </a:p>
            </p:txBody>
          </p:sp>
        </mc:Choice>
        <mc:Fallback xmlns="">
          <p:sp>
            <p:nvSpPr>
              <p:cNvPr id="59" name="Rectangle 58">
                <a:extLst>
                  <a:ext uri="{FF2B5EF4-FFF2-40B4-BE49-F238E27FC236}">
                    <a16:creationId xmlns:a16="http://schemas.microsoft.com/office/drawing/2014/main" id="{08592E85-2202-48BA-B623-C67AD73A2D48}"/>
                  </a:ext>
                </a:extLst>
              </p:cNvPr>
              <p:cNvSpPr>
                <a:spLocks noRot="1" noChangeAspect="1" noMove="1" noResize="1" noEditPoints="1" noAdjustHandles="1" noChangeArrowheads="1" noChangeShapeType="1" noTextEdit="1"/>
              </p:cNvSpPr>
              <p:nvPr/>
            </p:nvSpPr>
            <p:spPr>
              <a:xfrm>
                <a:off x="1760953" y="6351797"/>
                <a:ext cx="526993" cy="400110"/>
              </a:xfrm>
              <a:prstGeom prst="rect">
                <a:avLst/>
              </a:prstGeom>
              <a:blipFill>
                <a:blip r:embed="rId19"/>
                <a:stretch>
                  <a:fillRect/>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14E2FF4B-43AF-426B-8475-51AC10868E02}"/>
              </a:ext>
            </a:extLst>
          </p:cNvPr>
          <p:cNvGrpSpPr/>
          <p:nvPr/>
        </p:nvGrpSpPr>
        <p:grpSpPr>
          <a:xfrm>
            <a:off x="721180" y="3982645"/>
            <a:ext cx="5780004" cy="2146776"/>
            <a:chOff x="1009501" y="2346417"/>
            <a:chExt cx="5780004" cy="2146776"/>
          </a:xfrm>
        </p:grpSpPr>
        <p:grpSp>
          <p:nvGrpSpPr>
            <p:cNvPr id="61" name="Group 60">
              <a:extLst>
                <a:ext uri="{FF2B5EF4-FFF2-40B4-BE49-F238E27FC236}">
                  <a16:creationId xmlns:a16="http://schemas.microsoft.com/office/drawing/2014/main" id="{D74DFA64-E799-4E20-BCBA-6BFC58190B42}"/>
                </a:ext>
              </a:extLst>
            </p:cNvPr>
            <p:cNvGrpSpPr/>
            <p:nvPr/>
          </p:nvGrpSpPr>
          <p:grpSpPr>
            <a:xfrm>
              <a:off x="3154809" y="2706399"/>
              <a:ext cx="365760" cy="365760"/>
              <a:chOff x="4603439" y="3662901"/>
              <a:chExt cx="365760" cy="365760"/>
            </a:xfrm>
          </p:grpSpPr>
          <p:sp>
            <p:nvSpPr>
              <p:cNvPr id="76" name="Oval 75">
                <a:extLst>
                  <a:ext uri="{FF2B5EF4-FFF2-40B4-BE49-F238E27FC236}">
                    <a16:creationId xmlns:a16="http://schemas.microsoft.com/office/drawing/2014/main" id="{9552CD55-EFF3-443E-AC46-CA74E7A3FB9B}"/>
                  </a:ext>
                </a:extLst>
              </p:cNvPr>
              <p:cNvSpPr/>
              <p:nvPr/>
            </p:nvSpPr>
            <p:spPr>
              <a:xfrm>
                <a:off x="4603439" y="3662901"/>
                <a:ext cx="365760" cy="36576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endParaRPr lang="en-US" sz="2400" dirty="0"/>
              </a:p>
            </p:txBody>
          </p:sp>
          <p:grpSp>
            <p:nvGrpSpPr>
              <p:cNvPr id="77" name="Group 76">
                <a:extLst>
                  <a:ext uri="{FF2B5EF4-FFF2-40B4-BE49-F238E27FC236}">
                    <a16:creationId xmlns:a16="http://schemas.microsoft.com/office/drawing/2014/main" id="{5CE8D054-2D96-4AE5-AFDF-9C9C75E74B57}"/>
                  </a:ext>
                </a:extLst>
              </p:cNvPr>
              <p:cNvGrpSpPr/>
              <p:nvPr/>
            </p:nvGrpSpPr>
            <p:grpSpPr>
              <a:xfrm>
                <a:off x="4694879" y="3754341"/>
                <a:ext cx="182880" cy="182880"/>
                <a:chOff x="4290060" y="2537460"/>
                <a:chExt cx="182880" cy="182880"/>
              </a:xfrm>
            </p:grpSpPr>
            <p:cxnSp>
              <p:nvCxnSpPr>
                <p:cNvPr id="78" name="Straight Connector 77">
                  <a:extLst>
                    <a:ext uri="{FF2B5EF4-FFF2-40B4-BE49-F238E27FC236}">
                      <a16:creationId xmlns:a16="http://schemas.microsoft.com/office/drawing/2014/main" id="{8E9CB4CF-0B56-41AA-A0FD-1BEBFBB84C58}"/>
                    </a:ext>
                  </a:extLst>
                </p:cNvPr>
                <p:cNvCxnSpPr/>
                <p:nvPr/>
              </p:nvCxnSpPr>
              <p:spPr>
                <a:xfrm>
                  <a:off x="4381500" y="253746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6CC36D-0F1D-477C-989B-EF78BCEAA0F3}"/>
                    </a:ext>
                  </a:extLst>
                </p:cNvPr>
                <p:cNvCxnSpPr>
                  <a:cxnSpLocks/>
                </p:cNvCxnSpPr>
                <p:nvPr/>
              </p:nvCxnSpPr>
              <p:spPr>
                <a:xfrm rot="5400000">
                  <a:off x="4381500" y="2537460"/>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7E00DC73-4919-4148-915D-2A4FD9C0CE61}"/>
                </a:ext>
              </a:extLst>
            </p:cNvPr>
            <p:cNvGrpSpPr/>
            <p:nvPr/>
          </p:nvGrpSpPr>
          <p:grpSpPr>
            <a:xfrm>
              <a:off x="5146040" y="3234148"/>
              <a:ext cx="365760" cy="365760"/>
              <a:chOff x="4345318" y="2771362"/>
              <a:chExt cx="365760" cy="365760"/>
            </a:xfrm>
          </p:grpSpPr>
          <p:sp>
            <p:nvSpPr>
              <p:cNvPr id="72" name="Oval 71">
                <a:extLst>
                  <a:ext uri="{FF2B5EF4-FFF2-40B4-BE49-F238E27FC236}">
                    <a16:creationId xmlns:a16="http://schemas.microsoft.com/office/drawing/2014/main" id="{F6305320-2478-45CC-BD6B-AFA8358C26B3}"/>
                  </a:ext>
                </a:extLst>
              </p:cNvPr>
              <p:cNvSpPr/>
              <p:nvPr/>
            </p:nvSpPr>
            <p:spPr>
              <a:xfrm>
                <a:off x="4345318" y="2771362"/>
                <a:ext cx="365760" cy="36576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endParaRPr lang="en-US" sz="2400" dirty="0"/>
              </a:p>
            </p:txBody>
          </p:sp>
          <p:grpSp>
            <p:nvGrpSpPr>
              <p:cNvPr id="73" name="Group 72">
                <a:extLst>
                  <a:ext uri="{FF2B5EF4-FFF2-40B4-BE49-F238E27FC236}">
                    <a16:creationId xmlns:a16="http://schemas.microsoft.com/office/drawing/2014/main" id="{A5320AE7-7CC5-4875-8178-1527FC9D168A}"/>
                  </a:ext>
                </a:extLst>
              </p:cNvPr>
              <p:cNvGrpSpPr/>
              <p:nvPr/>
            </p:nvGrpSpPr>
            <p:grpSpPr>
              <a:xfrm>
                <a:off x="4436758" y="2862802"/>
                <a:ext cx="182880" cy="182880"/>
                <a:chOff x="5023498" y="2321782"/>
                <a:chExt cx="182880" cy="182880"/>
              </a:xfrm>
            </p:grpSpPr>
            <p:cxnSp>
              <p:nvCxnSpPr>
                <p:cNvPr id="74" name="Straight Connector 73">
                  <a:extLst>
                    <a:ext uri="{FF2B5EF4-FFF2-40B4-BE49-F238E27FC236}">
                      <a16:creationId xmlns:a16="http://schemas.microsoft.com/office/drawing/2014/main" id="{634BFD1D-3656-47C9-9768-C5025B5C4074}"/>
                    </a:ext>
                  </a:extLst>
                </p:cNvPr>
                <p:cNvCxnSpPr>
                  <a:cxnSpLocks/>
                </p:cNvCxnSpPr>
                <p:nvPr/>
              </p:nvCxnSpPr>
              <p:spPr>
                <a:xfrm rot="2700000">
                  <a:off x="5114938" y="2321782"/>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99B121-4C6A-4FCE-9266-905E4360BA6D}"/>
                    </a:ext>
                  </a:extLst>
                </p:cNvPr>
                <p:cNvCxnSpPr>
                  <a:cxnSpLocks/>
                </p:cNvCxnSpPr>
                <p:nvPr/>
              </p:nvCxnSpPr>
              <p:spPr>
                <a:xfrm rot="-2700000">
                  <a:off x="5114938" y="2321782"/>
                  <a:ext cx="0" cy="182880"/>
                </a:xfrm>
                <a:prstGeom prst="line">
                  <a:avLst/>
                </a:prstGeom>
                <a:ln w="28575"/>
              </p:spPr>
              <p:style>
                <a:lnRef idx="1">
                  <a:schemeClr val="accent1"/>
                </a:lnRef>
                <a:fillRef idx="0">
                  <a:schemeClr val="accent1"/>
                </a:fillRef>
                <a:effectRef idx="0">
                  <a:schemeClr val="accent1"/>
                </a:effectRef>
                <a:fontRef idx="minor">
                  <a:schemeClr val="tx1"/>
                </a:fontRef>
              </p:style>
            </p:cxnSp>
          </p:grpSp>
        </p:grpSp>
        <p:cxnSp>
          <p:nvCxnSpPr>
            <p:cNvPr id="63" name="Straight Arrow Connector 62">
              <a:extLst>
                <a:ext uri="{FF2B5EF4-FFF2-40B4-BE49-F238E27FC236}">
                  <a16:creationId xmlns:a16="http://schemas.microsoft.com/office/drawing/2014/main" id="{B6BCB6FF-4737-494D-B566-1D2BADFB8A06}"/>
                </a:ext>
              </a:extLst>
            </p:cNvPr>
            <p:cNvCxnSpPr>
              <a:cxnSpLocks/>
              <a:endCxn id="76" idx="1"/>
            </p:cNvCxnSpPr>
            <p:nvPr/>
          </p:nvCxnSpPr>
          <p:spPr>
            <a:xfrm>
              <a:off x="2801287" y="2346417"/>
              <a:ext cx="407086" cy="413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BD698A0-E4F9-49C7-A26A-66082C5FD567}"/>
                </a:ext>
              </a:extLst>
            </p:cNvPr>
            <p:cNvCxnSpPr>
              <a:cxnSpLocks/>
            </p:cNvCxnSpPr>
            <p:nvPr/>
          </p:nvCxnSpPr>
          <p:spPr>
            <a:xfrm rot="16200000">
              <a:off x="2801287" y="3021825"/>
              <a:ext cx="407086" cy="413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640DD6F-22F1-473A-A351-6E521E1933B8}"/>
                </a:ext>
              </a:extLst>
            </p:cNvPr>
            <p:cNvCxnSpPr>
              <a:cxnSpLocks/>
            </p:cNvCxnSpPr>
            <p:nvPr/>
          </p:nvCxnSpPr>
          <p:spPr>
            <a:xfrm flipH="1">
              <a:off x="1009501" y="2346417"/>
              <a:ext cx="17885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397699-5883-4EDE-8B9C-C98172CE3B30}"/>
                </a:ext>
              </a:extLst>
            </p:cNvPr>
            <p:cNvCxnSpPr>
              <a:cxnSpLocks/>
            </p:cNvCxnSpPr>
            <p:nvPr/>
          </p:nvCxnSpPr>
          <p:spPr>
            <a:xfrm flipH="1">
              <a:off x="1009501" y="3432141"/>
              <a:ext cx="1788557" cy="0"/>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F6DC6FA-DB16-4704-92B4-5179BA5DFEB9}"/>
                </a:ext>
              </a:extLst>
            </p:cNvPr>
            <p:cNvCxnSpPr/>
            <p:nvPr/>
          </p:nvCxnSpPr>
          <p:spPr>
            <a:xfrm flipH="1">
              <a:off x="3516988" y="2883628"/>
              <a:ext cx="12777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09B0AA6-80FE-4EBB-8100-7A886B3DD6BC}"/>
                </a:ext>
              </a:extLst>
            </p:cNvPr>
            <p:cNvCxnSpPr>
              <a:cxnSpLocks/>
            </p:cNvCxnSpPr>
            <p:nvPr/>
          </p:nvCxnSpPr>
          <p:spPr>
            <a:xfrm flipV="1">
              <a:off x="4252464" y="3562266"/>
              <a:ext cx="945700" cy="9309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18797EE-60CC-4054-9F3B-3213715A53A5}"/>
                </a:ext>
              </a:extLst>
            </p:cNvPr>
            <p:cNvCxnSpPr/>
            <p:nvPr/>
          </p:nvCxnSpPr>
          <p:spPr>
            <a:xfrm>
              <a:off x="4794693" y="2883628"/>
              <a:ext cx="407086" cy="413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058779B-281D-4081-82E4-9382F6568D13}"/>
                </a:ext>
              </a:extLst>
            </p:cNvPr>
            <p:cNvCxnSpPr>
              <a:cxnSpLocks/>
            </p:cNvCxnSpPr>
            <p:nvPr/>
          </p:nvCxnSpPr>
          <p:spPr>
            <a:xfrm flipH="1">
              <a:off x="1009501" y="4493193"/>
              <a:ext cx="32429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11131E5-7442-419B-87DE-6344FAF0DF23}"/>
                </a:ext>
              </a:extLst>
            </p:cNvPr>
            <p:cNvCxnSpPr>
              <a:cxnSpLocks/>
            </p:cNvCxnSpPr>
            <p:nvPr/>
          </p:nvCxnSpPr>
          <p:spPr>
            <a:xfrm>
              <a:off x="5511800" y="3432141"/>
              <a:ext cx="1277705" cy="0"/>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881094F2-4026-4F33-926E-DDF9E551F5BC}"/>
                  </a:ext>
                </a:extLst>
              </p:cNvPr>
              <p:cNvSpPr/>
              <p:nvPr/>
            </p:nvSpPr>
            <p:spPr>
              <a:xfrm>
                <a:off x="3153483" y="4540033"/>
                <a:ext cx="540020" cy="729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m:t>
                          </m:r>
                          <m:r>
                            <a:rPr lang="en-US" sz="2000" b="0" i="1" smtClean="0">
                              <a:latin typeface="Cambria Math" panose="02040503050406030204" pitchFamily="18" charset="0"/>
                            </a:rPr>
                            <m:t>𝑞</m:t>
                          </m:r>
                        </m:den>
                      </m:f>
                    </m:oMath>
                  </m:oMathPara>
                </a14:m>
                <a:endParaRPr lang="en-US" sz="2000" dirty="0"/>
              </a:p>
            </p:txBody>
          </p:sp>
        </mc:Choice>
        <mc:Fallback xmlns="">
          <p:sp>
            <p:nvSpPr>
              <p:cNvPr id="80" name="Rectangle 79">
                <a:extLst>
                  <a:ext uri="{FF2B5EF4-FFF2-40B4-BE49-F238E27FC236}">
                    <a16:creationId xmlns:a16="http://schemas.microsoft.com/office/drawing/2014/main" id="{881094F2-4026-4F33-926E-DDF9E551F5BC}"/>
                  </a:ext>
                </a:extLst>
              </p:cNvPr>
              <p:cNvSpPr>
                <a:spLocks noRot="1" noChangeAspect="1" noMove="1" noResize="1" noEditPoints="1" noAdjustHandles="1" noChangeArrowheads="1" noChangeShapeType="1" noTextEdit="1"/>
              </p:cNvSpPr>
              <p:nvPr/>
            </p:nvSpPr>
            <p:spPr>
              <a:xfrm>
                <a:off x="3153483" y="4540033"/>
                <a:ext cx="540020" cy="72930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E70C20D2-9700-4F3B-AB02-69E430FC596E}"/>
                  </a:ext>
                </a:extLst>
              </p:cNvPr>
              <p:cNvSpPr/>
              <p:nvPr/>
            </p:nvSpPr>
            <p:spPr>
              <a:xfrm>
                <a:off x="3660768" y="4689207"/>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C00000"/>
                          </a:solidFill>
                          <a:latin typeface="Cambria Math" panose="02040503050406030204" pitchFamily="18" charset="0"/>
                        </a:rPr>
                        <m:t>−4</m:t>
                      </m:r>
                    </m:oMath>
                  </m:oMathPara>
                </a14:m>
                <a:endParaRPr lang="en-US" sz="2000" dirty="0">
                  <a:solidFill>
                    <a:srgbClr val="C00000"/>
                  </a:solidFill>
                </a:endParaRPr>
              </a:p>
            </p:txBody>
          </p:sp>
        </mc:Choice>
        <mc:Fallback xmlns="">
          <p:sp>
            <p:nvSpPr>
              <p:cNvPr id="81" name="Rectangle 80">
                <a:extLst>
                  <a:ext uri="{FF2B5EF4-FFF2-40B4-BE49-F238E27FC236}">
                    <a16:creationId xmlns:a16="http://schemas.microsoft.com/office/drawing/2014/main" id="{E70C20D2-9700-4F3B-AB02-69E430FC596E}"/>
                  </a:ext>
                </a:extLst>
              </p:cNvPr>
              <p:cNvSpPr>
                <a:spLocks noRot="1" noChangeAspect="1" noMove="1" noResize="1" noEditPoints="1" noAdjustHandles="1" noChangeArrowheads="1" noChangeShapeType="1" noTextEdit="1"/>
              </p:cNvSpPr>
              <p:nvPr/>
            </p:nvSpPr>
            <p:spPr>
              <a:xfrm>
                <a:off x="3660768" y="4689207"/>
                <a:ext cx="526993"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B35207CA-A229-4017-8D4C-818A34B01C06}"/>
                  </a:ext>
                </a:extLst>
              </p:cNvPr>
              <p:cNvSpPr/>
              <p:nvPr/>
            </p:nvSpPr>
            <p:spPr>
              <a:xfrm>
                <a:off x="612664" y="5073948"/>
                <a:ext cx="1357936" cy="729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m:t>
                          </m:r>
                          <m:r>
                            <a:rPr lang="en-US" sz="2000" b="0" i="1" smtClean="0">
                              <a:latin typeface="Cambria Math" panose="02040503050406030204" pitchFamily="18" charset="0"/>
                            </a:rPr>
                            <m:t>𝑦</m:t>
                          </m:r>
                        </m:den>
                      </m:f>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𝑑𝑞</m:t>
                          </m:r>
                        </m:den>
                      </m:f>
                    </m:oMath>
                  </m:oMathPara>
                </a14:m>
                <a:endParaRPr lang="en-US" sz="2000" dirty="0"/>
              </a:p>
            </p:txBody>
          </p:sp>
        </mc:Choice>
        <mc:Fallback xmlns="">
          <p:sp>
            <p:nvSpPr>
              <p:cNvPr id="82" name="Rectangle 81">
                <a:extLst>
                  <a:ext uri="{FF2B5EF4-FFF2-40B4-BE49-F238E27FC236}">
                    <a16:creationId xmlns:a16="http://schemas.microsoft.com/office/drawing/2014/main" id="{B35207CA-A229-4017-8D4C-818A34B01C06}"/>
                  </a:ext>
                </a:extLst>
              </p:cNvPr>
              <p:cNvSpPr>
                <a:spLocks noRot="1" noChangeAspect="1" noMove="1" noResize="1" noEditPoints="1" noAdjustHandles="1" noChangeArrowheads="1" noChangeShapeType="1" noTextEdit="1"/>
              </p:cNvSpPr>
              <p:nvPr/>
            </p:nvSpPr>
            <p:spPr>
              <a:xfrm>
                <a:off x="612664" y="5073948"/>
                <a:ext cx="1357936" cy="72930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9D1D455A-FB5E-4BA9-946E-7417FE53034E}"/>
                  </a:ext>
                </a:extLst>
              </p:cNvPr>
              <p:cNvSpPr/>
              <p:nvPr/>
            </p:nvSpPr>
            <p:spPr>
              <a:xfrm>
                <a:off x="1923045" y="5238544"/>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C00000"/>
                          </a:solidFill>
                          <a:latin typeface="Cambria Math" panose="02040503050406030204" pitchFamily="18" charset="0"/>
                        </a:rPr>
                        <m:t>−4</m:t>
                      </m:r>
                    </m:oMath>
                  </m:oMathPara>
                </a14:m>
                <a:endParaRPr lang="en-US" sz="2000" dirty="0">
                  <a:solidFill>
                    <a:srgbClr val="C00000"/>
                  </a:solidFill>
                </a:endParaRPr>
              </a:p>
            </p:txBody>
          </p:sp>
        </mc:Choice>
        <mc:Fallback xmlns="">
          <p:sp>
            <p:nvSpPr>
              <p:cNvPr id="83" name="Rectangle 82">
                <a:extLst>
                  <a:ext uri="{FF2B5EF4-FFF2-40B4-BE49-F238E27FC236}">
                    <a16:creationId xmlns:a16="http://schemas.microsoft.com/office/drawing/2014/main" id="{9D1D455A-FB5E-4BA9-946E-7417FE53034E}"/>
                  </a:ext>
                </a:extLst>
              </p:cNvPr>
              <p:cNvSpPr>
                <a:spLocks noRot="1" noChangeAspect="1" noMove="1" noResize="1" noEditPoints="1" noAdjustHandles="1" noChangeArrowheads="1" noChangeShapeType="1" noTextEdit="1"/>
              </p:cNvSpPr>
              <p:nvPr/>
            </p:nvSpPr>
            <p:spPr>
              <a:xfrm>
                <a:off x="1923045" y="5238544"/>
                <a:ext cx="526993"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A40677C5-992D-48A4-834E-6C0D039FFC01}"/>
                  </a:ext>
                </a:extLst>
              </p:cNvPr>
              <p:cNvSpPr/>
              <p:nvPr/>
            </p:nvSpPr>
            <p:spPr>
              <a:xfrm>
                <a:off x="599443" y="3937761"/>
                <a:ext cx="1357936" cy="729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𝑑𝑥</m:t>
                          </m:r>
                        </m:den>
                      </m:f>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𝑑𝑓</m:t>
                          </m:r>
                        </m:num>
                        <m:den>
                          <m:r>
                            <a:rPr lang="en-US" sz="2000" i="1">
                              <a:latin typeface="Cambria Math" panose="02040503050406030204" pitchFamily="18" charset="0"/>
                            </a:rPr>
                            <m:t>𝑑𝑞</m:t>
                          </m:r>
                        </m:den>
                      </m:f>
                    </m:oMath>
                  </m:oMathPara>
                </a14:m>
                <a:endParaRPr lang="en-US" sz="2000" dirty="0"/>
              </a:p>
            </p:txBody>
          </p:sp>
        </mc:Choice>
        <mc:Fallback xmlns="">
          <p:sp>
            <p:nvSpPr>
              <p:cNvPr id="84" name="Rectangle 83">
                <a:extLst>
                  <a:ext uri="{FF2B5EF4-FFF2-40B4-BE49-F238E27FC236}">
                    <a16:creationId xmlns:a16="http://schemas.microsoft.com/office/drawing/2014/main" id="{A40677C5-992D-48A4-834E-6C0D039FFC01}"/>
                  </a:ext>
                </a:extLst>
              </p:cNvPr>
              <p:cNvSpPr>
                <a:spLocks noRot="1" noChangeAspect="1" noMove="1" noResize="1" noEditPoints="1" noAdjustHandles="1" noChangeArrowheads="1" noChangeShapeType="1" noTextEdit="1"/>
              </p:cNvSpPr>
              <p:nvPr/>
            </p:nvSpPr>
            <p:spPr>
              <a:xfrm>
                <a:off x="599443" y="3937761"/>
                <a:ext cx="1357936" cy="72930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830BCE80-92D7-4020-B5F8-D9FD16D81B75}"/>
                  </a:ext>
                </a:extLst>
              </p:cNvPr>
              <p:cNvSpPr/>
              <p:nvPr/>
            </p:nvSpPr>
            <p:spPr>
              <a:xfrm>
                <a:off x="1925058" y="4083950"/>
                <a:ext cx="526993"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C00000"/>
                          </a:solidFill>
                          <a:latin typeface="Cambria Math" panose="02040503050406030204" pitchFamily="18" charset="0"/>
                        </a:rPr>
                        <m:t>−4</m:t>
                      </m:r>
                    </m:oMath>
                  </m:oMathPara>
                </a14:m>
                <a:endParaRPr lang="en-US" sz="2000" dirty="0">
                  <a:solidFill>
                    <a:srgbClr val="C00000"/>
                  </a:solidFill>
                </a:endParaRPr>
              </a:p>
            </p:txBody>
          </p:sp>
        </mc:Choice>
        <mc:Fallback xmlns="">
          <p:sp>
            <p:nvSpPr>
              <p:cNvPr id="85" name="Rectangle 84">
                <a:extLst>
                  <a:ext uri="{FF2B5EF4-FFF2-40B4-BE49-F238E27FC236}">
                    <a16:creationId xmlns:a16="http://schemas.microsoft.com/office/drawing/2014/main" id="{830BCE80-92D7-4020-B5F8-D9FD16D81B75}"/>
                  </a:ext>
                </a:extLst>
              </p:cNvPr>
              <p:cNvSpPr>
                <a:spLocks noRot="1" noChangeAspect="1" noMove="1" noResize="1" noEditPoints="1" noAdjustHandles="1" noChangeArrowheads="1" noChangeShapeType="1" noTextEdit="1"/>
              </p:cNvSpPr>
              <p:nvPr/>
            </p:nvSpPr>
            <p:spPr>
              <a:xfrm>
                <a:off x="1925058" y="4083950"/>
                <a:ext cx="526993" cy="400110"/>
              </a:xfrm>
              <a:prstGeom prst="rect">
                <a:avLst/>
              </a:prstGeom>
              <a:blipFill>
                <a:blip r:embed="rId25"/>
                <a:stretch>
                  <a:fillRect/>
                </a:stretch>
              </a:blipFill>
            </p:spPr>
            <p:txBody>
              <a:bodyPr/>
              <a:lstStyle/>
              <a:p>
                <a:r>
                  <a:rPr lang="en-US">
                    <a:noFill/>
                  </a:rPr>
                  <a:t> </a:t>
                </a:r>
              </a:p>
            </p:txBody>
          </p:sp>
        </mc:Fallback>
      </mc:AlternateContent>
      <p:sp>
        <p:nvSpPr>
          <p:cNvPr id="89" name="TextBox 88">
            <a:extLst>
              <a:ext uri="{FF2B5EF4-FFF2-40B4-BE49-F238E27FC236}">
                <a16:creationId xmlns:a16="http://schemas.microsoft.com/office/drawing/2014/main" id="{D7520B60-41F6-4913-9593-0F2DA7F97CAE}"/>
              </a:ext>
            </a:extLst>
          </p:cNvPr>
          <p:cNvSpPr txBox="1"/>
          <p:nvPr/>
        </p:nvSpPr>
        <p:spPr>
          <a:xfrm>
            <a:off x="658301" y="2751841"/>
            <a:ext cx="1633796" cy="369332"/>
          </a:xfrm>
          <a:prstGeom prst="rect">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t>Forward Pass</a:t>
            </a:r>
          </a:p>
        </p:txBody>
      </p:sp>
      <p:sp>
        <p:nvSpPr>
          <p:cNvPr id="90" name="TextBox 89">
            <a:extLst>
              <a:ext uri="{FF2B5EF4-FFF2-40B4-BE49-F238E27FC236}">
                <a16:creationId xmlns:a16="http://schemas.microsoft.com/office/drawing/2014/main" id="{9DBF4F3E-FC17-41EE-BDEC-E18AAA7082AE}"/>
              </a:ext>
            </a:extLst>
          </p:cNvPr>
          <p:cNvSpPr txBox="1"/>
          <p:nvPr/>
        </p:nvSpPr>
        <p:spPr>
          <a:xfrm>
            <a:off x="2679782" y="2743539"/>
            <a:ext cx="1633796"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Backward Pass</a:t>
            </a:r>
          </a:p>
        </p:txBody>
      </p:sp>
      <p:sp>
        <p:nvSpPr>
          <p:cNvPr id="91" name="Rectangle 90">
            <a:extLst>
              <a:ext uri="{FF2B5EF4-FFF2-40B4-BE49-F238E27FC236}">
                <a16:creationId xmlns:a16="http://schemas.microsoft.com/office/drawing/2014/main" id="{3C16DC6D-3D06-46EE-BAC2-64C4BD7CB299}"/>
              </a:ext>
            </a:extLst>
          </p:cNvPr>
          <p:cNvSpPr/>
          <p:nvPr/>
        </p:nvSpPr>
        <p:spPr>
          <a:xfrm>
            <a:off x="6254284" y="6488668"/>
            <a:ext cx="5937716" cy="369332"/>
          </a:xfrm>
          <a:prstGeom prst="rect">
            <a:avLst/>
          </a:prstGeom>
        </p:spPr>
        <p:txBody>
          <a:bodyPr wrap="none">
            <a:spAutoFit/>
          </a:bodyPr>
          <a:lstStyle/>
          <a:p>
            <a:r>
              <a:rPr lang="en-US" dirty="0">
                <a:solidFill>
                  <a:schemeClr val="bg1">
                    <a:lumMod val="75000"/>
                  </a:schemeClr>
                </a:solidFill>
              </a:rPr>
              <a:t>Source: Johnson and https://cs231n.github.io/optimization-2/</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CEDFCB0-0184-4647-AE67-4F8CE7CFE70B}"/>
                  </a:ext>
                </a:extLst>
              </p:cNvPr>
              <p:cNvSpPr/>
              <p:nvPr/>
            </p:nvSpPr>
            <p:spPr>
              <a:xfrm>
                <a:off x="6161017" y="949103"/>
                <a:ext cx="1185068" cy="7944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𝑑𝑧</m:t>
                          </m:r>
                        </m:den>
                      </m:f>
                      <m:r>
                        <a:rPr lang="en-US" sz="2400" i="1">
                          <a:latin typeface="Cambria Math" panose="02040503050406030204" pitchFamily="18" charset="0"/>
                        </a:rPr>
                        <m:t>=</m:t>
                      </m:r>
                      <m:r>
                        <a:rPr lang="en-US" sz="2400" i="1">
                          <a:latin typeface="Cambria Math" panose="02040503050406030204" pitchFamily="18" charset="0"/>
                        </a:rPr>
                        <m:t>𝑞</m:t>
                      </m:r>
                    </m:oMath>
                  </m:oMathPara>
                </a14:m>
                <a:endParaRPr lang="en-US" sz="2400" dirty="0"/>
              </a:p>
            </p:txBody>
          </p:sp>
        </mc:Choice>
        <mc:Fallback xmlns="">
          <p:sp>
            <p:nvSpPr>
              <p:cNvPr id="8" name="Rectangle 7">
                <a:extLst>
                  <a:ext uri="{FF2B5EF4-FFF2-40B4-BE49-F238E27FC236}">
                    <a16:creationId xmlns:a16="http://schemas.microsoft.com/office/drawing/2014/main" id="{0CEDFCB0-0184-4647-AE67-4F8CE7CFE70B}"/>
                  </a:ext>
                </a:extLst>
              </p:cNvPr>
              <p:cNvSpPr>
                <a:spLocks noRot="1" noChangeAspect="1" noMove="1" noResize="1" noEditPoints="1" noAdjustHandles="1" noChangeArrowheads="1" noChangeShapeType="1" noTextEdit="1"/>
              </p:cNvSpPr>
              <p:nvPr/>
            </p:nvSpPr>
            <p:spPr>
              <a:xfrm>
                <a:off x="6161017" y="949103"/>
                <a:ext cx="1185068" cy="794448"/>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D9F8B52-CFC3-46AC-B943-3353103EEAA4}"/>
                  </a:ext>
                </a:extLst>
              </p:cNvPr>
              <p:cNvSpPr/>
              <p:nvPr/>
            </p:nvSpPr>
            <p:spPr>
              <a:xfrm>
                <a:off x="6161017" y="1825259"/>
                <a:ext cx="1164999" cy="8567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𝑑𝑞</m:t>
                          </m:r>
                        </m:den>
                      </m:f>
                      <m:r>
                        <a:rPr lang="en-US" sz="2400" i="1">
                          <a:latin typeface="Cambria Math" panose="02040503050406030204" pitchFamily="18" charset="0"/>
                        </a:rPr>
                        <m:t>=</m:t>
                      </m:r>
                      <m:r>
                        <a:rPr lang="en-US" sz="2400" i="1">
                          <a:latin typeface="Cambria Math" panose="02040503050406030204" pitchFamily="18" charset="0"/>
                        </a:rPr>
                        <m:t>𝑧</m:t>
                      </m:r>
                    </m:oMath>
                  </m:oMathPara>
                </a14:m>
                <a:endParaRPr lang="en-US" sz="2400" dirty="0"/>
              </a:p>
            </p:txBody>
          </p:sp>
        </mc:Choice>
        <mc:Fallback xmlns="">
          <p:sp>
            <p:nvSpPr>
              <p:cNvPr id="9" name="Rectangle 8">
                <a:extLst>
                  <a:ext uri="{FF2B5EF4-FFF2-40B4-BE49-F238E27FC236}">
                    <a16:creationId xmlns:a16="http://schemas.microsoft.com/office/drawing/2014/main" id="{3D9F8B52-CFC3-46AC-B943-3353103EEAA4}"/>
                  </a:ext>
                </a:extLst>
              </p:cNvPr>
              <p:cNvSpPr>
                <a:spLocks noRot="1" noChangeAspect="1" noMove="1" noResize="1" noEditPoints="1" noAdjustHandles="1" noChangeArrowheads="1" noChangeShapeType="1" noTextEdit="1"/>
              </p:cNvSpPr>
              <p:nvPr/>
            </p:nvSpPr>
            <p:spPr>
              <a:xfrm>
                <a:off x="6161017" y="1825259"/>
                <a:ext cx="1164999" cy="856709"/>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EEC62C0-1463-4666-B64D-E5584710246E}"/>
                  </a:ext>
                </a:extLst>
              </p:cNvPr>
              <p:cNvSpPr/>
              <p:nvPr/>
            </p:nvSpPr>
            <p:spPr>
              <a:xfrm>
                <a:off x="6096000" y="2769627"/>
                <a:ext cx="2751844" cy="857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𝑑𝑦</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𝑑𝑞</m:t>
                          </m:r>
                        </m:den>
                      </m:f>
                      <m:f>
                        <m:fPr>
                          <m:ctrlPr>
                            <a:rPr lang="en-US" sz="2400" i="1">
                              <a:latin typeface="Cambria Math" panose="02040503050406030204" pitchFamily="18" charset="0"/>
                            </a:rPr>
                          </m:ctrlPr>
                        </m:fPr>
                        <m:num>
                          <m:r>
                            <a:rPr lang="en-US" sz="2400" i="1">
                              <a:latin typeface="Cambria Math" panose="02040503050406030204" pitchFamily="18" charset="0"/>
                            </a:rPr>
                            <m:t>𝑑𝑞</m:t>
                          </m:r>
                        </m:num>
                        <m:den>
                          <m:r>
                            <a:rPr lang="en-US" sz="2400" i="1">
                              <a:latin typeface="Cambria Math" panose="02040503050406030204" pitchFamily="18" charset="0"/>
                            </a:rPr>
                            <m:t>𝑑𝑦</m:t>
                          </m:r>
                        </m:den>
                      </m:f>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𝑑𝑞</m:t>
                          </m:r>
                        </m:den>
                      </m:f>
                    </m:oMath>
                  </m:oMathPara>
                </a14:m>
                <a:endParaRPr lang="en-US" sz="2400" dirty="0"/>
              </a:p>
            </p:txBody>
          </p:sp>
        </mc:Choice>
        <mc:Fallback xmlns="">
          <p:sp>
            <p:nvSpPr>
              <p:cNvPr id="10" name="Rectangle 9">
                <a:extLst>
                  <a:ext uri="{FF2B5EF4-FFF2-40B4-BE49-F238E27FC236}">
                    <a16:creationId xmlns:a16="http://schemas.microsoft.com/office/drawing/2014/main" id="{7EEC62C0-1463-4666-B64D-E5584710246E}"/>
                  </a:ext>
                </a:extLst>
              </p:cNvPr>
              <p:cNvSpPr>
                <a:spLocks noRot="1" noChangeAspect="1" noMove="1" noResize="1" noEditPoints="1" noAdjustHandles="1" noChangeArrowheads="1" noChangeShapeType="1" noTextEdit="1"/>
              </p:cNvSpPr>
              <p:nvPr/>
            </p:nvSpPr>
            <p:spPr>
              <a:xfrm>
                <a:off x="6096000" y="2769627"/>
                <a:ext cx="2751844" cy="857607"/>
              </a:xfrm>
              <a:prstGeom prst="rect">
                <a:avLst/>
              </a:prstGeom>
              <a:blipFill>
                <a:blip r:embed="rId2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71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9" grpId="0"/>
      <p:bldP spid="50" grpId="0"/>
      <p:bldP spid="51" grpId="0"/>
      <p:bldP spid="52" grpId="0"/>
      <p:bldP spid="53" grpId="0"/>
      <p:bldP spid="56" grpId="0"/>
      <p:bldP spid="57" grpId="0"/>
      <p:bldP spid="58" grpId="0"/>
      <p:bldP spid="59" grpId="0"/>
      <p:bldP spid="80" grpId="0"/>
      <p:bldP spid="81" grpId="0"/>
      <p:bldP spid="82" grpId="0"/>
      <p:bldP spid="83" grpId="0"/>
      <p:bldP spid="84" grpId="0"/>
      <p:bldP spid="85" grpId="0"/>
      <p:bldP spid="89" grpId="0" animBg="1"/>
      <p:bldP spid="90" grpId="0" animBg="1"/>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4B0AF0C-2DA9-47A2-9F1E-D3141B4032FB}"/>
                  </a:ext>
                </a:extLst>
              </p:cNvPr>
              <p:cNvSpPr txBox="1"/>
              <p:nvPr/>
            </p:nvSpPr>
            <p:spPr>
              <a:xfrm>
                <a:off x="8064595" y="2063847"/>
                <a:ext cx="457200" cy="457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accent3">
                              <a:lumMod val="50000"/>
                            </a:schemeClr>
                          </a:solidFill>
                          <a:latin typeface="Cambria Math" panose="02040503050406030204" pitchFamily="18" charset="0"/>
                        </a:rPr>
                        <m:t>𝑧</m:t>
                      </m:r>
                    </m:oMath>
                  </m:oMathPara>
                </a14:m>
                <a:endParaRPr lang="en-US" sz="2400" dirty="0">
                  <a:solidFill>
                    <a:schemeClr val="accent3">
                      <a:lumMod val="50000"/>
                    </a:schemeClr>
                  </a:solidFill>
                </a:endParaRPr>
              </a:p>
            </p:txBody>
          </p:sp>
        </mc:Choice>
        <mc:Fallback xmlns="">
          <p:sp>
            <p:nvSpPr>
              <p:cNvPr id="37" name="TextBox 36">
                <a:extLst>
                  <a:ext uri="{FF2B5EF4-FFF2-40B4-BE49-F238E27FC236}">
                    <a16:creationId xmlns:a16="http://schemas.microsoft.com/office/drawing/2014/main" id="{94B0AF0C-2DA9-47A2-9F1E-D3141B4032FB}"/>
                  </a:ext>
                </a:extLst>
              </p:cNvPr>
              <p:cNvSpPr txBox="1">
                <a:spLocks noRot="1" noChangeAspect="1" noMove="1" noResize="1" noEditPoints="1" noAdjustHandles="1" noChangeArrowheads="1" noChangeShapeType="1" noTextEdit="1"/>
              </p:cNvSpPr>
              <p:nvPr/>
            </p:nvSpPr>
            <p:spPr>
              <a:xfrm>
                <a:off x="8064595" y="2063847"/>
                <a:ext cx="457200" cy="457200"/>
              </a:xfrm>
              <a:prstGeom prst="rect">
                <a:avLst/>
              </a:prstGeom>
              <a:blipFill>
                <a:blip r:embed="rId2"/>
                <a:stretch>
                  <a:fillRect/>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B5B4370-6CA6-4BBA-ABFC-0642EA30BB2B}"/>
              </a:ext>
            </a:extLst>
          </p:cNvPr>
          <p:cNvGrpSpPr/>
          <p:nvPr/>
        </p:nvGrpSpPr>
        <p:grpSpPr>
          <a:xfrm>
            <a:off x="3181349" y="1476053"/>
            <a:ext cx="5829301" cy="2108526"/>
            <a:chOff x="2019299" y="1666553"/>
            <a:chExt cx="5829301" cy="2108526"/>
          </a:xfrm>
        </p:grpSpPr>
        <p:sp>
          <p:nvSpPr>
            <p:cNvPr id="3" name="Oval 2">
              <a:extLst>
                <a:ext uri="{FF2B5EF4-FFF2-40B4-BE49-F238E27FC236}">
                  <a16:creationId xmlns:a16="http://schemas.microsoft.com/office/drawing/2014/main" id="{D8D18ACF-2F00-4267-BDF0-C206A9154A99}"/>
                </a:ext>
              </a:extLst>
            </p:cNvPr>
            <p:cNvSpPr/>
            <p:nvPr/>
          </p:nvSpPr>
          <p:spPr>
            <a:xfrm>
              <a:off x="4387947" y="1797147"/>
              <a:ext cx="1828800" cy="1828800"/>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endParaRPr lang="en-US" sz="2400" dirty="0"/>
            </a:p>
          </p:txBody>
        </p:sp>
        <p:grpSp>
          <p:nvGrpSpPr>
            <p:cNvPr id="29" name="Group 28">
              <a:extLst>
                <a:ext uri="{FF2B5EF4-FFF2-40B4-BE49-F238E27FC236}">
                  <a16:creationId xmlns:a16="http://schemas.microsoft.com/office/drawing/2014/main" id="{86B5DFD6-746F-46E1-9C0A-16FC01FD248F}"/>
                </a:ext>
              </a:extLst>
            </p:cNvPr>
            <p:cNvGrpSpPr/>
            <p:nvPr/>
          </p:nvGrpSpPr>
          <p:grpSpPr>
            <a:xfrm>
              <a:off x="2019299" y="1666553"/>
              <a:ext cx="2636469" cy="398416"/>
              <a:chOff x="959643" y="1417321"/>
              <a:chExt cx="3539380" cy="534862"/>
            </a:xfrm>
          </p:grpSpPr>
          <p:cxnSp>
            <p:nvCxnSpPr>
              <p:cNvPr id="26" name="Straight Arrow Connector 25">
                <a:extLst>
                  <a:ext uri="{FF2B5EF4-FFF2-40B4-BE49-F238E27FC236}">
                    <a16:creationId xmlns:a16="http://schemas.microsoft.com/office/drawing/2014/main" id="{2FD3F3F4-887C-44BB-AD5A-9175A35580BD}"/>
                  </a:ext>
                </a:extLst>
              </p:cNvPr>
              <p:cNvCxnSpPr>
                <a:cxnSpLocks/>
                <a:stCxn id="3" idx="1"/>
              </p:cNvCxnSpPr>
              <p:nvPr/>
            </p:nvCxnSpPr>
            <p:spPr>
              <a:xfrm flipH="1" flipV="1">
                <a:off x="3977640" y="1417321"/>
                <a:ext cx="521383" cy="534862"/>
              </a:xfrm>
              <a:prstGeom prst="straightConnector1">
                <a:avLst/>
              </a:prstGeom>
              <a:ln w="28575">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62EFAF-94B7-4E1D-A22D-A3434761C393}"/>
                  </a:ext>
                </a:extLst>
              </p:cNvPr>
              <p:cNvCxnSpPr/>
              <p:nvPr/>
            </p:nvCxnSpPr>
            <p:spPr>
              <a:xfrm flipH="1">
                <a:off x="959643" y="1419701"/>
                <a:ext cx="3025140" cy="0"/>
              </a:xfrm>
              <a:prstGeom prst="line">
                <a:avLst/>
              </a:prstGeom>
              <a:ln w="28575">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9896A4A-D5CB-4F10-90AD-F5FEE1A76810}"/>
                </a:ext>
              </a:extLst>
            </p:cNvPr>
            <p:cNvGrpSpPr/>
            <p:nvPr/>
          </p:nvGrpSpPr>
          <p:grpSpPr>
            <a:xfrm flipV="1">
              <a:off x="2019299" y="3376663"/>
              <a:ext cx="2636469" cy="398416"/>
              <a:chOff x="959643" y="1417321"/>
              <a:chExt cx="3539380" cy="534862"/>
            </a:xfrm>
          </p:grpSpPr>
          <p:cxnSp>
            <p:nvCxnSpPr>
              <p:cNvPr id="51" name="Straight Arrow Connector 50">
                <a:extLst>
                  <a:ext uri="{FF2B5EF4-FFF2-40B4-BE49-F238E27FC236}">
                    <a16:creationId xmlns:a16="http://schemas.microsoft.com/office/drawing/2014/main" id="{07B9331B-62B6-4DA6-8223-ECFD9514D2FD}"/>
                  </a:ext>
                </a:extLst>
              </p:cNvPr>
              <p:cNvCxnSpPr>
                <a:cxnSpLocks/>
              </p:cNvCxnSpPr>
              <p:nvPr/>
            </p:nvCxnSpPr>
            <p:spPr>
              <a:xfrm flipH="1" flipV="1">
                <a:off x="3977640" y="1417321"/>
                <a:ext cx="521383" cy="534862"/>
              </a:xfrm>
              <a:prstGeom prst="straightConnector1">
                <a:avLst/>
              </a:prstGeom>
              <a:ln w="28575">
                <a:solidFill>
                  <a:schemeClr val="accent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9CC13D-072D-4C5C-B5CF-F1C7DB74A255}"/>
                  </a:ext>
                </a:extLst>
              </p:cNvPr>
              <p:cNvCxnSpPr/>
              <p:nvPr/>
            </p:nvCxnSpPr>
            <p:spPr>
              <a:xfrm flipH="1">
                <a:off x="959643" y="1419701"/>
                <a:ext cx="3025140" cy="0"/>
              </a:xfrm>
              <a:prstGeom prst="line">
                <a:avLst/>
              </a:prstGeom>
              <a:ln w="28575">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9A66599B-0A2F-4B7B-BD69-26E409FCCC88}"/>
                </a:ext>
              </a:extLst>
            </p:cNvPr>
            <p:cNvCxnSpPr>
              <a:stCxn id="3" idx="6"/>
            </p:cNvCxnSpPr>
            <p:nvPr/>
          </p:nvCxnSpPr>
          <p:spPr>
            <a:xfrm>
              <a:off x="6216747" y="2711547"/>
              <a:ext cx="1631853" cy="0"/>
            </a:xfrm>
            <a:prstGeom prst="straightConnector1">
              <a:avLst/>
            </a:prstGeom>
            <a:ln w="28575">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BF231B7-A4FE-4DCA-A97F-1CE00A972F9A}"/>
                  </a:ext>
                </a:extLst>
              </p:cNvPr>
              <p:cNvSpPr txBox="1"/>
              <p:nvPr/>
            </p:nvSpPr>
            <p:spPr>
              <a:xfrm>
                <a:off x="3613149" y="982323"/>
                <a:ext cx="457200" cy="457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accent3">
                              <a:lumMod val="50000"/>
                            </a:schemeClr>
                          </a:solidFill>
                          <a:latin typeface="Cambria Math" panose="02040503050406030204" pitchFamily="18" charset="0"/>
                        </a:rPr>
                        <m:t>𝑥</m:t>
                      </m:r>
                    </m:oMath>
                  </m:oMathPara>
                </a14:m>
                <a:endParaRPr lang="en-US" sz="2400" dirty="0">
                  <a:solidFill>
                    <a:schemeClr val="accent3">
                      <a:lumMod val="50000"/>
                    </a:schemeClr>
                  </a:solidFill>
                </a:endParaRPr>
              </a:p>
            </p:txBody>
          </p:sp>
        </mc:Choice>
        <mc:Fallback xmlns="">
          <p:sp>
            <p:nvSpPr>
              <p:cNvPr id="56" name="TextBox 55">
                <a:extLst>
                  <a:ext uri="{FF2B5EF4-FFF2-40B4-BE49-F238E27FC236}">
                    <a16:creationId xmlns:a16="http://schemas.microsoft.com/office/drawing/2014/main" id="{CBF231B7-A4FE-4DCA-A97F-1CE00A972F9A}"/>
                  </a:ext>
                </a:extLst>
              </p:cNvPr>
              <p:cNvSpPr txBox="1">
                <a:spLocks noRot="1" noChangeAspect="1" noMove="1" noResize="1" noEditPoints="1" noAdjustHandles="1" noChangeArrowheads="1" noChangeShapeType="1" noTextEdit="1"/>
              </p:cNvSpPr>
              <p:nvPr/>
            </p:nvSpPr>
            <p:spPr>
              <a:xfrm>
                <a:off x="3613149" y="982323"/>
                <a:ext cx="457200" cy="457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278A87-CDEC-4B3B-8207-1C0A8040D7F0}"/>
                  </a:ext>
                </a:extLst>
              </p:cNvPr>
              <p:cNvSpPr txBox="1"/>
              <p:nvPr/>
            </p:nvSpPr>
            <p:spPr>
              <a:xfrm>
                <a:off x="3613149" y="3075693"/>
                <a:ext cx="457200" cy="457200"/>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accent3">
                              <a:lumMod val="50000"/>
                            </a:schemeClr>
                          </a:solidFill>
                          <a:latin typeface="Cambria Math" panose="02040503050406030204" pitchFamily="18" charset="0"/>
                        </a:rPr>
                        <m:t>𝑦</m:t>
                      </m:r>
                    </m:oMath>
                  </m:oMathPara>
                </a14:m>
                <a:endParaRPr lang="en-US" sz="2400" dirty="0">
                  <a:solidFill>
                    <a:schemeClr val="accent3">
                      <a:lumMod val="50000"/>
                    </a:schemeClr>
                  </a:solidFill>
                </a:endParaRPr>
              </a:p>
            </p:txBody>
          </p:sp>
        </mc:Choice>
        <mc:Fallback xmlns="">
          <p:sp>
            <p:nvSpPr>
              <p:cNvPr id="57" name="TextBox 56">
                <a:extLst>
                  <a:ext uri="{FF2B5EF4-FFF2-40B4-BE49-F238E27FC236}">
                    <a16:creationId xmlns:a16="http://schemas.microsoft.com/office/drawing/2014/main" id="{7A278A87-CDEC-4B3B-8207-1C0A8040D7F0}"/>
                  </a:ext>
                </a:extLst>
              </p:cNvPr>
              <p:cNvSpPr txBox="1">
                <a:spLocks noRot="1" noChangeAspect="1" noMove="1" noResize="1" noEditPoints="1" noAdjustHandles="1" noChangeArrowheads="1" noChangeShapeType="1" noTextEdit="1"/>
              </p:cNvSpPr>
              <p:nvPr/>
            </p:nvSpPr>
            <p:spPr>
              <a:xfrm>
                <a:off x="3613149" y="3075693"/>
                <a:ext cx="457200" cy="457200"/>
              </a:xfrm>
              <a:prstGeom prst="rect">
                <a:avLst/>
              </a:prstGeom>
              <a:blipFill>
                <a:blip r:embed="rId4"/>
                <a:stretch>
                  <a:fillRect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0C15C04-3ECA-40BB-BE91-6A0AFE580661}"/>
                  </a:ext>
                </a:extLst>
              </p:cNvPr>
              <p:cNvSpPr txBox="1"/>
              <p:nvPr/>
            </p:nvSpPr>
            <p:spPr>
              <a:xfrm>
                <a:off x="8064595" y="2720093"/>
                <a:ext cx="457200" cy="79457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𝐿</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den>
                      </m:f>
                    </m:oMath>
                  </m:oMathPara>
                </a14:m>
                <a:endParaRPr lang="en-US" sz="2400" dirty="0">
                  <a:solidFill>
                    <a:schemeClr val="accent6">
                      <a:lumMod val="75000"/>
                    </a:schemeClr>
                  </a:solidFill>
                </a:endParaRPr>
              </a:p>
            </p:txBody>
          </p:sp>
        </mc:Choice>
        <mc:Fallback xmlns="">
          <p:sp>
            <p:nvSpPr>
              <p:cNvPr id="58" name="TextBox 57">
                <a:extLst>
                  <a:ext uri="{FF2B5EF4-FFF2-40B4-BE49-F238E27FC236}">
                    <a16:creationId xmlns:a16="http://schemas.microsoft.com/office/drawing/2014/main" id="{E0C15C04-3ECA-40BB-BE91-6A0AFE580661}"/>
                  </a:ext>
                </a:extLst>
              </p:cNvPr>
              <p:cNvSpPr txBox="1">
                <a:spLocks noRot="1" noChangeAspect="1" noMove="1" noResize="1" noEditPoints="1" noAdjustHandles="1" noChangeArrowheads="1" noChangeShapeType="1" noTextEdit="1"/>
              </p:cNvSpPr>
              <p:nvPr/>
            </p:nvSpPr>
            <p:spPr>
              <a:xfrm>
                <a:off x="8064595" y="2720093"/>
                <a:ext cx="457200" cy="7945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D646F7B-3E18-4A98-9B59-D61EC49C6E5C}"/>
                  </a:ext>
                </a:extLst>
              </p:cNvPr>
              <p:cNvSpPr txBox="1"/>
              <p:nvPr/>
            </p:nvSpPr>
            <p:spPr>
              <a:xfrm>
                <a:off x="3168649" y="1677119"/>
                <a:ext cx="457200" cy="79457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𝐿</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𝑥</m:t>
                          </m:r>
                        </m:den>
                      </m:f>
                    </m:oMath>
                  </m:oMathPara>
                </a14:m>
                <a:endParaRPr lang="en-US" sz="2400" dirty="0">
                  <a:solidFill>
                    <a:schemeClr val="accent6">
                      <a:lumMod val="75000"/>
                    </a:schemeClr>
                  </a:solidFill>
                </a:endParaRPr>
              </a:p>
            </p:txBody>
          </p:sp>
        </mc:Choice>
        <mc:Fallback xmlns="">
          <p:sp>
            <p:nvSpPr>
              <p:cNvPr id="59" name="TextBox 58">
                <a:extLst>
                  <a:ext uri="{FF2B5EF4-FFF2-40B4-BE49-F238E27FC236}">
                    <a16:creationId xmlns:a16="http://schemas.microsoft.com/office/drawing/2014/main" id="{7D646F7B-3E18-4A98-9B59-D61EC49C6E5C}"/>
                  </a:ext>
                </a:extLst>
              </p:cNvPr>
              <p:cNvSpPr txBox="1">
                <a:spLocks noRot="1" noChangeAspect="1" noMove="1" noResize="1" noEditPoints="1" noAdjustHandles="1" noChangeArrowheads="1" noChangeShapeType="1" noTextEdit="1"/>
              </p:cNvSpPr>
              <p:nvPr/>
            </p:nvSpPr>
            <p:spPr>
              <a:xfrm>
                <a:off x="3168649" y="1677119"/>
                <a:ext cx="457200" cy="79457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22C8182-1AE6-4F91-B99C-8AA03A1F93A5}"/>
                  </a:ext>
                </a:extLst>
              </p:cNvPr>
              <p:cNvSpPr txBox="1"/>
              <p:nvPr/>
            </p:nvSpPr>
            <p:spPr>
              <a:xfrm>
                <a:off x="3168649" y="3814870"/>
                <a:ext cx="457200" cy="85773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𝐿</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𝑦</m:t>
                          </m:r>
                        </m:den>
                      </m:f>
                    </m:oMath>
                  </m:oMathPara>
                </a14:m>
                <a:endParaRPr lang="en-US" sz="2400" dirty="0">
                  <a:solidFill>
                    <a:schemeClr val="accent6">
                      <a:lumMod val="75000"/>
                    </a:schemeClr>
                  </a:solidFill>
                </a:endParaRPr>
              </a:p>
            </p:txBody>
          </p:sp>
        </mc:Choice>
        <mc:Fallback xmlns="">
          <p:sp>
            <p:nvSpPr>
              <p:cNvPr id="60" name="TextBox 59">
                <a:extLst>
                  <a:ext uri="{FF2B5EF4-FFF2-40B4-BE49-F238E27FC236}">
                    <a16:creationId xmlns:a16="http://schemas.microsoft.com/office/drawing/2014/main" id="{D22C8182-1AE6-4F91-B99C-8AA03A1F93A5}"/>
                  </a:ext>
                </a:extLst>
              </p:cNvPr>
              <p:cNvSpPr txBox="1">
                <a:spLocks noRot="1" noChangeAspect="1" noMove="1" noResize="1" noEditPoints="1" noAdjustHandles="1" noChangeArrowheads="1" noChangeShapeType="1" noTextEdit="1"/>
              </p:cNvSpPr>
              <p:nvPr/>
            </p:nvSpPr>
            <p:spPr>
              <a:xfrm>
                <a:off x="3168649" y="3814870"/>
                <a:ext cx="457200" cy="8577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5D3B934-2F0B-4181-B907-F45BC0943440}"/>
                  </a:ext>
                </a:extLst>
              </p:cNvPr>
              <p:cNvSpPr txBox="1"/>
              <p:nvPr/>
            </p:nvSpPr>
            <p:spPr>
              <a:xfrm>
                <a:off x="6496243" y="2351142"/>
                <a:ext cx="457200"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𝑓</m:t>
                      </m:r>
                    </m:oMath>
                  </m:oMathPara>
                </a14:m>
                <a:endParaRPr lang="en-US" sz="2400" dirty="0">
                  <a:solidFill>
                    <a:schemeClr val="tx1"/>
                  </a:solidFill>
                </a:endParaRPr>
              </a:p>
            </p:txBody>
          </p:sp>
        </mc:Choice>
        <mc:Fallback xmlns="">
          <p:sp>
            <p:nvSpPr>
              <p:cNvPr id="61" name="TextBox 60">
                <a:extLst>
                  <a:ext uri="{FF2B5EF4-FFF2-40B4-BE49-F238E27FC236}">
                    <a16:creationId xmlns:a16="http://schemas.microsoft.com/office/drawing/2014/main" id="{C5D3B934-2F0B-4181-B907-F45BC0943440}"/>
                  </a:ext>
                </a:extLst>
              </p:cNvPr>
              <p:cNvSpPr txBox="1">
                <a:spLocks noRot="1" noChangeAspect="1" noMove="1" noResize="1" noEditPoints="1" noAdjustHandles="1" noChangeArrowheads="1" noChangeShapeType="1" noTextEdit="1"/>
              </p:cNvSpPr>
              <p:nvPr/>
            </p:nvSpPr>
            <p:spPr>
              <a:xfrm>
                <a:off x="6496243" y="2351142"/>
                <a:ext cx="457200" cy="461665"/>
              </a:xfrm>
              <a:prstGeom prst="rect">
                <a:avLst/>
              </a:prstGeom>
              <a:blipFill>
                <a:blip r:embed="rId8"/>
                <a:stretch>
                  <a:fillRect l="-1333"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3DA3AA-9A89-445A-862E-0A8AACA8BF13}"/>
                  </a:ext>
                </a:extLst>
              </p:cNvPr>
              <p:cNvSpPr txBox="1"/>
              <p:nvPr/>
            </p:nvSpPr>
            <p:spPr>
              <a:xfrm>
                <a:off x="5963867" y="1726471"/>
                <a:ext cx="457200" cy="794576"/>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𝑥</m:t>
                          </m:r>
                        </m:den>
                      </m:f>
                    </m:oMath>
                  </m:oMathPara>
                </a14:m>
                <a:endParaRPr lang="en-US" sz="2400" dirty="0">
                  <a:solidFill>
                    <a:schemeClr val="accent6">
                      <a:lumMod val="75000"/>
                    </a:schemeClr>
                  </a:solidFill>
                </a:endParaRPr>
              </a:p>
            </p:txBody>
          </p:sp>
        </mc:Choice>
        <mc:Fallback xmlns="">
          <p:sp>
            <p:nvSpPr>
              <p:cNvPr id="62" name="TextBox 61">
                <a:extLst>
                  <a:ext uri="{FF2B5EF4-FFF2-40B4-BE49-F238E27FC236}">
                    <a16:creationId xmlns:a16="http://schemas.microsoft.com/office/drawing/2014/main" id="{F03DA3AA-9A89-445A-862E-0A8AACA8BF13}"/>
                  </a:ext>
                </a:extLst>
              </p:cNvPr>
              <p:cNvSpPr txBox="1">
                <a:spLocks noRot="1" noChangeAspect="1" noMove="1" noResize="1" noEditPoints="1" noAdjustHandles="1" noChangeArrowheads="1" noChangeShapeType="1" noTextEdit="1"/>
              </p:cNvSpPr>
              <p:nvPr/>
            </p:nvSpPr>
            <p:spPr>
              <a:xfrm>
                <a:off x="5963867" y="1726471"/>
                <a:ext cx="457200" cy="79457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58DCD48-F915-4D2C-9574-89184A9555B1}"/>
                  </a:ext>
                </a:extLst>
              </p:cNvPr>
              <p:cNvSpPr txBox="1"/>
              <p:nvPr/>
            </p:nvSpPr>
            <p:spPr>
              <a:xfrm>
                <a:off x="5963867" y="2521047"/>
                <a:ext cx="457200" cy="85773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𝑦</m:t>
                          </m:r>
                        </m:den>
                      </m:f>
                    </m:oMath>
                  </m:oMathPara>
                </a14:m>
                <a:endParaRPr lang="en-US" sz="2400" dirty="0">
                  <a:solidFill>
                    <a:schemeClr val="accent6">
                      <a:lumMod val="75000"/>
                    </a:schemeClr>
                  </a:solidFill>
                </a:endParaRPr>
              </a:p>
            </p:txBody>
          </p:sp>
        </mc:Choice>
        <mc:Fallback xmlns="">
          <p:sp>
            <p:nvSpPr>
              <p:cNvPr id="63" name="TextBox 62">
                <a:extLst>
                  <a:ext uri="{FF2B5EF4-FFF2-40B4-BE49-F238E27FC236}">
                    <a16:creationId xmlns:a16="http://schemas.microsoft.com/office/drawing/2014/main" id="{558DCD48-F915-4D2C-9574-89184A9555B1}"/>
                  </a:ext>
                </a:extLst>
              </p:cNvPr>
              <p:cNvSpPr txBox="1">
                <a:spLocks noRot="1" noChangeAspect="1" noMove="1" noResize="1" noEditPoints="1" noAdjustHandles="1" noChangeArrowheads="1" noChangeShapeType="1" noTextEdit="1"/>
              </p:cNvSpPr>
              <p:nvPr/>
            </p:nvSpPr>
            <p:spPr>
              <a:xfrm>
                <a:off x="5963867" y="2521047"/>
                <a:ext cx="457200" cy="8577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379EE23B-B074-42A6-95C4-0B9DFEFA44DC}"/>
                  </a:ext>
                </a:extLst>
              </p:cNvPr>
              <p:cNvSpPr txBox="1"/>
              <p:nvPr/>
            </p:nvSpPr>
            <p:spPr>
              <a:xfrm>
                <a:off x="3599521" y="1664493"/>
                <a:ext cx="1080161"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𝑥</m:t>
                          </m:r>
                        </m:den>
                      </m:f>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𝐿</m:t>
                          </m:r>
                        </m:num>
                        <m:den>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den>
                      </m:f>
                    </m:oMath>
                  </m:oMathPara>
                </a14:m>
                <a:endParaRPr lang="en-US" sz="2400" dirty="0">
                  <a:solidFill>
                    <a:schemeClr val="accent6">
                      <a:lumMod val="75000"/>
                    </a:schemeClr>
                  </a:solidFill>
                </a:endParaRPr>
              </a:p>
            </p:txBody>
          </p:sp>
        </mc:Choice>
        <mc:Fallback xmlns="">
          <p:sp>
            <p:nvSpPr>
              <p:cNvPr id="64" name="TextBox 63">
                <a:extLst>
                  <a:ext uri="{FF2B5EF4-FFF2-40B4-BE49-F238E27FC236}">
                    <a16:creationId xmlns:a16="http://schemas.microsoft.com/office/drawing/2014/main" id="{379EE23B-B074-42A6-95C4-0B9DFEFA44DC}"/>
                  </a:ext>
                </a:extLst>
              </p:cNvPr>
              <p:cNvSpPr txBox="1">
                <a:spLocks noRot="1" noChangeAspect="1" noMove="1" noResize="1" noEditPoints="1" noAdjustHandles="1" noChangeArrowheads="1" noChangeShapeType="1" noTextEdit="1"/>
              </p:cNvSpPr>
              <p:nvPr/>
            </p:nvSpPr>
            <p:spPr>
              <a:xfrm>
                <a:off x="3599521" y="1664493"/>
                <a:ext cx="1080161" cy="794576"/>
              </a:xfrm>
              <a:prstGeom prst="rect">
                <a:avLst/>
              </a:prstGeom>
              <a:blipFill>
                <a:blip r:embed="rId11"/>
                <a:stretch>
                  <a:fillRect r="-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3F83375-CB1B-48BB-BFE6-269F74FD30E4}"/>
                  </a:ext>
                </a:extLst>
              </p:cNvPr>
              <p:cNvSpPr txBox="1"/>
              <p:nvPr/>
            </p:nvSpPr>
            <p:spPr>
              <a:xfrm>
                <a:off x="3599521" y="3802244"/>
                <a:ext cx="1080161" cy="857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m:t>
                      </m:r>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num>
                        <m:den>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𝑦</m:t>
                          </m:r>
                        </m:den>
                      </m:f>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m:t>
                          </m:r>
                          <m:r>
                            <a:rPr lang="en-US" sz="2400" i="1">
                              <a:solidFill>
                                <a:schemeClr val="accent6">
                                  <a:lumMod val="75000"/>
                                </a:schemeClr>
                              </a:solidFill>
                              <a:latin typeface="Cambria Math" panose="02040503050406030204" pitchFamily="18" charset="0"/>
                            </a:rPr>
                            <m:t>𝐿</m:t>
                          </m:r>
                        </m:num>
                        <m:den>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𝑧</m:t>
                          </m:r>
                        </m:den>
                      </m:f>
                    </m:oMath>
                  </m:oMathPara>
                </a14:m>
                <a:endParaRPr lang="en-US" sz="2400" dirty="0">
                  <a:solidFill>
                    <a:schemeClr val="accent6">
                      <a:lumMod val="75000"/>
                    </a:schemeClr>
                  </a:solidFill>
                </a:endParaRPr>
              </a:p>
            </p:txBody>
          </p:sp>
        </mc:Choice>
        <mc:Fallback xmlns="">
          <p:sp>
            <p:nvSpPr>
              <p:cNvPr id="65" name="TextBox 64">
                <a:extLst>
                  <a:ext uri="{FF2B5EF4-FFF2-40B4-BE49-F238E27FC236}">
                    <a16:creationId xmlns:a16="http://schemas.microsoft.com/office/drawing/2014/main" id="{53F83375-CB1B-48BB-BFE6-269F74FD30E4}"/>
                  </a:ext>
                </a:extLst>
              </p:cNvPr>
              <p:cNvSpPr txBox="1">
                <a:spLocks noRot="1" noChangeAspect="1" noMove="1" noResize="1" noEditPoints="1" noAdjustHandles="1" noChangeArrowheads="1" noChangeShapeType="1" noTextEdit="1"/>
              </p:cNvSpPr>
              <p:nvPr/>
            </p:nvSpPr>
            <p:spPr>
              <a:xfrm>
                <a:off x="3599521" y="3802244"/>
                <a:ext cx="1080161" cy="857735"/>
              </a:xfrm>
              <a:prstGeom prst="rect">
                <a:avLst/>
              </a:prstGeom>
              <a:blipFill>
                <a:blip r:embed="rId12"/>
                <a:stretch>
                  <a:fillRect r="-5056"/>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BBCC4E73-6275-4BED-9200-D8CBDCF2D9AA}"/>
              </a:ext>
            </a:extLst>
          </p:cNvPr>
          <p:cNvSpPr txBox="1"/>
          <p:nvPr/>
        </p:nvSpPr>
        <p:spPr>
          <a:xfrm>
            <a:off x="3168649" y="4660900"/>
            <a:ext cx="1879601" cy="830997"/>
          </a:xfrm>
          <a:prstGeom prst="rect">
            <a:avLst/>
          </a:prstGeom>
          <a:noFill/>
        </p:spPr>
        <p:txBody>
          <a:bodyPr wrap="square" rtlCol="0">
            <a:spAutoFit/>
          </a:bodyPr>
          <a:lstStyle/>
          <a:p>
            <a:pPr algn="ctr"/>
            <a:r>
              <a:rPr lang="en-US" sz="2400" dirty="0">
                <a:solidFill>
                  <a:schemeClr val="accent4">
                    <a:lumMod val="50000"/>
                  </a:schemeClr>
                </a:solidFill>
              </a:rPr>
              <a:t>Downstream gradients</a:t>
            </a:r>
          </a:p>
        </p:txBody>
      </p:sp>
      <p:sp>
        <p:nvSpPr>
          <p:cNvPr id="67" name="TextBox 66">
            <a:extLst>
              <a:ext uri="{FF2B5EF4-FFF2-40B4-BE49-F238E27FC236}">
                <a16:creationId xmlns:a16="http://schemas.microsoft.com/office/drawing/2014/main" id="{DADBA644-26ED-4539-8F78-8AD79E159DE2}"/>
              </a:ext>
            </a:extLst>
          </p:cNvPr>
          <p:cNvSpPr txBox="1"/>
          <p:nvPr/>
        </p:nvSpPr>
        <p:spPr>
          <a:xfrm>
            <a:off x="5524596" y="4660900"/>
            <a:ext cx="1879601" cy="830997"/>
          </a:xfrm>
          <a:prstGeom prst="rect">
            <a:avLst/>
          </a:prstGeom>
          <a:noFill/>
        </p:spPr>
        <p:txBody>
          <a:bodyPr wrap="square" rtlCol="0">
            <a:spAutoFit/>
          </a:bodyPr>
          <a:lstStyle/>
          <a:p>
            <a:pPr algn="ctr"/>
            <a:r>
              <a:rPr lang="en-US" sz="2400" dirty="0">
                <a:solidFill>
                  <a:schemeClr val="accent4">
                    <a:lumMod val="50000"/>
                  </a:schemeClr>
                </a:solidFill>
              </a:rPr>
              <a:t>Local gradients</a:t>
            </a:r>
          </a:p>
        </p:txBody>
      </p:sp>
      <p:sp>
        <p:nvSpPr>
          <p:cNvPr id="68" name="TextBox 67">
            <a:extLst>
              <a:ext uri="{FF2B5EF4-FFF2-40B4-BE49-F238E27FC236}">
                <a16:creationId xmlns:a16="http://schemas.microsoft.com/office/drawing/2014/main" id="{585C0C65-614B-4A25-8CC6-35F26E72B281}"/>
              </a:ext>
            </a:extLst>
          </p:cNvPr>
          <p:cNvSpPr txBox="1"/>
          <p:nvPr/>
        </p:nvSpPr>
        <p:spPr>
          <a:xfrm>
            <a:off x="7353395" y="4660900"/>
            <a:ext cx="1879601" cy="830997"/>
          </a:xfrm>
          <a:prstGeom prst="rect">
            <a:avLst/>
          </a:prstGeom>
          <a:noFill/>
        </p:spPr>
        <p:txBody>
          <a:bodyPr wrap="square" rtlCol="0">
            <a:spAutoFit/>
          </a:bodyPr>
          <a:lstStyle/>
          <a:p>
            <a:pPr algn="ctr"/>
            <a:r>
              <a:rPr lang="en-US" sz="2400" dirty="0">
                <a:solidFill>
                  <a:schemeClr val="accent4">
                    <a:lumMod val="50000"/>
                  </a:schemeClr>
                </a:solidFill>
              </a:rPr>
              <a:t>Upstream gradient</a:t>
            </a:r>
          </a:p>
        </p:txBody>
      </p:sp>
      <p:cxnSp>
        <p:nvCxnSpPr>
          <p:cNvPr id="74" name="Straight Arrow Connector 73">
            <a:extLst>
              <a:ext uri="{FF2B5EF4-FFF2-40B4-BE49-F238E27FC236}">
                <a16:creationId xmlns:a16="http://schemas.microsoft.com/office/drawing/2014/main" id="{931393E9-60F7-424A-A5F7-718F3B56CEB7}"/>
              </a:ext>
            </a:extLst>
          </p:cNvPr>
          <p:cNvCxnSpPr>
            <a:cxnSpLocks/>
          </p:cNvCxnSpPr>
          <p:nvPr/>
        </p:nvCxnSpPr>
        <p:spPr>
          <a:xfrm flipH="1">
            <a:off x="7378798" y="2669293"/>
            <a:ext cx="1631852" cy="0"/>
          </a:xfrm>
          <a:prstGeom prst="straightConnector1">
            <a:avLst/>
          </a:prstGeom>
          <a:ln w="76200">
            <a:solidFill>
              <a:schemeClr val="accent6">
                <a:lumMod val="75000"/>
                <a:alpha val="30980"/>
              </a:schemeClr>
            </a:solidFill>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7317FD4-9B32-448F-8944-4490F2E4300A}"/>
              </a:ext>
            </a:extLst>
          </p:cNvPr>
          <p:cNvCxnSpPr>
            <a:cxnSpLocks/>
          </p:cNvCxnSpPr>
          <p:nvPr/>
        </p:nvCxnSpPr>
        <p:spPr>
          <a:xfrm flipH="1">
            <a:off x="3168649" y="3738744"/>
            <a:ext cx="1631852" cy="0"/>
          </a:xfrm>
          <a:prstGeom prst="straightConnector1">
            <a:avLst/>
          </a:prstGeom>
          <a:ln w="76200">
            <a:solidFill>
              <a:schemeClr val="accent6">
                <a:lumMod val="75000"/>
                <a:alpha val="30980"/>
              </a:schemeClr>
            </a:solidFill>
            <a:headEnd type="none" w="med" len="med"/>
            <a:tailEnd type="triangle"/>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5C21695-E905-44F7-A424-1AF1FD744645}"/>
              </a:ext>
            </a:extLst>
          </p:cNvPr>
          <p:cNvCxnSpPr>
            <a:cxnSpLocks/>
          </p:cNvCxnSpPr>
          <p:nvPr/>
        </p:nvCxnSpPr>
        <p:spPr>
          <a:xfrm flipH="1">
            <a:off x="3168649" y="1606647"/>
            <a:ext cx="1631852" cy="0"/>
          </a:xfrm>
          <a:prstGeom prst="straightConnector1">
            <a:avLst/>
          </a:prstGeom>
          <a:ln w="76200">
            <a:solidFill>
              <a:schemeClr val="accent6">
                <a:lumMod val="75000"/>
                <a:alpha val="30980"/>
              </a:schemeClr>
            </a:solidFill>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7C7D46E-B517-4DFB-8C5A-B0863B8DAE81}"/>
              </a:ext>
            </a:extLst>
          </p:cNvPr>
          <p:cNvSpPr/>
          <p:nvPr/>
        </p:nvSpPr>
        <p:spPr>
          <a:xfrm>
            <a:off x="10434127" y="6488668"/>
            <a:ext cx="1765035" cy="369332"/>
          </a:xfrm>
          <a:prstGeom prst="rect">
            <a:avLst/>
          </a:prstGeom>
        </p:spPr>
        <p:txBody>
          <a:bodyPr wrap="none">
            <a:spAutoFit/>
          </a:bodyPr>
          <a:lstStyle/>
          <a:p>
            <a:r>
              <a:rPr lang="en-US" dirty="0">
                <a:solidFill>
                  <a:schemeClr val="bg1">
                    <a:lumMod val="75000"/>
                  </a:schemeClr>
                </a:solidFill>
              </a:rPr>
              <a:t>Source: Johnson</a:t>
            </a:r>
          </a:p>
        </p:txBody>
      </p:sp>
    </p:spTree>
    <p:extLst>
      <p:ext uri="{BB962C8B-B14F-4D97-AF65-F5344CB8AC3E}">
        <p14:creationId xmlns:p14="http://schemas.microsoft.com/office/powerpoint/2010/main" val="26427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2" grpId="0"/>
      <p:bldP spid="63" grpId="0"/>
      <p:bldP spid="64" grpId="0"/>
      <p:bldP spid="65" grpId="0"/>
      <p:bldP spid="66" grpId="0"/>
      <p:bldP spid="67" grpId="0"/>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ustry 4.0 and Machine Vision">
            <a:extLst>
              <a:ext uri="{FF2B5EF4-FFF2-40B4-BE49-F238E27FC236}">
                <a16:creationId xmlns:a16="http://schemas.microsoft.com/office/drawing/2014/main" id="{017774DB-588A-484F-8568-1C7423116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38550"/>
            <a:ext cx="6858000" cy="321945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5A6DD5C-674E-459C-9D10-B2C050916802}"/>
              </a:ext>
            </a:extLst>
          </p:cNvPr>
          <p:cNvSpPr/>
          <p:nvPr/>
        </p:nvSpPr>
        <p:spPr>
          <a:xfrm>
            <a:off x="6331974" y="3638549"/>
            <a:ext cx="5860026" cy="3219451"/>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F0AB849-401B-4548-BA65-1353E176A593}"/>
              </a:ext>
            </a:extLst>
          </p:cNvPr>
          <p:cNvSpPr/>
          <p:nvPr/>
        </p:nvSpPr>
        <p:spPr>
          <a:xfrm>
            <a:off x="0" y="0"/>
            <a:ext cx="12192000" cy="36385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4D4DEF-C67B-4A02-A827-AA7ABBBA2B3A}"/>
              </a:ext>
            </a:extLst>
          </p:cNvPr>
          <p:cNvSpPr txBox="1"/>
          <p:nvPr/>
        </p:nvSpPr>
        <p:spPr>
          <a:xfrm>
            <a:off x="0" y="6581001"/>
            <a:ext cx="6097554" cy="276999"/>
          </a:xfrm>
          <a:prstGeom prst="rect">
            <a:avLst/>
          </a:prstGeom>
          <a:noFill/>
        </p:spPr>
        <p:txBody>
          <a:bodyPr wrap="square">
            <a:spAutoFit/>
          </a:bodyPr>
          <a:lstStyle>
            <a:defPPr>
              <a:defRPr lang="en-US"/>
            </a:defPPr>
            <a:lvl1pPr algn="r">
              <a:spcAft>
                <a:spcPts val="600"/>
              </a:spcAft>
              <a:defRPr sz="1200">
                <a:solidFill>
                  <a:schemeClr val="bg1">
                    <a:lumMod val="85000"/>
                  </a:schemeClr>
                </a:solidFill>
              </a:defRPr>
            </a:lvl1pPr>
          </a:lstStyle>
          <a:p>
            <a:pPr algn="l"/>
            <a:r>
              <a:rPr lang="en-US" dirty="0"/>
              <a:t>https://www.cognex.com/what-is/industry-4-0-machine-vision</a:t>
            </a:r>
          </a:p>
        </p:txBody>
      </p:sp>
      <p:grpSp>
        <p:nvGrpSpPr>
          <p:cNvPr id="4" name="Group 3">
            <a:extLst>
              <a:ext uri="{FF2B5EF4-FFF2-40B4-BE49-F238E27FC236}">
                <a16:creationId xmlns:a16="http://schemas.microsoft.com/office/drawing/2014/main" id="{17A07F23-C2CD-492A-960F-7819813675E8}"/>
              </a:ext>
            </a:extLst>
          </p:cNvPr>
          <p:cNvGrpSpPr/>
          <p:nvPr/>
        </p:nvGrpSpPr>
        <p:grpSpPr>
          <a:xfrm>
            <a:off x="978135" y="171744"/>
            <a:ext cx="3200178" cy="2686588"/>
            <a:chOff x="978135" y="171744"/>
            <a:chExt cx="3200178" cy="2686588"/>
          </a:xfrm>
        </p:grpSpPr>
        <p:pic>
          <p:nvPicPr>
            <p:cNvPr id="2052" name="Picture 4" descr="Sensor Icons - Download Free Vector Icons | Noun Project">
              <a:extLst>
                <a:ext uri="{FF2B5EF4-FFF2-40B4-BE49-F238E27FC236}">
                  <a16:creationId xmlns:a16="http://schemas.microsoft.com/office/drawing/2014/main" id="{0BC939DB-96AD-4538-B132-D98361E9C6E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11527" y="699814"/>
              <a:ext cx="790956" cy="7909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B709F5-FAE3-4698-A454-C6A9D73DF982}"/>
                </a:ext>
              </a:extLst>
            </p:cNvPr>
            <p:cNvSpPr txBox="1"/>
            <p:nvPr/>
          </p:nvSpPr>
          <p:spPr>
            <a:xfrm>
              <a:off x="1070892" y="171744"/>
              <a:ext cx="3107421" cy="369332"/>
            </a:xfrm>
            <a:prstGeom prst="rect">
              <a:avLst/>
            </a:prstGeom>
            <a:noFill/>
          </p:spPr>
          <p:txBody>
            <a:bodyPr wrap="square" rtlCol="0">
              <a:spAutoFit/>
            </a:bodyPr>
            <a:lstStyle/>
            <a:p>
              <a:pPr algn="ctr"/>
              <a:r>
                <a:rPr lang="en-US" b="1" dirty="0">
                  <a:solidFill>
                    <a:schemeClr val="accent5"/>
                  </a:solidFill>
                </a:rPr>
                <a:t>SENSORS AND CAMERAS</a:t>
              </a:r>
            </a:p>
          </p:txBody>
        </p:sp>
        <p:sp>
          <p:nvSpPr>
            <p:cNvPr id="10" name="TextBox 9">
              <a:extLst>
                <a:ext uri="{FF2B5EF4-FFF2-40B4-BE49-F238E27FC236}">
                  <a16:creationId xmlns:a16="http://schemas.microsoft.com/office/drawing/2014/main" id="{14F2FF22-AB5A-4434-916E-15BD57C9C7C0}"/>
                </a:ext>
              </a:extLst>
            </p:cNvPr>
            <p:cNvSpPr txBox="1"/>
            <p:nvPr/>
          </p:nvSpPr>
          <p:spPr>
            <a:xfrm>
              <a:off x="1070892" y="1788712"/>
              <a:ext cx="995670" cy="369332"/>
            </a:xfrm>
            <a:prstGeom prst="rect">
              <a:avLst/>
            </a:prstGeom>
            <a:noFill/>
          </p:spPr>
          <p:txBody>
            <a:bodyPr wrap="square" rtlCol="0">
              <a:spAutoFit/>
            </a:bodyPr>
            <a:lstStyle/>
            <a:p>
              <a:pPr algn="ctr"/>
              <a:r>
                <a:rPr lang="en-US" dirty="0">
                  <a:solidFill>
                    <a:schemeClr val="bg1"/>
                  </a:solidFill>
                </a:rPr>
                <a:t>Cameras</a:t>
              </a:r>
            </a:p>
          </p:txBody>
        </p:sp>
        <p:pic>
          <p:nvPicPr>
            <p:cNvPr id="8" name="Picture 7">
              <a:extLst>
                <a:ext uri="{FF2B5EF4-FFF2-40B4-BE49-F238E27FC236}">
                  <a16:creationId xmlns:a16="http://schemas.microsoft.com/office/drawing/2014/main" id="{53D4D1BD-03E6-4F36-95CE-D623DFE3474B}"/>
                </a:ext>
              </a:extLst>
            </p:cNvPr>
            <p:cNvPicPr>
              <a:picLocks noChangeAspect="1"/>
            </p:cNvPicPr>
            <p:nvPr/>
          </p:nvPicPr>
          <p:blipFill rotWithShape="1">
            <a:blip r:embed="rId5">
              <a:lum bright="70000" contrast="-70000"/>
            </a:blip>
            <a:srcRect l="27634" r="29303" b="22780"/>
            <a:stretch/>
          </p:blipFill>
          <p:spPr>
            <a:xfrm>
              <a:off x="2280948" y="533387"/>
              <a:ext cx="585216" cy="1049417"/>
            </a:xfrm>
            <a:prstGeom prst="rect">
              <a:avLst/>
            </a:prstGeom>
          </p:spPr>
        </p:pic>
        <p:pic>
          <p:nvPicPr>
            <p:cNvPr id="11" name="Picture 10">
              <a:extLst>
                <a:ext uri="{FF2B5EF4-FFF2-40B4-BE49-F238E27FC236}">
                  <a16:creationId xmlns:a16="http://schemas.microsoft.com/office/drawing/2014/main" id="{C109987E-4845-42FE-A217-C88A7EDF4FD2}"/>
                </a:ext>
              </a:extLst>
            </p:cNvPr>
            <p:cNvPicPr>
              <a:picLocks noChangeAspect="1"/>
            </p:cNvPicPr>
            <p:nvPr/>
          </p:nvPicPr>
          <p:blipFill rotWithShape="1">
            <a:blip r:embed="rId6">
              <a:lum bright="70000" contrast="-70000"/>
            </a:blip>
            <a:srcRect l="22069" t="11053" r="21429" b="31074"/>
            <a:stretch/>
          </p:blipFill>
          <p:spPr>
            <a:xfrm>
              <a:off x="3182643" y="533387"/>
              <a:ext cx="995670" cy="1019837"/>
            </a:xfrm>
            <a:prstGeom prst="rect">
              <a:avLst/>
            </a:prstGeom>
          </p:spPr>
        </p:pic>
        <p:pic>
          <p:nvPicPr>
            <p:cNvPr id="29" name="Picture 28">
              <a:extLst>
                <a:ext uri="{FF2B5EF4-FFF2-40B4-BE49-F238E27FC236}">
                  <a16:creationId xmlns:a16="http://schemas.microsoft.com/office/drawing/2014/main" id="{D0B1B7D1-FE26-4B23-AF8D-6104D9D81761}"/>
                </a:ext>
              </a:extLst>
            </p:cNvPr>
            <p:cNvPicPr>
              <a:picLocks noChangeAspect="1"/>
            </p:cNvPicPr>
            <p:nvPr/>
          </p:nvPicPr>
          <p:blipFill rotWithShape="1">
            <a:blip r:embed="rId7">
              <a:lum bright="70000" contrast="-70000"/>
            </a:blip>
            <a:srcRect l="6526" t="7623" r="10403" b="27507"/>
            <a:stretch/>
          </p:blipFill>
          <p:spPr>
            <a:xfrm>
              <a:off x="978135" y="2136501"/>
              <a:ext cx="924348" cy="721831"/>
            </a:xfrm>
            <a:prstGeom prst="rect">
              <a:avLst/>
            </a:prstGeom>
          </p:spPr>
        </p:pic>
        <p:pic>
          <p:nvPicPr>
            <p:cNvPr id="31" name="Picture 30">
              <a:extLst>
                <a:ext uri="{FF2B5EF4-FFF2-40B4-BE49-F238E27FC236}">
                  <a16:creationId xmlns:a16="http://schemas.microsoft.com/office/drawing/2014/main" id="{A689BF05-1B42-4DA7-9775-EEFA8FB5055F}"/>
                </a:ext>
              </a:extLst>
            </p:cNvPr>
            <p:cNvPicPr>
              <a:picLocks noChangeAspect="1"/>
            </p:cNvPicPr>
            <p:nvPr/>
          </p:nvPicPr>
          <p:blipFill rotWithShape="1">
            <a:blip r:embed="rId8">
              <a:lum bright="70000" contrast="-70000"/>
            </a:blip>
            <a:srcRect r="13611" b="20481"/>
            <a:stretch/>
          </p:blipFill>
          <p:spPr>
            <a:xfrm>
              <a:off x="2956024" y="1830240"/>
              <a:ext cx="1105823" cy="1017898"/>
            </a:xfrm>
            <a:prstGeom prst="rect">
              <a:avLst/>
            </a:prstGeom>
          </p:spPr>
        </p:pic>
      </p:grpSp>
      <p:grpSp>
        <p:nvGrpSpPr>
          <p:cNvPr id="9" name="Group 8">
            <a:extLst>
              <a:ext uri="{FF2B5EF4-FFF2-40B4-BE49-F238E27FC236}">
                <a16:creationId xmlns:a16="http://schemas.microsoft.com/office/drawing/2014/main" id="{3C6BDC2F-31E8-4660-B2AE-770615C0BB1F}"/>
              </a:ext>
            </a:extLst>
          </p:cNvPr>
          <p:cNvGrpSpPr/>
          <p:nvPr/>
        </p:nvGrpSpPr>
        <p:grpSpPr>
          <a:xfrm>
            <a:off x="8555171" y="171744"/>
            <a:ext cx="3176581" cy="3068260"/>
            <a:chOff x="8555171" y="171744"/>
            <a:chExt cx="3176581" cy="3068260"/>
          </a:xfrm>
        </p:grpSpPr>
        <p:pic>
          <p:nvPicPr>
            <p:cNvPr id="25" name="Picture 24">
              <a:extLst>
                <a:ext uri="{FF2B5EF4-FFF2-40B4-BE49-F238E27FC236}">
                  <a16:creationId xmlns:a16="http://schemas.microsoft.com/office/drawing/2014/main" id="{DEC881A9-3392-421E-A685-8DBD629CD18B}"/>
                </a:ext>
              </a:extLst>
            </p:cNvPr>
            <p:cNvPicPr>
              <a:picLocks noChangeAspect="1"/>
            </p:cNvPicPr>
            <p:nvPr/>
          </p:nvPicPr>
          <p:blipFill rotWithShape="1">
            <a:blip r:embed="rId9">
              <a:lum bright="70000" contrast="-70000"/>
            </a:blip>
            <a:srcRect l="6899" t="-345" r="8548" b="20481"/>
            <a:stretch/>
          </p:blipFill>
          <p:spPr>
            <a:xfrm>
              <a:off x="9867153" y="712530"/>
              <a:ext cx="1365935" cy="1290197"/>
            </a:xfrm>
            <a:prstGeom prst="rect">
              <a:avLst/>
            </a:prstGeom>
          </p:spPr>
        </p:pic>
        <p:pic>
          <p:nvPicPr>
            <p:cNvPr id="27" name="Picture 26">
              <a:extLst>
                <a:ext uri="{FF2B5EF4-FFF2-40B4-BE49-F238E27FC236}">
                  <a16:creationId xmlns:a16="http://schemas.microsoft.com/office/drawing/2014/main" id="{5820D149-9B8B-4685-ADA5-1B237A9A14B6}"/>
                </a:ext>
              </a:extLst>
            </p:cNvPr>
            <p:cNvPicPr>
              <a:picLocks noChangeAspect="1"/>
            </p:cNvPicPr>
            <p:nvPr/>
          </p:nvPicPr>
          <p:blipFill rotWithShape="1">
            <a:blip r:embed="rId10">
              <a:lum bright="70000" contrast="-70000"/>
            </a:blip>
            <a:srcRect l="11857" t="2799" r="13248" b="22719"/>
            <a:stretch/>
          </p:blipFill>
          <p:spPr>
            <a:xfrm>
              <a:off x="9867153" y="1888243"/>
              <a:ext cx="1359260" cy="1351761"/>
            </a:xfrm>
            <a:prstGeom prst="rect">
              <a:avLst/>
            </a:prstGeom>
          </p:spPr>
        </p:pic>
        <p:sp>
          <p:nvSpPr>
            <p:cNvPr id="40" name="TextBox 39">
              <a:extLst>
                <a:ext uri="{FF2B5EF4-FFF2-40B4-BE49-F238E27FC236}">
                  <a16:creationId xmlns:a16="http://schemas.microsoft.com/office/drawing/2014/main" id="{FC39A6D6-10AC-4B0D-8194-C6AA65814EC7}"/>
                </a:ext>
              </a:extLst>
            </p:cNvPr>
            <p:cNvSpPr txBox="1"/>
            <p:nvPr/>
          </p:nvSpPr>
          <p:spPr>
            <a:xfrm>
              <a:off x="9173497" y="171744"/>
              <a:ext cx="2558255" cy="369332"/>
            </a:xfrm>
            <a:prstGeom prst="rect">
              <a:avLst/>
            </a:prstGeom>
            <a:noFill/>
          </p:spPr>
          <p:txBody>
            <a:bodyPr wrap="square" rtlCol="0">
              <a:spAutoFit/>
            </a:bodyPr>
            <a:lstStyle>
              <a:defPPr>
                <a:defRPr lang="en-US"/>
              </a:defPPr>
              <a:lvl1pPr algn="ctr">
                <a:defRPr b="1">
                  <a:solidFill>
                    <a:schemeClr val="accent5"/>
                  </a:solidFill>
                </a:defRPr>
              </a:lvl1pPr>
            </a:lstStyle>
            <a:p>
              <a:r>
                <a:rPr lang="en-US" dirty="0"/>
                <a:t>DECISIONS, ACTUATION</a:t>
              </a:r>
            </a:p>
          </p:txBody>
        </p:sp>
        <p:pic>
          <p:nvPicPr>
            <p:cNvPr id="44" name="Picture 43">
              <a:extLst>
                <a:ext uri="{FF2B5EF4-FFF2-40B4-BE49-F238E27FC236}">
                  <a16:creationId xmlns:a16="http://schemas.microsoft.com/office/drawing/2014/main" id="{D6C290EB-CD26-44BD-B699-637C76C0DE12}"/>
                </a:ext>
              </a:extLst>
            </p:cNvPr>
            <p:cNvPicPr>
              <a:picLocks noChangeAspect="1"/>
            </p:cNvPicPr>
            <p:nvPr/>
          </p:nvPicPr>
          <p:blipFill rotWithShape="1">
            <a:blip r:embed="rId11">
              <a:duotone>
                <a:schemeClr val="accent1">
                  <a:shade val="45000"/>
                  <a:satMod val="135000"/>
                </a:schemeClr>
                <a:prstClr val="white"/>
              </a:duotone>
            </a:blip>
            <a:srcRect l="6945" r="7391" b="20635"/>
            <a:stretch/>
          </p:blipFill>
          <p:spPr>
            <a:xfrm>
              <a:off x="8555171" y="1469941"/>
              <a:ext cx="564752" cy="523226"/>
            </a:xfrm>
            <a:prstGeom prst="rect">
              <a:avLst/>
            </a:prstGeom>
          </p:spPr>
        </p:pic>
      </p:grpSp>
      <p:cxnSp>
        <p:nvCxnSpPr>
          <p:cNvPr id="14" name="Connector: Elbow 13">
            <a:extLst>
              <a:ext uri="{FF2B5EF4-FFF2-40B4-BE49-F238E27FC236}">
                <a16:creationId xmlns:a16="http://schemas.microsoft.com/office/drawing/2014/main" id="{55B1A6E2-2A31-4242-B1B1-AF1A20A93294}"/>
              </a:ext>
            </a:extLst>
          </p:cNvPr>
          <p:cNvCxnSpPr>
            <a:cxnSpLocks/>
          </p:cNvCxnSpPr>
          <p:nvPr/>
        </p:nvCxnSpPr>
        <p:spPr>
          <a:xfrm rot="16200000" flipH="1">
            <a:off x="6898381" y="244677"/>
            <a:ext cx="12700" cy="3839435"/>
          </a:xfrm>
          <a:prstGeom prst="bentConnector3">
            <a:avLst>
              <a:gd name="adj1" fmla="val 7219354"/>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2BD60A32-BDAB-4FC1-98F5-1247FDE2C126}"/>
              </a:ext>
            </a:extLst>
          </p:cNvPr>
          <p:cNvSpPr txBox="1"/>
          <p:nvPr/>
        </p:nvSpPr>
        <p:spPr>
          <a:xfrm>
            <a:off x="5845290" y="3058678"/>
            <a:ext cx="2059845" cy="369332"/>
          </a:xfrm>
          <a:prstGeom prst="rect">
            <a:avLst/>
          </a:prstGeom>
          <a:noFill/>
        </p:spPr>
        <p:txBody>
          <a:bodyPr wrap="square" rtlCol="0">
            <a:spAutoFit/>
          </a:bodyPr>
          <a:lstStyle>
            <a:defPPr>
              <a:defRPr lang="en-US"/>
            </a:defPPr>
            <a:lvl1pPr algn="ctr">
              <a:defRPr b="1">
                <a:solidFill>
                  <a:schemeClr val="accent5"/>
                </a:solidFill>
              </a:defRPr>
            </a:lvl1pPr>
          </a:lstStyle>
          <a:p>
            <a:r>
              <a:rPr lang="en-US" dirty="0"/>
              <a:t>COMMUNICATION</a:t>
            </a:r>
          </a:p>
        </p:txBody>
      </p:sp>
      <p:grpSp>
        <p:nvGrpSpPr>
          <p:cNvPr id="19" name="Group 18">
            <a:extLst>
              <a:ext uri="{FF2B5EF4-FFF2-40B4-BE49-F238E27FC236}">
                <a16:creationId xmlns:a16="http://schemas.microsoft.com/office/drawing/2014/main" id="{EC476D35-CF7D-43CF-A63D-ECCFD5E32F46}"/>
              </a:ext>
            </a:extLst>
          </p:cNvPr>
          <p:cNvGrpSpPr/>
          <p:nvPr/>
        </p:nvGrpSpPr>
        <p:grpSpPr>
          <a:xfrm>
            <a:off x="4715736" y="171744"/>
            <a:ext cx="3405652" cy="2654876"/>
            <a:chOff x="4214288" y="171744"/>
            <a:chExt cx="3405652" cy="2654876"/>
          </a:xfrm>
        </p:grpSpPr>
        <p:pic>
          <p:nvPicPr>
            <p:cNvPr id="13" name="Graphic 12" descr="Syncing cloud outline">
              <a:extLst>
                <a:ext uri="{FF2B5EF4-FFF2-40B4-BE49-F238E27FC236}">
                  <a16:creationId xmlns:a16="http://schemas.microsoft.com/office/drawing/2014/main" id="{322F2B7A-C6B2-4C55-819C-2BBE1BFCC3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10846" y="1340070"/>
              <a:ext cx="1486550" cy="1486550"/>
            </a:xfrm>
            <a:prstGeom prst="rect">
              <a:avLst/>
            </a:prstGeom>
          </p:spPr>
        </p:pic>
        <p:pic>
          <p:nvPicPr>
            <p:cNvPr id="15" name="Graphic 14" descr="Processor with solid fill">
              <a:extLst>
                <a:ext uri="{FF2B5EF4-FFF2-40B4-BE49-F238E27FC236}">
                  <a16:creationId xmlns:a16="http://schemas.microsoft.com/office/drawing/2014/main" id="{EB74F142-D62E-407D-A42E-B5CB67DCBF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05540" y="1729259"/>
              <a:ext cx="914400" cy="914400"/>
            </a:xfrm>
            <a:prstGeom prst="rect">
              <a:avLst/>
            </a:prstGeom>
          </p:spPr>
        </p:pic>
        <p:sp>
          <p:nvSpPr>
            <p:cNvPr id="38" name="TextBox 37">
              <a:extLst>
                <a:ext uri="{FF2B5EF4-FFF2-40B4-BE49-F238E27FC236}">
                  <a16:creationId xmlns:a16="http://schemas.microsoft.com/office/drawing/2014/main" id="{4AA0947D-48F9-47F2-8EB8-D5E92B1B625A}"/>
                </a:ext>
              </a:extLst>
            </p:cNvPr>
            <p:cNvSpPr txBox="1"/>
            <p:nvPr/>
          </p:nvSpPr>
          <p:spPr>
            <a:xfrm>
              <a:off x="4809352" y="171744"/>
              <a:ext cx="2684574" cy="369332"/>
            </a:xfrm>
            <a:prstGeom prst="rect">
              <a:avLst/>
            </a:prstGeom>
            <a:noFill/>
          </p:spPr>
          <p:txBody>
            <a:bodyPr wrap="square" rtlCol="0">
              <a:spAutoFit/>
            </a:bodyPr>
            <a:lstStyle>
              <a:defPPr>
                <a:defRPr lang="en-US"/>
              </a:defPPr>
              <a:lvl1pPr algn="ctr">
                <a:defRPr b="1">
                  <a:solidFill>
                    <a:schemeClr val="accent5"/>
                  </a:solidFill>
                </a:defRPr>
              </a:lvl1pPr>
            </a:lstStyle>
            <a:p>
              <a:r>
                <a:rPr lang="en-US" dirty="0"/>
                <a:t>PROCESSING, ANALYSIS</a:t>
              </a:r>
            </a:p>
          </p:txBody>
        </p:sp>
        <p:pic>
          <p:nvPicPr>
            <p:cNvPr id="34" name="Picture 33">
              <a:extLst>
                <a:ext uri="{FF2B5EF4-FFF2-40B4-BE49-F238E27FC236}">
                  <a16:creationId xmlns:a16="http://schemas.microsoft.com/office/drawing/2014/main" id="{0556E064-6FF3-47DD-AEDF-A707EC613568}"/>
                </a:ext>
              </a:extLst>
            </p:cNvPr>
            <p:cNvPicPr>
              <a:picLocks noChangeAspect="1"/>
            </p:cNvPicPr>
            <p:nvPr/>
          </p:nvPicPr>
          <p:blipFill rotWithShape="1">
            <a:blip r:embed="rId11">
              <a:duotone>
                <a:schemeClr val="accent1">
                  <a:shade val="45000"/>
                  <a:satMod val="135000"/>
                </a:schemeClr>
                <a:prstClr val="white"/>
              </a:duotone>
            </a:blip>
            <a:srcRect l="6945" r="7391" b="20635"/>
            <a:stretch/>
          </p:blipFill>
          <p:spPr>
            <a:xfrm>
              <a:off x="4214288" y="1469941"/>
              <a:ext cx="564752" cy="523226"/>
            </a:xfrm>
            <a:prstGeom prst="rect">
              <a:avLst/>
            </a:prstGeom>
          </p:spPr>
        </p:pic>
        <p:pic>
          <p:nvPicPr>
            <p:cNvPr id="18" name="Picture 17">
              <a:extLst>
                <a:ext uri="{FF2B5EF4-FFF2-40B4-BE49-F238E27FC236}">
                  <a16:creationId xmlns:a16="http://schemas.microsoft.com/office/drawing/2014/main" id="{EAB21650-503C-4529-8E37-7C884018C0D5}"/>
                </a:ext>
              </a:extLst>
            </p:cNvPr>
            <p:cNvPicPr>
              <a:picLocks noChangeAspect="1"/>
            </p:cNvPicPr>
            <p:nvPr/>
          </p:nvPicPr>
          <p:blipFill rotWithShape="1">
            <a:blip r:embed="rId16">
              <a:lum bright="70000" contrast="-70000"/>
            </a:blip>
            <a:srcRect l="7715" r="9293" b="20618"/>
            <a:stretch/>
          </p:blipFill>
          <p:spPr>
            <a:xfrm>
              <a:off x="5723983" y="607508"/>
              <a:ext cx="1234913" cy="1181204"/>
            </a:xfrm>
            <a:prstGeom prst="rect">
              <a:avLst/>
            </a:prstGeom>
          </p:spPr>
        </p:pic>
      </p:grpSp>
      <p:sp>
        <p:nvSpPr>
          <p:cNvPr id="21" name="TextBox 20">
            <a:extLst>
              <a:ext uri="{FF2B5EF4-FFF2-40B4-BE49-F238E27FC236}">
                <a16:creationId xmlns:a16="http://schemas.microsoft.com/office/drawing/2014/main" id="{EF20213B-2FA9-409C-9A39-4930AD93E0A1}"/>
              </a:ext>
            </a:extLst>
          </p:cNvPr>
          <p:cNvSpPr txBox="1"/>
          <p:nvPr/>
        </p:nvSpPr>
        <p:spPr>
          <a:xfrm>
            <a:off x="6331974" y="3670081"/>
            <a:ext cx="5742039" cy="3139321"/>
          </a:xfrm>
          <a:prstGeom prst="rect">
            <a:avLst/>
          </a:prstGeom>
          <a:noFill/>
        </p:spPr>
        <p:txBody>
          <a:bodyPr wrap="square" rtlCol="0">
            <a:spAutoFit/>
          </a:bodyPr>
          <a:lstStyle/>
          <a:p>
            <a:r>
              <a:rPr lang="en-US" b="1" dirty="0">
                <a:solidFill>
                  <a:srgbClr val="FFC000"/>
                </a:solidFill>
              </a:rPr>
              <a:t>DEEP LEARNING APPLICATIONS IN MANUFACTURING</a:t>
            </a:r>
          </a:p>
          <a:p>
            <a:r>
              <a:rPr lang="en-US" dirty="0">
                <a:solidFill>
                  <a:schemeClr val="accent5"/>
                </a:solidFill>
              </a:rPr>
              <a:t>Vision based image classification</a:t>
            </a:r>
          </a:p>
          <a:p>
            <a:r>
              <a:rPr lang="en-US" dirty="0">
                <a:solidFill>
                  <a:schemeClr val="accent5"/>
                </a:solidFill>
              </a:rPr>
              <a:t>Vision based object detection</a:t>
            </a:r>
          </a:p>
          <a:p>
            <a:r>
              <a:rPr lang="en-US" dirty="0">
                <a:solidFill>
                  <a:schemeClr val="accent5"/>
                </a:solidFill>
              </a:rPr>
              <a:t>Vision based defect or anomaly detection</a:t>
            </a:r>
          </a:p>
          <a:p>
            <a:r>
              <a:rPr lang="en-US" dirty="0">
                <a:solidFill>
                  <a:schemeClr val="accent5"/>
                </a:solidFill>
              </a:rPr>
              <a:t>Vision based metrology</a:t>
            </a:r>
          </a:p>
          <a:p>
            <a:r>
              <a:rPr lang="en-US" dirty="0">
                <a:solidFill>
                  <a:schemeClr val="accent5"/>
                </a:solidFill>
              </a:rPr>
              <a:t>Time-series analysis for monitoring equipment</a:t>
            </a:r>
          </a:p>
          <a:p>
            <a:r>
              <a:rPr lang="en-US" b="1" dirty="0">
                <a:solidFill>
                  <a:srgbClr val="FFC000"/>
                </a:solidFill>
              </a:rPr>
              <a:t>DEEP LEARNING APPLICATIONS IN OTHER DOMAINS</a:t>
            </a:r>
          </a:p>
          <a:p>
            <a:r>
              <a:rPr lang="en-US" dirty="0">
                <a:solidFill>
                  <a:schemeClr val="accent5"/>
                </a:solidFill>
              </a:rPr>
              <a:t>Self driving</a:t>
            </a:r>
          </a:p>
          <a:p>
            <a:r>
              <a:rPr lang="en-US" dirty="0">
                <a:solidFill>
                  <a:schemeClr val="accent5"/>
                </a:solidFill>
              </a:rPr>
              <a:t>Surveillance</a:t>
            </a:r>
          </a:p>
          <a:p>
            <a:r>
              <a:rPr lang="en-US" dirty="0">
                <a:solidFill>
                  <a:schemeClr val="accent5"/>
                </a:solidFill>
              </a:rPr>
              <a:t>Computer graphics</a:t>
            </a:r>
          </a:p>
          <a:p>
            <a:r>
              <a:rPr lang="en-US" dirty="0">
                <a:solidFill>
                  <a:schemeClr val="accent5"/>
                </a:solidFill>
              </a:rPr>
              <a:t>Natural language processing</a:t>
            </a:r>
          </a:p>
        </p:txBody>
      </p:sp>
      <p:sp>
        <p:nvSpPr>
          <p:cNvPr id="6" name="Slide Number Placeholder 5">
            <a:extLst>
              <a:ext uri="{FF2B5EF4-FFF2-40B4-BE49-F238E27FC236}">
                <a16:creationId xmlns:a16="http://schemas.microsoft.com/office/drawing/2014/main" id="{856073E6-061D-42EB-8E13-2667110F90D9}"/>
              </a:ext>
            </a:extLst>
          </p:cNvPr>
          <p:cNvSpPr>
            <a:spLocks noGrp="1"/>
          </p:cNvSpPr>
          <p:nvPr>
            <p:ph type="sldNum" sz="quarter" idx="12"/>
          </p:nvPr>
        </p:nvSpPr>
        <p:spPr/>
        <p:txBody>
          <a:bodyPr/>
          <a:lstStyle/>
          <a:p>
            <a:fld id="{7D2CB42A-8FA8-44C5-91E7-FA776C1A3BC3}" type="slidenum">
              <a:rPr lang="en-US" smtClean="0"/>
              <a:t>3</a:t>
            </a:fld>
            <a:endParaRPr lang="en-US"/>
          </a:p>
        </p:txBody>
      </p:sp>
    </p:spTree>
    <p:extLst>
      <p:ext uri="{BB962C8B-B14F-4D97-AF65-F5344CB8AC3E}">
        <p14:creationId xmlns:p14="http://schemas.microsoft.com/office/powerpoint/2010/main" val="308538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6048E-CB5D-4357-B8B5-0078066F49DF}"/>
              </a:ext>
            </a:extLst>
          </p:cNvPr>
          <p:cNvSpPr>
            <a:spLocks noGrp="1"/>
          </p:cNvSpPr>
          <p:nvPr>
            <p:ph type="title"/>
          </p:nvPr>
        </p:nvSpPr>
        <p:spPr/>
        <p:txBody>
          <a:bodyPr/>
          <a:lstStyle/>
          <a:p>
            <a:r>
              <a:rPr lang="en-US" dirty="0"/>
              <a:t>Implementation Exercise: Linear Network</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3BE405A-C697-417E-BD18-B45BECB4D692}"/>
                  </a:ext>
                </a:extLst>
              </p:cNvPr>
              <p:cNvSpPr>
                <a:spLocks noGrp="1"/>
              </p:cNvSpPr>
              <p:nvPr>
                <p:ph idx="1"/>
              </p:nvPr>
            </p:nvSpPr>
            <p:spPr>
              <a:xfrm>
                <a:off x="6225062" y="910810"/>
                <a:ext cx="5948157" cy="3703567"/>
              </a:xfrm>
            </p:spPr>
            <p:txBody>
              <a:bodyPr>
                <a:normAutofit/>
              </a:bodyPr>
              <a:lstStyle/>
              <a:p>
                <a:r>
                  <a:rPr lang="en-US" b="0" dirty="0">
                    <a:latin typeface="Cambria Math" panose="02040503050406030204" pitchFamily="18" charset="0"/>
                  </a:rPr>
                  <a:t>Input layer to output layer</a:t>
                </a:r>
                <a:br>
                  <a:rPr lang="en-US" b="0" dirty="0">
                    <a:latin typeface="Cambria Math" panose="02040503050406030204" pitchFamily="18" charset="0"/>
                  </a:rPr>
                </a:br>
                <a:endParaRPr lang="en-US"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i="1" smtClean="0">
                          <a:latin typeface="Cambria Math" panose="02040503050406030204" pitchFamily="18" charset="0"/>
                        </a:rPr>
                        <m:t>𝑊</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Loss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13BE405A-C697-417E-BD18-B45BECB4D692}"/>
                  </a:ext>
                </a:extLst>
              </p:cNvPr>
              <p:cNvSpPr>
                <a:spLocks noGrp="1" noRot="1" noChangeAspect="1" noMove="1" noResize="1" noEditPoints="1" noAdjustHandles="1" noChangeArrowheads="1" noChangeShapeType="1" noTextEdit="1"/>
              </p:cNvSpPr>
              <p:nvPr>
                <p:ph idx="1"/>
              </p:nvPr>
            </p:nvSpPr>
            <p:spPr>
              <a:xfrm>
                <a:off x="6225062" y="910810"/>
                <a:ext cx="5948157" cy="3703567"/>
              </a:xfrm>
              <a:blipFill>
                <a:blip r:embed="rId2"/>
                <a:stretch>
                  <a:fillRect l="-1844" t="-2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A15F63A-E449-4BFC-84CA-C5DE7D7A261B}"/>
                  </a:ext>
                </a:extLst>
              </p:cNvPr>
              <p:cNvSpPr/>
              <p:nvPr/>
            </p:nvSpPr>
            <p:spPr>
              <a:xfrm>
                <a:off x="395503"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rPr>
                  <a:t>Input </a:t>
                </a:r>
                <a14:m>
                  <m:oMath xmlns:m="http://schemas.openxmlformats.org/officeDocument/2006/math">
                    <m:r>
                      <a:rPr lang="en-US" b="0" i="1" smtClean="0">
                        <a:solidFill>
                          <a:schemeClr val="dk1"/>
                        </a:solidFill>
                        <a:latin typeface="Cambria Math" panose="02040503050406030204" pitchFamily="18" charset="0"/>
                      </a:rPr>
                      <m:t>𝑥</m:t>
                    </m:r>
                  </m:oMath>
                </a14:m>
                <a:endParaRPr lang="en-US" dirty="0">
                  <a:solidFill>
                    <a:schemeClr val="dk1"/>
                  </a:solidFill>
                </a:endParaRPr>
              </a:p>
            </p:txBody>
          </p:sp>
        </mc:Choice>
        <mc:Fallback xmlns="">
          <p:sp>
            <p:nvSpPr>
              <p:cNvPr id="5" name="Rectangle 4">
                <a:extLst>
                  <a:ext uri="{FF2B5EF4-FFF2-40B4-BE49-F238E27FC236}">
                    <a16:creationId xmlns:a16="http://schemas.microsoft.com/office/drawing/2014/main" id="{3A15F63A-E449-4BFC-84CA-C5DE7D7A261B}"/>
                  </a:ext>
                </a:extLst>
              </p:cNvPr>
              <p:cNvSpPr>
                <a:spLocks noRot="1" noChangeAspect="1" noMove="1" noResize="1" noEditPoints="1" noAdjustHandles="1" noChangeArrowheads="1" noChangeShapeType="1" noTextEdit="1"/>
              </p:cNvSpPr>
              <p:nvPr/>
            </p:nvSpPr>
            <p:spPr>
              <a:xfrm>
                <a:off x="395503" y="1985949"/>
                <a:ext cx="1097280" cy="8196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A99C1D8-5148-4A1D-8276-3ED79BFE9A08}"/>
                  </a:ext>
                </a:extLst>
              </p:cNvPr>
              <p:cNvSpPr/>
              <p:nvPr/>
            </p:nvSpPr>
            <p:spPr>
              <a:xfrm>
                <a:off x="2426236"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oMath>
                  </m:oMathPara>
                </a14:m>
                <a:endParaRPr lang="en-US" dirty="0">
                  <a:solidFill>
                    <a:schemeClr val="dk1"/>
                  </a:solidFill>
                </a:endParaRPr>
              </a:p>
            </p:txBody>
          </p:sp>
        </mc:Choice>
        <mc:Fallback xmlns="">
          <p:sp>
            <p:nvSpPr>
              <p:cNvPr id="8" name="Rectangle 7">
                <a:extLst>
                  <a:ext uri="{FF2B5EF4-FFF2-40B4-BE49-F238E27FC236}">
                    <a16:creationId xmlns:a16="http://schemas.microsoft.com/office/drawing/2014/main" id="{4A99C1D8-5148-4A1D-8276-3ED79BFE9A08}"/>
                  </a:ext>
                </a:extLst>
              </p:cNvPr>
              <p:cNvSpPr>
                <a:spLocks noRot="1" noChangeAspect="1" noMove="1" noResize="1" noEditPoints="1" noAdjustHandles="1" noChangeArrowheads="1" noChangeShapeType="1" noTextEdit="1"/>
              </p:cNvSpPr>
              <p:nvPr/>
            </p:nvSpPr>
            <p:spPr>
              <a:xfrm>
                <a:off x="2426236" y="1985949"/>
                <a:ext cx="1097280" cy="819690"/>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21B2D0B-20DD-4BA1-AD0B-A50584B33383}"/>
              </a:ext>
            </a:extLst>
          </p:cNvPr>
          <p:cNvCxnSpPr>
            <a:cxnSpLocks/>
            <a:stCxn id="5" idx="3"/>
            <a:endCxn id="8" idx="1"/>
          </p:cNvCxnSpPr>
          <p:nvPr/>
        </p:nvCxnSpPr>
        <p:spPr>
          <a:xfrm>
            <a:off x="1492783" y="2395794"/>
            <a:ext cx="933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C8DAD33-5060-4F48-8C53-7202291C37AB}"/>
                  </a:ext>
                </a:extLst>
              </p:cNvPr>
              <p:cNvSpPr/>
              <p:nvPr/>
            </p:nvSpPr>
            <p:spPr>
              <a:xfrm>
                <a:off x="1495212" y="1880403"/>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𝑏</m:t>
                      </m:r>
                    </m:oMath>
                  </m:oMathPara>
                </a14:m>
                <a:endParaRPr lang="en-US" dirty="0"/>
              </a:p>
            </p:txBody>
          </p:sp>
        </mc:Choice>
        <mc:Fallback xmlns="">
          <p:sp>
            <p:nvSpPr>
              <p:cNvPr id="15" name="Rectangle 14">
                <a:extLst>
                  <a:ext uri="{FF2B5EF4-FFF2-40B4-BE49-F238E27FC236}">
                    <a16:creationId xmlns:a16="http://schemas.microsoft.com/office/drawing/2014/main" id="{CC8DAD33-5060-4F48-8C53-7202291C37AB}"/>
                  </a:ext>
                </a:extLst>
              </p:cNvPr>
              <p:cNvSpPr>
                <a:spLocks noRot="1" noChangeAspect="1" noMove="1" noResize="1" noEditPoints="1" noAdjustHandles="1" noChangeArrowheads="1" noChangeShapeType="1" noTextEdit="1"/>
              </p:cNvSpPr>
              <p:nvPr/>
            </p:nvSpPr>
            <p:spPr>
              <a:xfrm>
                <a:off x="1495212" y="1880403"/>
                <a:ext cx="931024" cy="515389"/>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462E63F-AEA7-457D-A02B-A218D0D7DAE9}"/>
                  </a:ext>
                </a:extLst>
              </p:cNvPr>
              <p:cNvSpPr/>
              <p:nvPr/>
            </p:nvSpPr>
            <p:spPr>
              <a:xfrm>
                <a:off x="3741134" y="2160722"/>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m:t>
                      </m:r>
                    </m:oMath>
                  </m:oMathPara>
                </a14:m>
                <a:endParaRPr lang="en-US" dirty="0"/>
              </a:p>
            </p:txBody>
          </p:sp>
        </mc:Choice>
        <mc:Fallback xmlns="">
          <p:sp>
            <p:nvSpPr>
              <p:cNvPr id="17" name="Rectangle 16">
                <a:extLst>
                  <a:ext uri="{FF2B5EF4-FFF2-40B4-BE49-F238E27FC236}">
                    <a16:creationId xmlns:a16="http://schemas.microsoft.com/office/drawing/2014/main" id="{8462E63F-AEA7-457D-A02B-A218D0D7DAE9}"/>
                  </a:ext>
                </a:extLst>
              </p:cNvPr>
              <p:cNvSpPr>
                <a:spLocks noRot="1" noChangeAspect="1" noMove="1" noResize="1" noEditPoints="1" noAdjustHandles="1" noChangeArrowheads="1" noChangeShapeType="1" noTextEdit="1"/>
              </p:cNvSpPr>
              <p:nvPr/>
            </p:nvSpPr>
            <p:spPr>
              <a:xfrm>
                <a:off x="3741134" y="2160722"/>
                <a:ext cx="931024" cy="515389"/>
              </a:xfrm>
              <a:prstGeom prst="rect">
                <a:avLst/>
              </a:prstGeom>
              <a:blipFill>
                <a:blip r:embed="rId6"/>
                <a:stretch>
                  <a:fillRect/>
                </a:stretch>
              </a:blipFill>
              <a:ln>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4237050-E66F-4ABC-81C3-C363CB913F2A}"/>
              </a:ext>
            </a:extLst>
          </p:cNvPr>
          <p:cNvCxnSpPr>
            <a:cxnSpLocks/>
          </p:cNvCxnSpPr>
          <p:nvPr/>
        </p:nvCxnSpPr>
        <p:spPr>
          <a:xfrm>
            <a:off x="3523516" y="2395792"/>
            <a:ext cx="315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5B136BF7-B66A-4514-A1E1-C9664CB4322E}"/>
                  </a:ext>
                </a:extLst>
              </p:cNvPr>
              <p:cNvSpPr/>
              <p:nvPr/>
            </p:nvSpPr>
            <p:spPr>
              <a:xfrm>
                <a:off x="2740416"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25" name="Oval 24">
                <a:extLst>
                  <a:ext uri="{FF2B5EF4-FFF2-40B4-BE49-F238E27FC236}">
                    <a16:creationId xmlns:a16="http://schemas.microsoft.com/office/drawing/2014/main" id="{5B136BF7-B66A-4514-A1E1-C9664CB4322E}"/>
                  </a:ext>
                </a:extLst>
              </p:cNvPr>
              <p:cNvSpPr>
                <a:spLocks noRot="1" noChangeAspect="1" noMove="1" noResize="1" noEditPoints="1" noAdjustHandles="1" noChangeArrowheads="1" noChangeShapeType="1" noTextEdit="1"/>
              </p:cNvSpPr>
              <p:nvPr/>
            </p:nvSpPr>
            <p:spPr>
              <a:xfrm>
                <a:off x="2740416" y="4732556"/>
                <a:ext cx="548640" cy="54864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C94E375-784D-4DFB-A0C4-C99FB0C0D052}"/>
                  </a:ext>
                </a:extLst>
              </p:cNvPr>
              <p:cNvSpPr/>
              <p:nvPr/>
            </p:nvSpPr>
            <p:spPr>
              <a:xfrm>
                <a:off x="585764" y="4308607"/>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oMath>
                  </m:oMathPara>
                </a14:m>
                <a:endParaRPr lang="en-US" dirty="0"/>
              </a:p>
            </p:txBody>
          </p:sp>
        </mc:Choice>
        <mc:Fallback xmlns="">
          <p:sp>
            <p:nvSpPr>
              <p:cNvPr id="26" name="Rectangle 25">
                <a:extLst>
                  <a:ext uri="{FF2B5EF4-FFF2-40B4-BE49-F238E27FC236}">
                    <a16:creationId xmlns:a16="http://schemas.microsoft.com/office/drawing/2014/main" id="{1C94E375-784D-4DFB-A0C4-C99FB0C0D052}"/>
                  </a:ext>
                </a:extLst>
              </p:cNvPr>
              <p:cNvSpPr>
                <a:spLocks noRot="1" noChangeAspect="1" noMove="1" noResize="1" noEditPoints="1" noAdjustHandles="1" noChangeArrowheads="1" noChangeShapeType="1" noTextEdit="1"/>
              </p:cNvSpPr>
              <p:nvPr/>
            </p:nvSpPr>
            <p:spPr>
              <a:xfrm>
                <a:off x="585764" y="4308607"/>
                <a:ext cx="457200" cy="51538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F366067-D5D0-4F3B-A3D4-E1F899666285}"/>
                  </a:ext>
                </a:extLst>
              </p:cNvPr>
              <p:cNvSpPr/>
              <p:nvPr/>
            </p:nvSpPr>
            <p:spPr>
              <a:xfrm>
                <a:off x="585764" y="5282849"/>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oMath>
                  </m:oMathPara>
                </a14:m>
                <a:endParaRPr lang="en-US" dirty="0"/>
              </a:p>
            </p:txBody>
          </p:sp>
        </mc:Choice>
        <mc:Fallback xmlns="">
          <p:sp>
            <p:nvSpPr>
              <p:cNvPr id="27" name="Rectangle 26">
                <a:extLst>
                  <a:ext uri="{FF2B5EF4-FFF2-40B4-BE49-F238E27FC236}">
                    <a16:creationId xmlns:a16="http://schemas.microsoft.com/office/drawing/2014/main" id="{7F366067-D5D0-4F3B-A3D4-E1F899666285}"/>
                  </a:ext>
                </a:extLst>
              </p:cNvPr>
              <p:cNvSpPr>
                <a:spLocks noRot="1" noChangeAspect="1" noMove="1" noResize="1" noEditPoints="1" noAdjustHandles="1" noChangeArrowheads="1" noChangeShapeType="1" noTextEdit="1"/>
              </p:cNvSpPr>
              <p:nvPr/>
            </p:nvSpPr>
            <p:spPr>
              <a:xfrm>
                <a:off x="585764" y="5282849"/>
                <a:ext cx="457200" cy="515389"/>
              </a:xfrm>
              <a:prstGeom prst="rect">
                <a:avLst/>
              </a:prstGeom>
              <a:blipFill>
                <a:blip r:embed="rId11"/>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F36BBAD-83D4-4738-90EE-666174C504D2}"/>
              </a:ext>
            </a:extLst>
          </p:cNvPr>
          <p:cNvCxnSpPr>
            <a:cxnSpLocks/>
            <a:stCxn id="26" idx="3"/>
            <a:endCxn id="25" idx="1"/>
          </p:cNvCxnSpPr>
          <p:nvPr/>
        </p:nvCxnSpPr>
        <p:spPr>
          <a:xfrm>
            <a:off x="1042964" y="4566302"/>
            <a:ext cx="1777798" cy="24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A12CE8-25DB-40DC-B08A-0FC9FAF4E3C9}"/>
              </a:ext>
            </a:extLst>
          </p:cNvPr>
          <p:cNvCxnSpPr>
            <a:stCxn id="27" idx="3"/>
            <a:endCxn id="25" idx="3"/>
          </p:cNvCxnSpPr>
          <p:nvPr/>
        </p:nvCxnSpPr>
        <p:spPr>
          <a:xfrm flipV="1">
            <a:off x="1042964" y="5200850"/>
            <a:ext cx="1777798" cy="33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F1324810-F0AB-4BD1-A6BB-3A4D8450D2BC}"/>
                  </a:ext>
                </a:extLst>
              </p:cNvPr>
              <p:cNvSpPr/>
              <p:nvPr/>
            </p:nvSpPr>
            <p:spPr>
              <a:xfrm>
                <a:off x="3900797"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36" name="Oval 35">
                <a:extLst>
                  <a:ext uri="{FF2B5EF4-FFF2-40B4-BE49-F238E27FC236}">
                    <a16:creationId xmlns:a16="http://schemas.microsoft.com/office/drawing/2014/main" id="{F1324810-F0AB-4BD1-A6BB-3A4D8450D2BC}"/>
                  </a:ext>
                </a:extLst>
              </p:cNvPr>
              <p:cNvSpPr>
                <a:spLocks noRot="1" noChangeAspect="1" noMove="1" noResize="1" noEditPoints="1" noAdjustHandles="1" noChangeArrowheads="1" noChangeShapeType="1" noTextEdit="1"/>
              </p:cNvSpPr>
              <p:nvPr/>
            </p:nvSpPr>
            <p:spPr>
              <a:xfrm>
                <a:off x="3900797" y="4732556"/>
                <a:ext cx="548640" cy="548640"/>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B191E76-0BAC-4B15-8285-8C509E552AE9}"/>
                  </a:ext>
                </a:extLst>
              </p:cNvPr>
              <p:cNvSpPr/>
              <p:nvPr/>
            </p:nvSpPr>
            <p:spPr>
              <a:xfrm>
                <a:off x="585764" y="618618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𝑏</m:t>
                      </m:r>
                    </m:oMath>
                  </m:oMathPara>
                </a14:m>
                <a:endParaRPr lang="en-US" dirty="0"/>
              </a:p>
            </p:txBody>
          </p:sp>
        </mc:Choice>
        <mc:Fallback xmlns="">
          <p:sp>
            <p:nvSpPr>
              <p:cNvPr id="38" name="Rectangle 37">
                <a:extLst>
                  <a:ext uri="{FF2B5EF4-FFF2-40B4-BE49-F238E27FC236}">
                    <a16:creationId xmlns:a16="http://schemas.microsoft.com/office/drawing/2014/main" id="{EB191E76-0BAC-4B15-8285-8C509E552AE9}"/>
                  </a:ext>
                </a:extLst>
              </p:cNvPr>
              <p:cNvSpPr>
                <a:spLocks noRot="1" noChangeAspect="1" noMove="1" noResize="1" noEditPoints="1" noAdjustHandles="1" noChangeArrowheads="1" noChangeShapeType="1" noTextEdit="1"/>
              </p:cNvSpPr>
              <p:nvPr/>
            </p:nvSpPr>
            <p:spPr>
              <a:xfrm>
                <a:off x="585764" y="6186186"/>
                <a:ext cx="457200" cy="515389"/>
              </a:xfrm>
              <a:prstGeom prst="rect">
                <a:avLst/>
              </a:prstGeom>
              <a:blipFill>
                <a:blip r:embed="rId13"/>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468B59CD-3646-4A4B-AEA0-29218ADD2390}"/>
              </a:ext>
            </a:extLst>
          </p:cNvPr>
          <p:cNvCxnSpPr>
            <a:cxnSpLocks/>
            <a:stCxn id="38" idx="3"/>
            <a:endCxn id="36" idx="3"/>
          </p:cNvCxnSpPr>
          <p:nvPr/>
        </p:nvCxnSpPr>
        <p:spPr>
          <a:xfrm flipV="1">
            <a:off x="1042964" y="5200850"/>
            <a:ext cx="2938179" cy="124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5338E9-EC5D-47E9-B034-0E14DBC76755}"/>
              </a:ext>
            </a:extLst>
          </p:cNvPr>
          <p:cNvCxnSpPr>
            <a:stCxn id="25" idx="6"/>
            <a:endCxn id="36" idx="2"/>
          </p:cNvCxnSpPr>
          <p:nvPr/>
        </p:nvCxnSpPr>
        <p:spPr>
          <a:xfrm>
            <a:off x="3289056" y="5006876"/>
            <a:ext cx="611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A1B91B3-E84F-4CCC-B75D-E63ED2C3B97C}"/>
                  </a:ext>
                </a:extLst>
              </p:cNvPr>
              <p:cNvSpPr/>
              <p:nvPr/>
            </p:nvSpPr>
            <p:spPr>
              <a:xfrm>
                <a:off x="4799582" y="4512608"/>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69" name="Rectangle 68">
                <a:extLst>
                  <a:ext uri="{FF2B5EF4-FFF2-40B4-BE49-F238E27FC236}">
                    <a16:creationId xmlns:a16="http://schemas.microsoft.com/office/drawing/2014/main" id="{4A1B91B3-E84F-4CCC-B75D-E63ED2C3B97C}"/>
                  </a:ext>
                </a:extLst>
              </p:cNvPr>
              <p:cNvSpPr>
                <a:spLocks noRot="1" noChangeAspect="1" noMove="1" noResize="1" noEditPoints="1" noAdjustHandles="1" noChangeArrowheads="1" noChangeShapeType="1" noTextEdit="1"/>
              </p:cNvSpPr>
              <p:nvPr/>
            </p:nvSpPr>
            <p:spPr>
              <a:xfrm>
                <a:off x="4799582" y="4512608"/>
                <a:ext cx="457200" cy="515389"/>
              </a:xfrm>
              <a:prstGeom prst="rect">
                <a:avLst/>
              </a:prstGeom>
              <a:blipFill>
                <a:blip r:embed="rId14"/>
                <a:stretch>
                  <a:fillRect r="-17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79D9E9B-4913-4D4D-921C-D309E556C7A7}"/>
                  </a:ext>
                </a:extLst>
              </p:cNvPr>
              <p:cNvSpPr/>
              <p:nvPr/>
            </p:nvSpPr>
            <p:spPr>
              <a:xfrm>
                <a:off x="5754266" y="4749182"/>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70" name="Rectangle 69">
                <a:extLst>
                  <a:ext uri="{FF2B5EF4-FFF2-40B4-BE49-F238E27FC236}">
                    <a16:creationId xmlns:a16="http://schemas.microsoft.com/office/drawing/2014/main" id="{979D9E9B-4913-4D4D-921C-D309E556C7A7}"/>
                  </a:ext>
                </a:extLst>
              </p:cNvPr>
              <p:cNvSpPr>
                <a:spLocks noRot="1" noChangeAspect="1" noMove="1" noResize="1" noEditPoints="1" noAdjustHandles="1" noChangeArrowheads="1" noChangeShapeType="1" noTextEdit="1"/>
              </p:cNvSpPr>
              <p:nvPr/>
            </p:nvSpPr>
            <p:spPr>
              <a:xfrm>
                <a:off x="5754266" y="4749182"/>
                <a:ext cx="457200" cy="515389"/>
              </a:xfrm>
              <a:prstGeom prst="rect">
                <a:avLst/>
              </a:prstGeom>
              <a:blipFill>
                <a:blip r:embed="rId15"/>
                <a:stretch>
                  <a:fillRect/>
                </a:stretch>
              </a:blipFill>
              <a:ln>
                <a:noFill/>
              </a:ln>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BD03CE43-4C7D-4E51-9F5B-594F6514B4EB}"/>
              </a:ext>
            </a:extLst>
          </p:cNvPr>
          <p:cNvCxnSpPr>
            <a:cxnSpLocks/>
            <a:endCxn id="70" idx="1"/>
          </p:cNvCxnSpPr>
          <p:nvPr/>
        </p:nvCxnSpPr>
        <p:spPr>
          <a:xfrm>
            <a:off x="4449437" y="5006876"/>
            <a:ext cx="1304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6D004D9-B9DE-46FB-9164-9C11697D7A67}"/>
                  </a:ext>
                </a:extLst>
              </p:cNvPr>
              <p:cNvSpPr/>
              <p:nvPr/>
            </p:nvSpPr>
            <p:spPr>
              <a:xfrm>
                <a:off x="4828772" y="5127360"/>
                <a:ext cx="457200"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m:oMathPara>
                </a14:m>
                <a:endParaRPr lang="en-US" dirty="0"/>
              </a:p>
            </p:txBody>
          </p:sp>
        </mc:Choice>
        <mc:Fallback xmlns="">
          <p:sp>
            <p:nvSpPr>
              <p:cNvPr id="83" name="Rectangle 82">
                <a:extLst>
                  <a:ext uri="{FF2B5EF4-FFF2-40B4-BE49-F238E27FC236}">
                    <a16:creationId xmlns:a16="http://schemas.microsoft.com/office/drawing/2014/main" id="{C6D004D9-B9DE-46FB-9164-9C11697D7A67}"/>
                  </a:ext>
                </a:extLst>
              </p:cNvPr>
              <p:cNvSpPr>
                <a:spLocks noRot="1" noChangeAspect="1" noMove="1" noResize="1" noEditPoints="1" noAdjustHandles="1" noChangeArrowheads="1" noChangeShapeType="1" noTextEdit="1"/>
              </p:cNvSpPr>
              <p:nvPr/>
            </p:nvSpPr>
            <p:spPr>
              <a:xfrm>
                <a:off x="4828772" y="5127360"/>
                <a:ext cx="457200" cy="504463"/>
              </a:xfrm>
              <a:prstGeom prst="rect">
                <a:avLst/>
              </a:prstGeom>
              <a:blipFill>
                <a:blip r:embed="rId16"/>
                <a:stretch>
                  <a:fillRect t="-1205" b="-6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52F86B80-CD72-4B37-B583-6B8849E6E916}"/>
                  </a:ext>
                </a:extLst>
              </p:cNvPr>
              <p:cNvSpPr/>
              <p:nvPr/>
            </p:nvSpPr>
            <p:spPr>
              <a:xfrm rot="20179922">
                <a:off x="1843702" y="5877486"/>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r>
                            <a:rPr lang="en-US" b="0" i="1" smtClean="0">
                              <a:latin typeface="Cambria Math" panose="02040503050406030204" pitchFamily="18" charset="0"/>
                            </a:rPr>
                            <m:t>𝑏</m:t>
                          </m:r>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r>
                            <a:rPr lang="en-US" b="0" i="1" smtClean="0">
                              <a:latin typeface="Cambria Math" panose="02040503050406030204" pitchFamily="18" charset="0"/>
                            </a:rPr>
                            <m:t>𝑏</m:t>
                          </m:r>
                        </m:den>
                      </m:f>
                    </m:oMath>
                  </m:oMathPara>
                </a14:m>
                <a:endParaRPr lang="en-US" dirty="0"/>
              </a:p>
            </p:txBody>
          </p:sp>
        </mc:Choice>
        <mc:Fallback xmlns="">
          <p:sp>
            <p:nvSpPr>
              <p:cNvPr id="84" name="Rectangle 83">
                <a:extLst>
                  <a:ext uri="{FF2B5EF4-FFF2-40B4-BE49-F238E27FC236}">
                    <a16:creationId xmlns:a16="http://schemas.microsoft.com/office/drawing/2014/main" id="{52F86B80-CD72-4B37-B583-6B8849E6E916}"/>
                  </a:ext>
                </a:extLst>
              </p:cNvPr>
              <p:cNvSpPr>
                <a:spLocks noRot="1" noChangeAspect="1" noMove="1" noResize="1" noEditPoints="1" noAdjustHandles="1" noChangeArrowheads="1" noChangeShapeType="1" noTextEdit="1"/>
              </p:cNvSpPr>
              <p:nvPr/>
            </p:nvSpPr>
            <p:spPr>
              <a:xfrm rot="20179922">
                <a:off x="1843702" y="5877486"/>
                <a:ext cx="1875034" cy="504463"/>
              </a:xfrm>
              <a:prstGeom prst="rect">
                <a:avLst/>
              </a:prstGeom>
              <a:blipFill>
                <a:blip r:embed="rId17"/>
                <a:stretch>
                  <a:fillRect/>
                </a:stretch>
              </a:blipFill>
              <a:ln>
                <a:no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1756BC8-A1FD-41F7-A020-3B4C86F6B8D1}"/>
              </a:ext>
            </a:extLst>
          </p:cNvPr>
          <p:cNvSpPr>
            <a:spLocks noGrp="1"/>
          </p:cNvSpPr>
          <p:nvPr>
            <p:ph type="sldNum" sz="quarter" idx="12"/>
          </p:nvPr>
        </p:nvSpPr>
        <p:spPr/>
        <p:txBody>
          <a:bodyPr/>
          <a:lstStyle/>
          <a:p>
            <a:fld id="{7E663616-BBAC-427E-89D3-E72909796144}" type="slidenum">
              <a:rPr lang="en-US" smtClean="0"/>
              <a:t>30</a:t>
            </a:fld>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E103F2B-F4F0-4753-B56F-D1F9E7A742EE}"/>
                  </a:ext>
                </a:extLst>
              </p:cNvPr>
              <p:cNvSpPr/>
              <p:nvPr/>
            </p:nvSpPr>
            <p:spPr>
              <a:xfrm rot="679265">
                <a:off x="1068569" y="3938462"/>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r>
                            <a:rPr lang="en-US" b="0" i="1" smtClean="0">
                              <a:latin typeface="Cambria Math" panose="02040503050406030204" pitchFamily="18" charset="0"/>
                            </a:rPr>
                            <m:t>𝑊</m:t>
                          </m:r>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r>
                            <a:rPr lang="en-US" b="0" i="1" smtClean="0">
                              <a:latin typeface="Cambria Math" panose="02040503050406030204" pitchFamily="18" charset="0"/>
                            </a:rPr>
                            <m:t>𝑊</m:t>
                          </m:r>
                        </m:den>
                      </m:f>
                    </m:oMath>
                  </m:oMathPara>
                </a14:m>
                <a:endParaRPr lang="en-US" dirty="0"/>
              </a:p>
            </p:txBody>
          </p:sp>
        </mc:Choice>
        <mc:Fallback xmlns="">
          <p:sp>
            <p:nvSpPr>
              <p:cNvPr id="44" name="Rectangle 43">
                <a:extLst>
                  <a:ext uri="{FF2B5EF4-FFF2-40B4-BE49-F238E27FC236}">
                    <a16:creationId xmlns:a16="http://schemas.microsoft.com/office/drawing/2014/main" id="{BE103F2B-F4F0-4753-B56F-D1F9E7A742EE}"/>
                  </a:ext>
                </a:extLst>
              </p:cNvPr>
              <p:cNvSpPr>
                <a:spLocks noRot="1" noChangeAspect="1" noMove="1" noResize="1" noEditPoints="1" noAdjustHandles="1" noChangeArrowheads="1" noChangeShapeType="1" noTextEdit="1"/>
              </p:cNvSpPr>
              <p:nvPr/>
            </p:nvSpPr>
            <p:spPr>
              <a:xfrm rot="679265">
                <a:off x="1068569" y="3938462"/>
                <a:ext cx="1875034" cy="504463"/>
              </a:xfrm>
              <a:prstGeom prst="rect">
                <a:avLst/>
              </a:prstGeom>
              <a:blipFill>
                <a:blip r:embed="rId1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643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9EF909-12FB-43BB-9A76-1FA7EBD40B62}"/>
              </a:ext>
            </a:extLst>
          </p:cNvPr>
          <p:cNvSpPr>
            <a:spLocks noGrp="1"/>
          </p:cNvSpPr>
          <p:nvPr>
            <p:ph type="sldNum" sz="quarter" idx="12"/>
          </p:nvPr>
        </p:nvSpPr>
        <p:spPr/>
        <p:txBody>
          <a:bodyPr/>
          <a:lstStyle/>
          <a:p>
            <a:fld id="{7E663616-BBAC-427E-89D3-E72909796144}" type="slidenum">
              <a:rPr lang="en-US" smtClean="0"/>
              <a:t>31</a:t>
            </a:fld>
            <a:endParaRPr lang="en-US"/>
          </a:p>
        </p:txBody>
      </p:sp>
    </p:spTree>
    <p:extLst>
      <p:ext uri="{BB962C8B-B14F-4D97-AF65-F5344CB8AC3E}">
        <p14:creationId xmlns:p14="http://schemas.microsoft.com/office/powerpoint/2010/main" val="1664711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6048E-CB5D-4357-B8B5-0078066F49DF}"/>
              </a:ext>
            </a:extLst>
          </p:cNvPr>
          <p:cNvSpPr>
            <a:spLocks noGrp="1"/>
          </p:cNvSpPr>
          <p:nvPr>
            <p:ph type="title"/>
          </p:nvPr>
        </p:nvSpPr>
        <p:spPr/>
        <p:txBody>
          <a:bodyPr/>
          <a:lstStyle/>
          <a:p>
            <a:r>
              <a:rPr lang="en-US" dirty="0"/>
              <a:t>Recap.</a:t>
            </a:r>
          </a:p>
        </p:txBody>
      </p:sp>
      <p:sp>
        <p:nvSpPr>
          <p:cNvPr id="4" name="Content Placeholder 3">
            <a:extLst>
              <a:ext uri="{FF2B5EF4-FFF2-40B4-BE49-F238E27FC236}">
                <a16:creationId xmlns:a16="http://schemas.microsoft.com/office/drawing/2014/main" id="{13BE405A-C697-417E-BD18-B45BECB4D692}"/>
              </a:ext>
            </a:extLst>
          </p:cNvPr>
          <p:cNvSpPr>
            <a:spLocks noGrp="1"/>
          </p:cNvSpPr>
          <p:nvPr>
            <p:ph idx="1"/>
          </p:nvPr>
        </p:nvSpPr>
        <p:spPr>
          <a:xfrm>
            <a:off x="6225062" y="910810"/>
            <a:ext cx="5948157" cy="3703567"/>
          </a:xfrm>
        </p:spPr>
        <p:txBody>
          <a:bodyPr>
            <a:normAutofit/>
          </a:bodyPr>
          <a:lstStyle/>
          <a:p>
            <a:r>
              <a:rPr lang="en-US" dirty="0"/>
              <a:t>Fully-connected networks (MLPs) with non-linear activation functions can classify by approximating non-linear separating surfaces. </a:t>
            </a:r>
          </a:p>
          <a:p>
            <a:r>
              <a:rPr lang="en-US" dirty="0"/>
              <a:t>We can train these using backpropagation. </a:t>
            </a:r>
          </a:p>
          <a:p>
            <a:r>
              <a:rPr lang="en-US" dirty="0"/>
              <a:t>However, MLPs disregard special context.</a:t>
            </a:r>
          </a:p>
          <a:p>
            <a:pPr marL="0" indent="0">
              <a:buNone/>
            </a:pPr>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A15F63A-E449-4BFC-84CA-C5DE7D7A261B}"/>
                  </a:ext>
                </a:extLst>
              </p:cNvPr>
              <p:cNvSpPr/>
              <p:nvPr/>
            </p:nvSpPr>
            <p:spPr>
              <a:xfrm>
                <a:off x="395503"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dk1"/>
                    </a:solidFill>
                  </a:rPr>
                  <a:t>Input </a:t>
                </a:r>
                <a14:m>
                  <m:oMath xmlns:m="http://schemas.openxmlformats.org/officeDocument/2006/math">
                    <m:r>
                      <a:rPr lang="en-US" b="0" i="1" smtClean="0">
                        <a:solidFill>
                          <a:schemeClr val="dk1"/>
                        </a:solidFill>
                        <a:latin typeface="Cambria Math" panose="02040503050406030204" pitchFamily="18" charset="0"/>
                      </a:rPr>
                      <m:t>𝑥</m:t>
                    </m:r>
                  </m:oMath>
                </a14:m>
                <a:endParaRPr lang="en-US" dirty="0">
                  <a:solidFill>
                    <a:schemeClr val="dk1"/>
                  </a:solidFill>
                </a:endParaRPr>
              </a:p>
            </p:txBody>
          </p:sp>
        </mc:Choice>
        <mc:Fallback xmlns="">
          <p:sp>
            <p:nvSpPr>
              <p:cNvPr id="5" name="Rectangle 4">
                <a:extLst>
                  <a:ext uri="{FF2B5EF4-FFF2-40B4-BE49-F238E27FC236}">
                    <a16:creationId xmlns:a16="http://schemas.microsoft.com/office/drawing/2014/main" id="{3A15F63A-E449-4BFC-84CA-C5DE7D7A261B}"/>
                  </a:ext>
                </a:extLst>
              </p:cNvPr>
              <p:cNvSpPr>
                <a:spLocks noRot="1" noChangeAspect="1" noMove="1" noResize="1" noEditPoints="1" noAdjustHandles="1" noChangeArrowheads="1" noChangeShapeType="1" noTextEdit="1"/>
              </p:cNvSpPr>
              <p:nvPr/>
            </p:nvSpPr>
            <p:spPr>
              <a:xfrm>
                <a:off x="395503" y="1985949"/>
                <a:ext cx="1097280" cy="8196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879C9A1-6B46-4803-A3E7-077AE4E76EC5}"/>
                  </a:ext>
                </a:extLst>
              </p:cNvPr>
              <p:cNvSpPr/>
              <p:nvPr/>
            </p:nvSpPr>
            <p:spPr>
              <a:xfrm>
                <a:off x="2346009"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Hidden </a:t>
                </a:r>
                <a14:m>
                  <m:oMath xmlns:m="http://schemas.openxmlformats.org/officeDocument/2006/math">
                    <m:r>
                      <a:rPr lang="en-US" b="0" i="1" smtClean="0">
                        <a:latin typeface="Cambria Math" panose="02040503050406030204" pitchFamily="18" charset="0"/>
                      </a:rPr>
                      <m:t>h</m:t>
                    </m:r>
                  </m:oMath>
                </a14:m>
                <a:endParaRPr lang="en-US" dirty="0">
                  <a:solidFill>
                    <a:schemeClr val="dk1"/>
                  </a:solidFill>
                </a:endParaRPr>
              </a:p>
            </p:txBody>
          </p:sp>
        </mc:Choice>
        <mc:Fallback xmlns="">
          <p:sp>
            <p:nvSpPr>
              <p:cNvPr id="7" name="Rectangle 6">
                <a:extLst>
                  <a:ext uri="{FF2B5EF4-FFF2-40B4-BE49-F238E27FC236}">
                    <a16:creationId xmlns:a16="http://schemas.microsoft.com/office/drawing/2014/main" id="{9879C9A1-6B46-4803-A3E7-077AE4E76EC5}"/>
                  </a:ext>
                </a:extLst>
              </p:cNvPr>
              <p:cNvSpPr>
                <a:spLocks noRot="1" noChangeAspect="1" noMove="1" noResize="1" noEditPoints="1" noAdjustHandles="1" noChangeArrowheads="1" noChangeShapeType="1" noTextEdit="1"/>
              </p:cNvSpPr>
              <p:nvPr/>
            </p:nvSpPr>
            <p:spPr>
              <a:xfrm>
                <a:off x="2346009" y="1985949"/>
                <a:ext cx="1097280" cy="819690"/>
              </a:xfrm>
              <a:prstGeom prst="rect">
                <a:avLst/>
              </a:prstGeom>
              <a:blipFill>
                <a:blip r:embed="rId4"/>
                <a:stretch>
                  <a:fillRect l="-2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A99C1D8-5148-4A1D-8276-3ED79BFE9A08}"/>
                  </a:ext>
                </a:extLst>
              </p:cNvPr>
              <p:cNvSpPr/>
              <p:nvPr/>
            </p:nvSpPr>
            <p:spPr>
              <a:xfrm>
                <a:off x="4293311" y="1985949"/>
                <a:ext cx="1097280" cy="819690"/>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oMath>
                  </m:oMathPara>
                </a14:m>
                <a:endParaRPr lang="en-US" dirty="0">
                  <a:solidFill>
                    <a:schemeClr val="dk1"/>
                  </a:solidFill>
                </a:endParaRPr>
              </a:p>
            </p:txBody>
          </p:sp>
        </mc:Choice>
        <mc:Fallback xmlns="">
          <p:sp>
            <p:nvSpPr>
              <p:cNvPr id="8" name="Rectangle 7">
                <a:extLst>
                  <a:ext uri="{FF2B5EF4-FFF2-40B4-BE49-F238E27FC236}">
                    <a16:creationId xmlns:a16="http://schemas.microsoft.com/office/drawing/2014/main" id="{4A99C1D8-5148-4A1D-8276-3ED79BFE9A08}"/>
                  </a:ext>
                </a:extLst>
              </p:cNvPr>
              <p:cNvSpPr>
                <a:spLocks noRot="1" noChangeAspect="1" noMove="1" noResize="1" noEditPoints="1" noAdjustHandles="1" noChangeArrowheads="1" noChangeShapeType="1" noTextEdit="1"/>
              </p:cNvSpPr>
              <p:nvPr/>
            </p:nvSpPr>
            <p:spPr>
              <a:xfrm>
                <a:off x="4293311" y="1985949"/>
                <a:ext cx="1097280" cy="819690"/>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21B2D0B-20DD-4BA1-AD0B-A50584B33383}"/>
              </a:ext>
            </a:extLst>
          </p:cNvPr>
          <p:cNvCxnSpPr>
            <a:cxnSpLocks/>
            <a:stCxn id="5" idx="3"/>
            <a:endCxn id="7" idx="1"/>
          </p:cNvCxnSpPr>
          <p:nvPr/>
        </p:nvCxnSpPr>
        <p:spPr>
          <a:xfrm>
            <a:off x="1492783" y="2395794"/>
            <a:ext cx="8532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5610592-8FAC-497C-92D9-5854EBEA10AD}"/>
              </a:ext>
            </a:extLst>
          </p:cNvPr>
          <p:cNvCxnSpPr>
            <a:cxnSpLocks/>
            <a:stCxn id="7" idx="3"/>
            <a:endCxn id="8" idx="1"/>
          </p:cNvCxnSpPr>
          <p:nvPr/>
        </p:nvCxnSpPr>
        <p:spPr>
          <a:xfrm>
            <a:off x="3443289" y="2395794"/>
            <a:ext cx="850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C8DAD33-5060-4F48-8C53-7202291C37AB}"/>
                  </a:ext>
                </a:extLst>
              </p:cNvPr>
              <p:cNvSpPr/>
              <p:nvPr/>
            </p:nvSpPr>
            <p:spPr>
              <a:xfrm>
                <a:off x="1495212" y="1880403"/>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CC8DAD33-5060-4F48-8C53-7202291C37AB}"/>
                  </a:ext>
                </a:extLst>
              </p:cNvPr>
              <p:cNvSpPr>
                <a:spLocks noRot="1" noChangeAspect="1" noMove="1" noResize="1" noEditPoints="1" noAdjustHandles="1" noChangeArrowheads="1" noChangeShapeType="1" noTextEdit="1"/>
              </p:cNvSpPr>
              <p:nvPr/>
            </p:nvSpPr>
            <p:spPr>
              <a:xfrm>
                <a:off x="1495212" y="1880403"/>
                <a:ext cx="931024" cy="51538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877828-5C97-4D83-A127-F062E170587C}"/>
                  </a:ext>
                </a:extLst>
              </p:cNvPr>
              <p:cNvSpPr/>
              <p:nvPr/>
            </p:nvSpPr>
            <p:spPr>
              <a:xfrm>
                <a:off x="3473892" y="1938608"/>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2</m:t>
                          </m:r>
                        </m:sub>
                      </m:sSub>
                    </m:oMath>
                  </m:oMathPara>
                </a14:m>
                <a:endParaRPr lang="en-US" dirty="0"/>
              </a:p>
            </p:txBody>
          </p:sp>
        </mc:Choice>
        <mc:Fallback xmlns="">
          <p:sp>
            <p:nvSpPr>
              <p:cNvPr id="16" name="Rectangle 15">
                <a:extLst>
                  <a:ext uri="{FF2B5EF4-FFF2-40B4-BE49-F238E27FC236}">
                    <a16:creationId xmlns:a16="http://schemas.microsoft.com/office/drawing/2014/main" id="{46877828-5C97-4D83-A127-F062E170587C}"/>
                  </a:ext>
                </a:extLst>
              </p:cNvPr>
              <p:cNvSpPr>
                <a:spLocks noRot="1" noChangeAspect="1" noMove="1" noResize="1" noEditPoints="1" noAdjustHandles="1" noChangeArrowheads="1" noChangeShapeType="1" noTextEdit="1"/>
              </p:cNvSpPr>
              <p:nvPr/>
            </p:nvSpPr>
            <p:spPr>
              <a:xfrm>
                <a:off x="3473892" y="1938608"/>
                <a:ext cx="931024" cy="51538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462E63F-AEA7-457D-A02B-A218D0D7DAE9}"/>
                  </a:ext>
                </a:extLst>
              </p:cNvPr>
              <p:cNvSpPr/>
              <p:nvPr/>
            </p:nvSpPr>
            <p:spPr>
              <a:xfrm>
                <a:off x="5476411" y="2160722"/>
                <a:ext cx="931024"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m:t>
                      </m:r>
                    </m:oMath>
                  </m:oMathPara>
                </a14:m>
                <a:endParaRPr lang="en-US" dirty="0"/>
              </a:p>
            </p:txBody>
          </p:sp>
        </mc:Choice>
        <mc:Fallback xmlns="">
          <p:sp>
            <p:nvSpPr>
              <p:cNvPr id="17" name="Rectangle 16">
                <a:extLst>
                  <a:ext uri="{FF2B5EF4-FFF2-40B4-BE49-F238E27FC236}">
                    <a16:creationId xmlns:a16="http://schemas.microsoft.com/office/drawing/2014/main" id="{8462E63F-AEA7-457D-A02B-A218D0D7DAE9}"/>
                  </a:ext>
                </a:extLst>
              </p:cNvPr>
              <p:cNvSpPr>
                <a:spLocks noRot="1" noChangeAspect="1" noMove="1" noResize="1" noEditPoints="1" noAdjustHandles="1" noChangeArrowheads="1" noChangeShapeType="1" noTextEdit="1"/>
              </p:cNvSpPr>
              <p:nvPr/>
            </p:nvSpPr>
            <p:spPr>
              <a:xfrm>
                <a:off x="5476411" y="2160722"/>
                <a:ext cx="931024" cy="515389"/>
              </a:xfrm>
              <a:prstGeom prst="rect">
                <a:avLst/>
              </a:prstGeom>
              <a:blipFill>
                <a:blip r:embed="rId8"/>
                <a:stretch>
                  <a:fillRect/>
                </a:stretch>
              </a:blipFill>
              <a:ln>
                <a:no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4237050-E66F-4ABC-81C3-C363CB913F2A}"/>
              </a:ext>
            </a:extLst>
          </p:cNvPr>
          <p:cNvCxnSpPr>
            <a:cxnSpLocks/>
          </p:cNvCxnSpPr>
          <p:nvPr/>
        </p:nvCxnSpPr>
        <p:spPr>
          <a:xfrm>
            <a:off x="5390591" y="2395792"/>
            <a:ext cx="315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5B136BF7-B66A-4514-A1E1-C9664CB4322E}"/>
                  </a:ext>
                </a:extLst>
              </p:cNvPr>
              <p:cNvSpPr/>
              <p:nvPr/>
            </p:nvSpPr>
            <p:spPr>
              <a:xfrm>
                <a:off x="1849418"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25" name="Oval 24">
                <a:extLst>
                  <a:ext uri="{FF2B5EF4-FFF2-40B4-BE49-F238E27FC236}">
                    <a16:creationId xmlns:a16="http://schemas.microsoft.com/office/drawing/2014/main" id="{5B136BF7-B66A-4514-A1E1-C9664CB4322E}"/>
                  </a:ext>
                </a:extLst>
              </p:cNvPr>
              <p:cNvSpPr>
                <a:spLocks noRot="1" noChangeAspect="1" noMove="1" noResize="1" noEditPoints="1" noAdjustHandles="1" noChangeArrowheads="1" noChangeShapeType="1" noTextEdit="1"/>
              </p:cNvSpPr>
              <p:nvPr/>
            </p:nvSpPr>
            <p:spPr>
              <a:xfrm>
                <a:off x="1849418" y="4732556"/>
                <a:ext cx="548640" cy="548640"/>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C94E375-784D-4DFB-A0C4-C99FB0C0D052}"/>
                  </a:ext>
                </a:extLst>
              </p:cNvPr>
              <p:cNvSpPr/>
              <p:nvPr/>
            </p:nvSpPr>
            <p:spPr>
              <a:xfrm>
                <a:off x="585764" y="4308607"/>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1C94E375-784D-4DFB-A0C4-C99FB0C0D052}"/>
                  </a:ext>
                </a:extLst>
              </p:cNvPr>
              <p:cNvSpPr>
                <a:spLocks noRot="1" noChangeAspect="1" noMove="1" noResize="1" noEditPoints="1" noAdjustHandles="1" noChangeArrowheads="1" noChangeShapeType="1" noTextEdit="1"/>
              </p:cNvSpPr>
              <p:nvPr/>
            </p:nvSpPr>
            <p:spPr>
              <a:xfrm>
                <a:off x="585764" y="4308607"/>
                <a:ext cx="457200" cy="515389"/>
              </a:xfrm>
              <a:prstGeom prst="rect">
                <a:avLst/>
              </a:prstGeom>
              <a:blipFill>
                <a:blip r:embed="rId10"/>
                <a:stretch>
                  <a:fillRect l="-5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F366067-D5D0-4F3B-A3D4-E1F899666285}"/>
                  </a:ext>
                </a:extLst>
              </p:cNvPr>
              <p:cNvSpPr/>
              <p:nvPr/>
            </p:nvSpPr>
            <p:spPr>
              <a:xfrm>
                <a:off x="585764" y="5282849"/>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oMath>
                  </m:oMathPara>
                </a14:m>
                <a:endParaRPr lang="en-US" dirty="0"/>
              </a:p>
            </p:txBody>
          </p:sp>
        </mc:Choice>
        <mc:Fallback xmlns="">
          <p:sp>
            <p:nvSpPr>
              <p:cNvPr id="27" name="Rectangle 26">
                <a:extLst>
                  <a:ext uri="{FF2B5EF4-FFF2-40B4-BE49-F238E27FC236}">
                    <a16:creationId xmlns:a16="http://schemas.microsoft.com/office/drawing/2014/main" id="{7F366067-D5D0-4F3B-A3D4-E1F899666285}"/>
                  </a:ext>
                </a:extLst>
              </p:cNvPr>
              <p:cNvSpPr>
                <a:spLocks noRot="1" noChangeAspect="1" noMove="1" noResize="1" noEditPoints="1" noAdjustHandles="1" noChangeArrowheads="1" noChangeShapeType="1" noTextEdit="1"/>
              </p:cNvSpPr>
              <p:nvPr/>
            </p:nvSpPr>
            <p:spPr>
              <a:xfrm>
                <a:off x="585764" y="5282849"/>
                <a:ext cx="457200" cy="515389"/>
              </a:xfrm>
              <a:prstGeom prst="rect">
                <a:avLst/>
              </a:prstGeom>
              <a:blipFill>
                <a:blip r:embed="rId11"/>
                <a:stretch>
                  <a:fillRect/>
                </a:stretch>
              </a:blipFill>
              <a:ln>
                <a:no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7F36BBAD-83D4-4738-90EE-666174C504D2}"/>
              </a:ext>
            </a:extLst>
          </p:cNvPr>
          <p:cNvCxnSpPr>
            <a:stCxn id="26" idx="3"/>
            <a:endCxn id="25" idx="1"/>
          </p:cNvCxnSpPr>
          <p:nvPr/>
        </p:nvCxnSpPr>
        <p:spPr>
          <a:xfrm>
            <a:off x="1042964" y="4566302"/>
            <a:ext cx="886800" cy="24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A12CE8-25DB-40DC-B08A-0FC9FAF4E3C9}"/>
              </a:ext>
            </a:extLst>
          </p:cNvPr>
          <p:cNvCxnSpPr>
            <a:stCxn id="27" idx="3"/>
            <a:endCxn id="25" idx="3"/>
          </p:cNvCxnSpPr>
          <p:nvPr/>
        </p:nvCxnSpPr>
        <p:spPr>
          <a:xfrm flipV="1">
            <a:off x="1042964" y="5200850"/>
            <a:ext cx="886800" cy="33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F1324810-F0AB-4BD1-A6BB-3A4D8450D2BC}"/>
                  </a:ext>
                </a:extLst>
              </p:cNvPr>
              <p:cNvSpPr/>
              <p:nvPr/>
            </p:nvSpPr>
            <p:spPr>
              <a:xfrm>
                <a:off x="2837652"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36" name="Oval 35">
                <a:extLst>
                  <a:ext uri="{FF2B5EF4-FFF2-40B4-BE49-F238E27FC236}">
                    <a16:creationId xmlns:a16="http://schemas.microsoft.com/office/drawing/2014/main" id="{F1324810-F0AB-4BD1-A6BB-3A4D8450D2BC}"/>
                  </a:ext>
                </a:extLst>
              </p:cNvPr>
              <p:cNvSpPr>
                <a:spLocks noRot="1" noChangeAspect="1" noMove="1" noResize="1" noEditPoints="1" noAdjustHandles="1" noChangeArrowheads="1" noChangeShapeType="1" noTextEdit="1"/>
              </p:cNvSpPr>
              <p:nvPr/>
            </p:nvSpPr>
            <p:spPr>
              <a:xfrm>
                <a:off x="2837652" y="4732556"/>
                <a:ext cx="548640" cy="548640"/>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B191E76-0BAC-4B15-8285-8C509E552AE9}"/>
                  </a:ext>
                </a:extLst>
              </p:cNvPr>
              <p:cNvSpPr/>
              <p:nvPr/>
            </p:nvSpPr>
            <p:spPr>
              <a:xfrm>
                <a:off x="585764" y="618618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1</m:t>
                          </m:r>
                        </m:sub>
                      </m:sSub>
                    </m:oMath>
                  </m:oMathPara>
                </a14:m>
                <a:endParaRPr lang="en-US" dirty="0"/>
              </a:p>
            </p:txBody>
          </p:sp>
        </mc:Choice>
        <mc:Fallback xmlns="">
          <p:sp>
            <p:nvSpPr>
              <p:cNvPr id="38" name="Rectangle 37">
                <a:extLst>
                  <a:ext uri="{FF2B5EF4-FFF2-40B4-BE49-F238E27FC236}">
                    <a16:creationId xmlns:a16="http://schemas.microsoft.com/office/drawing/2014/main" id="{EB191E76-0BAC-4B15-8285-8C509E552AE9}"/>
                  </a:ext>
                </a:extLst>
              </p:cNvPr>
              <p:cNvSpPr>
                <a:spLocks noRot="1" noChangeAspect="1" noMove="1" noResize="1" noEditPoints="1" noAdjustHandles="1" noChangeArrowheads="1" noChangeShapeType="1" noTextEdit="1"/>
              </p:cNvSpPr>
              <p:nvPr/>
            </p:nvSpPr>
            <p:spPr>
              <a:xfrm>
                <a:off x="585764" y="6186186"/>
                <a:ext cx="457200" cy="515389"/>
              </a:xfrm>
              <a:prstGeom prst="rect">
                <a:avLst/>
              </a:prstGeom>
              <a:blipFill>
                <a:blip r:embed="rId13"/>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468B59CD-3646-4A4B-AEA0-29218ADD2390}"/>
              </a:ext>
            </a:extLst>
          </p:cNvPr>
          <p:cNvCxnSpPr>
            <a:stCxn id="38" idx="3"/>
            <a:endCxn id="36" idx="3"/>
          </p:cNvCxnSpPr>
          <p:nvPr/>
        </p:nvCxnSpPr>
        <p:spPr>
          <a:xfrm flipV="1">
            <a:off x="1042964" y="5200850"/>
            <a:ext cx="1875034" cy="124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B5338E9-EC5D-47E9-B034-0E14DBC76755}"/>
              </a:ext>
            </a:extLst>
          </p:cNvPr>
          <p:cNvCxnSpPr>
            <a:stCxn id="25" idx="6"/>
            <a:endCxn id="36" idx="2"/>
          </p:cNvCxnSpPr>
          <p:nvPr/>
        </p:nvCxnSpPr>
        <p:spPr>
          <a:xfrm>
            <a:off x="2398058" y="5006876"/>
            <a:ext cx="439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4434A251-7C96-49D8-B3FD-06EED872A885}"/>
                  </a:ext>
                </a:extLst>
              </p:cNvPr>
              <p:cNvSpPr/>
              <p:nvPr/>
            </p:nvSpPr>
            <p:spPr>
              <a:xfrm>
                <a:off x="4018991"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×−1</m:t>
                      </m:r>
                    </m:oMath>
                  </m:oMathPara>
                </a14:m>
                <a:endParaRPr lang="en-US" i="1" dirty="0">
                  <a:solidFill>
                    <a:schemeClr val="dk1"/>
                  </a:solidFill>
                  <a:latin typeface="Cambria Math" panose="02040503050406030204" pitchFamily="18" charset="0"/>
                </a:endParaRPr>
              </a:p>
            </p:txBody>
          </p:sp>
        </mc:Choice>
        <mc:Fallback xmlns="">
          <p:sp>
            <p:nvSpPr>
              <p:cNvPr id="46" name="Oval 45">
                <a:extLst>
                  <a:ext uri="{FF2B5EF4-FFF2-40B4-BE49-F238E27FC236}">
                    <a16:creationId xmlns:a16="http://schemas.microsoft.com/office/drawing/2014/main" id="{4434A251-7C96-49D8-B3FD-06EED872A885}"/>
                  </a:ext>
                </a:extLst>
              </p:cNvPr>
              <p:cNvSpPr>
                <a:spLocks noRot="1" noChangeAspect="1" noMove="1" noResize="1" noEditPoints="1" noAdjustHandles="1" noChangeArrowheads="1" noChangeShapeType="1" noTextEdit="1"/>
              </p:cNvSpPr>
              <p:nvPr/>
            </p:nvSpPr>
            <p:spPr>
              <a:xfrm>
                <a:off x="4018991" y="4732556"/>
                <a:ext cx="548640" cy="548640"/>
              </a:xfrm>
              <a:prstGeom prst="ellipse">
                <a:avLst/>
              </a:prstGeom>
              <a:blipFill>
                <a:blip r:embed="rId14"/>
                <a:stretch>
                  <a:fillRect l="-11957" r="-6522"/>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2360ECBB-F2A6-495E-BCC1-D5005A37F029}"/>
              </a:ext>
            </a:extLst>
          </p:cNvPr>
          <p:cNvCxnSpPr>
            <a:stCxn id="36" idx="6"/>
            <a:endCxn id="46" idx="2"/>
          </p:cNvCxnSpPr>
          <p:nvPr/>
        </p:nvCxnSpPr>
        <p:spPr>
          <a:xfrm>
            <a:off x="3386292" y="5006876"/>
            <a:ext cx="632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6AE3D63-3AE7-49CF-8078-43581E1A1842}"/>
              </a:ext>
            </a:extLst>
          </p:cNvPr>
          <p:cNvSpPr/>
          <p:nvPr/>
        </p:nvSpPr>
        <p:spPr>
          <a:xfrm>
            <a:off x="5271890" y="4641116"/>
            <a:ext cx="731520" cy="73152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dk1"/>
                </a:solidFill>
                <a:latin typeface="Cambria Math" panose="02040503050406030204" pitchFamily="18" charset="0"/>
              </a:rPr>
              <a:t>sigmoid</a:t>
            </a:r>
          </a:p>
        </p:txBody>
      </p:sp>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5BA638C1-9AEA-44B6-B630-11045988A2C8}"/>
                  </a:ext>
                </a:extLst>
              </p:cNvPr>
              <p:cNvSpPr/>
              <p:nvPr/>
            </p:nvSpPr>
            <p:spPr>
              <a:xfrm>
                <a:off x="7849166"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51" name="Oval 50">
                <a:extLst>
                  <a:ext uri="{FF2B5EF4-FFF2-40B4-BE49-F238E27FC236}">
                    <a16:creationId xmlns:a16="http://schemas.microsoft.com/office/drawing/2014/main" id="{5BA638C1-9AEA-44B6-B630-11045988A2C8}"/>
                  </a:ext>
                </a:extLst>
              </p:cNvPr>
              <p:cNvSpPr>
                <a:spLocks noRot="1" noChangeAspect="1" noMove="1" noResize="1" noEditPoints="1" noAdjustHandles="1" noChangeArrowheads="1" noChangeShapeType="1" noTextEdit="1"/>
              </p:cNvSpPr>
              <p:nvPr/>
            </p:nvSpPr>
            <p:spPr>
              <a:xfrm>
                <a:off x="7849166" y="4732556"/>
                <a:ext cx="548640" cy="548640"/>
              </a:xfrm>
              <a:prstGeom prst="ellipse">
                <a:avLst/>
              </a:prstGeom>
              <a:blipFill>
                <a:blip r:embed="rId15"/>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4F45A096-9865-446C-940A-CA39C0D2E7B6}"/>
              </a:ext>
            </a:extLst>
          </p:cNvPr>
          <p:cNvCxnSpPr>
            <a:cxnSpLocks/>
            <a:endCxn id="51" idx="1"/>
          </p:cNvCxnSpPr>
          <p:nvPr/>
        </p:nvCxnSpPr>
        <p:spPr>
          <a:xfrm>
            <a:off x="7243074" y="4396341"/>
            <a:ext cx="686438" cy="416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75E08DF-C7E8-420A-BBB8-E6A7CAE0BE59}"/>
                  </a:ext>
                </a:extLst>
              </p:cNvPr>
              <p:cNvSpPr/>
              <p:nvPr/>
            </p:nvSpPr>
            <p:spPr>
              <a:xfrm>
                <a:off x="6757760" y="404754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oMath>
                  </m:oMathPara>
                </a14:m>
                <a:endParaRPr lang="en-US" dirty="0"/>
              </a:p>
            </p:txBody>
          </p:sp>
        </mc:Choice>
        <mc:Fallback xmlns="">
          <p:sp>
            <p:nvSpPr>
              <p:cNvPr id="59" name="Rectangle 58">
                <a:extLst>
                  <a:ext uri="{FF2B5EF4-FFF2-40B4-BE49-F238E27FC236}">
                    <a16:creationId xmlns:a16="http://schemas.microsoft.com/office/drawing/2014/main" id="{A75E08DF-C7E8-420A-BBB8-E6A7CAE0BE59}"/>
                  </a:ext>
                </a:extLst>
              </p:cNvPr>
              <p:cNvSpPr>
                <a:spLocks noRot="1" noChangeAspect="1" noMove="1" noResize="1" noEditPoints="1" noAdjustHandles="1" noChangeArrowheads="1" noChangeShapeType="1" noTextEdit="1"/>
              </p:cNvSpPr>
              <p:nvPr/>
            </p:nvSpPr>
            <p:spPr>
              <a:xfrm>
                <a:off x="6757760" y="4047546"/>
                <a:ext cx="457200" cy="515389"/>
              </a:xfrm>
              <a:prstGeom prst="rect">
                <a:avLst/>
              </a:prstGeom>
              <a:blipFill>
                <a:blip r:embed="rId16"/>
                <a:stretch>
                  <a:fillRect l="-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032404E1-66F3-47D6-A391-8757FEBBB9FD}"/>
                  </a:ext>
                </a:extLst>
              </p:cNvPr>
              <p:cNvSpPr/>
              <p:nvPr/>
            </p:nvSpPr>
            <p:spPr>
              <a:xfrm>
                <a:off x="9234651" y="4732556"/>
                <a:ext cx="548640" cy="548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dk1"/>
                          </a:solidFill>
                          <a:latin typeface="Cambria Math" panose="02040503050406030204" pitchFamily="18" charset="0"/>
                        </a:rPr>
                        <m:t>+</m:t>
                      </m:r>
                    </m:oMath>
                  </m:oMathPara>
                </a14:m>
                <a:endParaRPr lang="en-US" i="1" dirty="0">
                  <a:solidFill>
                    <a:schemeClr val="dk1"/>
                  </a:solidFill>
                  <a:latin typeface="Cambria Math" panose="02040503050406030204" pitchFamily="18" charset="0"/>
                </a:endParaRPr>
              </a:p>
            </p:txBody>
          </p:sp>
        </mc:Choice>
        <mc:Fallback xmlns="">
          <p:sp>
            <p:nvSpPr>
              <p:cNvPr id="66" name="Oval 65">
                <a:extLst>
                  <a:ext uri="{FF2B5EF4-FFF2-40B4-BE49-F238E27FC236}">
                    <a16:creationId xmlns:a16="http://schemas.microsoft.com/office/drawing/2014/main" id="{032404E1-66F3-47D6-A391-8757FEBBB9FD}"/>
                  </a:ext>
                </a:extLst>
              </p:cNvPr>
              <p:cNvSpPr>
                <a:spLocks noRot="1" noChangeAspect="1" noMove="1" noResize="1" noEditPoints="1" noAdjustHandles="1" noChangeArrowheads="1" noChangeShapeType="1" noTextEdit="1"/>
              </p:cNvSpPr>
              <p:nvPr/>
            </p:nvSpPr>
            <p:spPr>
              <a:xfrm>
                <a:off x="9234651" y="4732556"/>
                <a:ext cx="548640" cy="548640"/>
              </a:xfrm>
              <a:prstGeom prst="ellipse">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9606CD7-D083-4E0A-9419-915B49BA7FEB}"/>
                  </a:ext>
                </a:extLst>
              </p:cNvPr>
              <p:cNvSpPr/>
              <p:nvPr/>
            </p:nvSpPr>
            <p:spPr>
              <a:xfrm>
                <a:off x="6982763" y="6186186"/>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2</m:t>
                          </m:r>
                        </m:sub>
                      </m:sSub>
                    </m:oMath>
                  </m:oMathPara>
                </a14:m>
                <a:endParaRPr lang="en-US" dirty="0"/>
              </a:p>
            </p:txBody>
          </p:sp>
        </mc:Choice>
        <mc:Fallback xmlns="">
          <p:sp>
            <p:nvSpPr>
              <p:cNvPr id="67" name="Rectangle 66">
                <a:extLst>
                  <a:ext uri="{FF2B5EF4-FFF2-40B4-BE49-F238E27FC236}">
                    <a16:creationId xmlns:a16="http://schemas.microsoft.com/office/drawing/2014/main" id="{69606CD7-D083-4E0A-9419-915B49BA7FEB}"/>
                  </a:ext>
                </a:extLst>
              </p:cNvPr>
              <p:cNvSpPr>
                <a:spLocks noRot="1" noChangeAspect="1" noMove="1" noResize="1" noEditPoints="1" noAdjustHandles="1" noChangeArrowheads="1" noChangeShapeType="1" noTextEdit="1"/>
              </p:cNvSpPr>
              <p:nvPr/>
            </p:nvSpPr>
            <p:spPr>
              <a:xfrm>
                <a:off x="6982763" y="6186186"/>
                <a:ext cx="457200" cy="515389"/>
              </a:xfrm>
              <a:prstGeom prst="rect">
                <a:avLst/>
              </a:prstGeom>
              <a:blipFill>
                <a:blip r:embed="rId18"/>
                <a:stretch>
                  <a:fillRect/>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0953285E-CD84-4978-B7C5-F7921E73040C}"/>
              </a:ext>
            </a:extLst>
          </p:cNvPr>
          <p:cNvCxnSpPr>
            <a:stCxn id="67" idx="3"/>
            <a:endCxn id="66" idx="3"/>
          </p:cNvCxnSpPr>
          <p:nvPr/>
        </p:nvCxnSpPr>
        <p:spPr>
          <a:xfrm flipV="1">
            <a:off x="7439963" y="5200850"/>
            <a:ext cx="1875034" cy="124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A1B91B3-E84F-4CCC-B75D-E63ED2C3B97C}"/>
                  </a:ext>
                </a:extLst>
              </p:cNvPr>
              <p:cNvSpPr/>
              <p:nvPr/>
            </p:nvSpPr>
            <p:spPr>
              <a:xfrm>
                <a:off x="10133436" y="4512608"/>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69" name="Rectangle 68">
                <a:extLst>
                  <a:ext uri="{FF2B5EF4-FFF2-40B4-BE49-F238E27FC236}">
                    <a16:creationId xmlns:a16="http://schemas.microsoft.com/office/drawing/2014/main" id="{4A1B91B3-E84F-4CCC-B75D-E63ED2C3B97C}"/>
                  </a:ext>
                </a:extLst>
              </p:cNvPr>
              <p:cNvSpPr>
                <a:spLocks noRot="1" noChangeAspect="1" noMove="1" noResize="1" noEditPoints="1" noAdjustHandles="1" noChangeArrowheads="1" noChangeShapeType="1" noTextEdit="1"/>
              </p:cNvSpPr>
              <p:nvPr/>
            </p:nvSpPr>
            <p:spPr>
              <a:xfrm>
                <a:off x="10133436" y="4512608"/>
                <a:ext cx="457200" cy="515389"/>
              </a:xfrm>
              <a:prstGeom prst="rect">
                <a:avLst/>
              </a:prstGeom>
              <a:blipFill>
                <a:blip r:embed="rId19"/>
                <a:stretch>
                  <a:fillRect r="-17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979D9E9B-4913-4D4D-921C-D309E556C7A7}"/>
                  </a:ext>
                </a:extLst>
              </p:cNvPr>
              <p:cNvSpPr/>
              <p:nvPr/>
            </p:nvSpPr>
            <p:spPr>
              <a:xfrm>
                <a:off x="11088120" y="4749182"/>
                <a:ext cx="457200" cy="5153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oMath>
                  </m:oMathPara>
                </a14:m>
                <a:endParaRPr lang="en-US" dirty="0"/>
              </a:p>
            </p:txBody>
          </p:sp>
        </mc:Choice>
        <mc:Fallback xmlns="">
          <p:sp>
            <p:nvSpPr>
              <p:cNvPr id="70" name="Rectangle 69">
                <a:extLst>
                  <a:ext uri="{FF2B5EF4-FFF2-40B4-BE49-F238E27FC236}">
                    <a16:creationId xmlns:a16="http://schemas.microsoft.com/office/drawing/2014/main" id="{979D9E9B-4913-4D4D-921C-D309E556C7A7}"/>
                  </a:ext>
                </a:extLst>
              </p:cNvPr>
              <p:cNvSpPr>
                <a:spLocks noRot="1" noChangeAspect="1" noMove="1" noResize="1" noEditPoints="1" noAdjustHandles="1" noChangeArrowheads="1" noChangeShapeType="1" noTextEdit="1"/>
              </p:cNvSpPr>
              <p:nvPr/>
            </p:nvSpPr>
            <p:spPr>
              <a:xfrm>
                <a:off x="11088120" y="4749182"/>
                <a:ext cx="457200" cy="515389"/>
              </a:xfrm>
              <a:prstGeom prst="rect">
                <a:avLst/>
              </a:prstGeom>
              <a:blipFill>
                <a:blip r:embed="rId20"/>
                <a:stretch>
                  <a:fillRect/>
                </a:stretch>
              </a:blipFill>
              <a:ln>
                <a:noFill/>
              </a:ln>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DC65AF34-34ED-45EE-8B31-7C757729BF23}"/>
              </a:ext>
            </a:extLst>
          </p:cNvPr>
          <p:cNvCxnSpPr>
            <a:stCxn id="46" idx="6"/>
            <a:endCxn id="50" idx="2"/>
          </p:cNvCxnSpPr>
          <p:nvPr/>
        </p:nvCxnSpPr>
        <p:spPr>
          <a:xfrm>
            <a:off x="4567631" y="5006876"/>
            <a:ext cx="7042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30E249C-1DA3-4DCF-97DB-93C9FE2CA7CE}"/>
              </a:ext>
            </a:extLst>
          </p:cNvPr>
          <p:cNvCxnSpPr>
            <a:cxnSpLocks/>
            <a:stCxn id="50" idx="6"/>
            <a:endCxn id="51" idx="2"/>
          </p:cNvCxnSpPr>
          <p:nvPr/>
        </p:nvCxnSpPr>
        <p:spPr>
          <a:xfrm>
            <a:off x="6003410" y="5006876"/>
            <a:ext cx="1845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E72694-AC3E-4C3B-8012-B20C8229CDDA}"/>
              </a:ext>
            </a:extLst>
          </p:cNvPr>
          <p:cNvCxnSpPr>
            <a:stCxn id="51" idx="6"/>
            <a:endCxn id="66" idx="2"/>
          </p:cNvCxnSpPr>
          <p:nvPr/>
        </p:nvCxnSpPr>
        <p:spPr>
          <a:xfrm>
            <a:off x="8397806" y="5006876"/>
            <a:ext cx="836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D03CE43-4C7D-4E51-9F5B-594F6514B4EB}"/>
              </a:ext>
            </a:extLst>
          </p:cNvPr>
          <p:cNvCxnSpPr>
            <a:stCxn id="66" idx="6"/>
            <a:endCxn id="70" idx="1"/>
          </p:cNvCxnSpPr>
          <p:nvPr/>
        </p:nvCxnSpPr>
        <p:spPr>
          <a:xfrm>
            <a:off x="9783291" y="5006876"/>
            <a:ext cx="13048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C6D004D9-B9DE-46FB-9164-9C11697D7A67}"/>
                  </a:ext>
                </a:extLst>
              </p:cNvPr>
              <p:cNvSpPr/>
              <p:nvPr/>
            </p:nvSpPr>
            <p:spPr>
              <a:xfrm>
                <a:off x="10162626" y="5127360"/>
                <a:ext cx="457200"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m:oMathPara>
                </a14:m>
                <a:endParaRPr lang="en-US" dirty="0"/>
              </a:p>
            </p:txBody>
          </p:sp>
        </mc:Choice>
        <mc:Fallback xmlns="">
          <p:sp>
            <p:nvSpPr>
              <p:cNvPr id="83" name="Rectangle 82">
                <a:extLst>
                  <a:ext uri="{FF2B5EF4-FFF2-40B4-BE49-F238E27FC236}">
                    <a16:creationId xmlns:a16="http://schemas.microsoft.com/office/drawing/2014/main" id="{C6D004D9-B9DE-46FB-9164-9C11697D7A67}"/>
                  </a:ext>
                </a:extLst>
              </p:cNvPr>
              <p:cNvSpPr>
                <a:spLocks noRot="1" noChangeAspect="1" noMove="1" noResize="1" noEditPoints="1" noAdjustHandles="1" noChangeArrowheads="1" noChangeShapeType="1" noTextEdit="1"/>
              </p:cNvSpPr>
              <p:nvPr/>
            </p:nvSpPr>
            <p:spPr>
              <a:xfrm>
                <a:off x="10162626" y="5127360"/>
                <a:ext cx="457200" cy="504463"/>
              </a:xfrm>
              <a:prstGeom prst="rect">
                <a:avLst/>
              </a:prstGeom>
              <a:blipFill>
                <a:blip r:embed="rId21"/>
                <a:stretch>
                  <a:fillRect t="-1205" b="-60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52F86B80-CD72-4B37-B583-6B8849E6E916}"/>
                  </a:ext>
                </a:extLst>
              </p:cNvPr>
              <p:cNvSpPr/>
              <p:nvPr/>
            </p:nvSpPr>
            <p:spPr>
              <a:xfrm rot="19514215">
                <a:off x="7697623" y="5869131"/>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en>
                      </m:f>
                    </m:oMath>
                  </m:oMathPara>
                </a14:m>
                <a:endParaRPr lang="en-US" dirty="0"/>
              </a:p>
            </p:txBody>
          </p:sp>
        </mc:Choice>
        <mc:Fallback xmlns="">
          <p:sp>
            <p:nvSpPr>
              <p:cNvPr id="84" name="Rectangle 83">
                <a:extLst>
                  <a:ext uri="{FF2B5EF4-FFF2-40B4-BE49-F238E27FC236}">
                    <a16:creationId xmlns:a16="http://schemas.microsoft.com/office/drawing/2014/main" id="{52F86B80-CD72-4B37-B583-6B8849E6E916}"/>
                  </a:ext>
                </a:extLst>
              </p:cNvPr>
              <p:cNvSpPr>
                <a:spLocks noRot="1" noChangeAspect="1" noMove="1" noResize="1" noEditPoints="1" noAdjustHandles="1" noChangeArrowheads="1" noChangeShapeType="1" noTextEdit="1"/>
              </p:cNvSpPr>
              <p:nvPr/>
            </p:nvSpPr>
            <p:spPr>
              <a:xfrm rot="19514215">
                <a:off x="7697623" y="5869131"/>
                <a:ext cx="1875034" cy="504463"/>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35CAF2FF-ABFF-4E87-99E3-E3D88CD6E5B0}"/>
                  </a:ext>
                </a:extLst>
              </p:cNvPr>
              <p:cNvSpPr/>
              <p:nvPr/>
            </p:nvSpPr>
            <p:spPr>
              <a:xfrm>
                <a:off x="5974132" y="5197148"/>
                <a:ext cx="1875034" cy="5044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f>
                        <m:fPr>
                          <m:ctrlPr>
                            <a:rPr lang="en-US" i="1">
                              <a:latin typeface="Cambria Math" panose="02040503050406030204" pitchFamily="18" charset="0"/>
                            </a:rPr>
                          </m:ctrlPr>
                        </m:fPr>
                        <m:num>
                          <m:r>
                            <a:rPr lang="en-US" i="1">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den>
                      </m:f>
                    </m:oMath>
                  </m:oMathPara>
                </a14:m>
                <a:endParaRPr lang="en-US" dirty="0"/>
              </a:p>
            </p:txBody>
          </p:sp>
        </mc:Choice>
        <mc:Fallback xmlns="">
          <p:sp>
            <p:nvSpPr>
              <p:cNvPr id="86" name="Rectangle 85">
                <a:extLst>
                  <a:ext uri="{FF2B5EF4-FFF2-40B4-BE49-F238E27FC236}">
                    <a16:creationId xmlns:a16="http://schemas.microsoft.com/office/drawing/2014/main" id="{35CAF2FF-ABFF-4E87-99E3-E3D88CD6E5B0}"/>
                  </a:ext>
                </a:extLst>
              </p:cNvPr>
              <p:cNvSpPr>
                <a:spLocks noRot="1" noChangeAspect="1" noMove="1" noResize="1" noEditPoints="1" noAdjustHandles="1" noChangeArrowheads="1" noChangeShapeType="1" noTextEdit="1"/>
              </p:cNvSpPr>
              <p:nvPr/>
            </p:nvSpPr>
            <p:spPr>
              <a:xfrm>
                <a:off x="5974132" y="5197148"/>
                <a:ext cx="1875034" cy="504463"/>
              </a:xfrm>
              <a:prstGeom prst="rect">
                <a:avLst/>
              </a:prstGeom>
              <a:blipFill>
                <a:blip r:embed="rId23"/>
                <a:stretch>
                  <a:fillRect t="-2439" b="-7317"/>
                </a:stretch>
              </a:blipFill>
              <a:ln>
                <a:no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054A553-1D13-465D-AAE5-239DB03D0090}"/>
              </a:ext>
            </a:extLst>
          </p:cNvPr>
          <p:cNvSpPr>
            <a:spLocks noGrp="1"/>
          </p:cNvSpPr>
          <p:nvPr>
            <p:ph type="sldNum" sz="quarter" idx="12"/>
          </p:nvPr>
        </p:nvSpPr>
        <p:spPr/>
        <p:txBody>
          <a:bodyPr/>
          <a:lstStyle/>
          <a:p>
            <a:fld id="{7E663616-BBAC-427E-89D3-E72909796144}" type="slidenum">
              <a:rPr lang="en-US" smtClean="0"/>
              <a:t>32</a:t>
            </a:fld>
            <a:endParaRPr lang="en-US"/>
          </a:p>
        </p:txBody>
      </p:sp>
    </p:spTree>
    <p:extLst>
      <p:ext uri="{BB962C8B-B14F-4D97-AF65-F5344CB8AC3E}">
        <p14:creationId xmlns:p14="http://schemas.microsoft.com/office/powerpoint/2010/main" val="917498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Multi-Layer Network Demo</a:t>
            </a:r>
          </a:p>
        </p:txBody>
      </p:sp>
      <p:pic>
        <p:nvPicPr>
          <p:cNvPr id="6" name="Picture 5" descr="Screen Shot 2016-04-13 at 12.56.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97856"/>
            <a:ext cx="9144000" cy="4593345"/>
          </a:xfrm>
          <a:prstGeom prst="rect">
            <a:avLst/>
          </a:prstGeom>
        </p:spPr>
      </p:pic>
      <p:sp>
        <p:nvSpPr>
          <p:cNvPr id="7" name="Rectangle 6"/>
          <p:cNvSpPr/>
          <p:nvPr/>
        </p:nvSpPr>
        <p:spPr>
          <a:xfrm>
            <a:off x="2971800" y="6015335"/>
            <a:ext cx="6096000" cy="369332"/>
          </a:xfrm>
          <a:prstGeom prst="rect">
            <a:avLst/>
          </a:prstGeom>
        </p:spPr>
        <p:txBody>
          <a:bodyPr wrap="square">
            <a:spAutoFit/>
          </a:bodyPr>
          <a:lstStyle/>
          <a:p>
            <a:pPr algn="ctr"/>
            <a:r>
              <a:rPr lang="en-US" dirty="0">
                <a:hlinkClick r:id="rId4"/>
              </a:rPr>
              <a:t>http://playground.tensorflow.org/</a:t>
            </a:r>
            <a:endParaRPr lang="en-US" dirty="0"/>
          </a:p>
        </p:txBody>
      </p:sp>
      <p:sp>
        <p:nvSpPr>
          <p:cNvPr id="8" name="TextBox 7"/>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81E304E3-5E75-4D96-BA26-04872A7193E5}"/>
              </a:ext>
            </a:extLst>
          </p:cNvPr>
          <p:cNvSpPr>
            <a:spLocks noGrp="1"/>
          </p:cNvSpPr>
          <p:nvPr>
            <p:ph type="sldNum" sz="quarter" idx="12"/>
          </p:nvPr>
        </p:nvSpPr>
        <p:spPr/>
        <p:txBody>
          <a:bodyPr/>
          <a:lstStyle/>
          <a:p>
            <a:fld id="{7E663616-BBAC-427E-89D3-E72909796144}" type="slidenum">
              <a:rPr lang="en-US" smtClean="0"/>
              <a:t>33</a:t>
            </a:fld>
            <a:endParaRPr lang="en-US"/>
          </a:p>
        </p:txBody>
      </p:sp>
    </p:spTree>
    <p:extLst>
      <p:ext uri="{BB962C8B-B14F-4D97-AF65-F5344CB8AC3E}">
        <p14:creationId xmlns:p14="http://schemas.microsoft.com/office/powerpoint/2010/main" val="2370058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8981773"/>
              </p:ext>
            </p:extLst>
          </p:nvPr>
        </p:nvGraphicFramePr>
        <p:xfrm>
          <a:off x="555171" y="571501"/>
          <a:ext cx="10744199" cy="60742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331029" y="2563586"/>
            <a:ext cx="1045028" cy="646331"/>
          </a:xfrm>
          <a:prstGeom prst="rect">
            <a:avLst/>
          </a:prstGeom>
          <a:noFill/>
        </p:spPr>
        <p:txBody>
          <a:bodyPr wrap="square" rtlCol="0">
            <a:spAutoFit/>
          </a:bodyPr>
          <a:lstStyle/>
          <a:p>
            <a:pPr algn="ctr"/>
            <a:r>
              <a:rPr lang="en-US" dirty="0" err="1"/>
              <a:t>AlexNet</a:t>
            </a:r>
            <a:endParaRPr lang="en-US" dirty="0"/>
          </a:p>
          <a:p>
            <a:pPr algn="ctr"/>
            <a:r>
              <a:rPr lang="en-US" dirty="0"/>
              <a:t>8 layers</a:t>
            </a:r>
          </a:p>
        </p:txBody>
      </p:sp>
      <p:sp>
        <p:nvSpPr>
          <p:cNvPr id="6" name="TextBox 5"/>
          <p:cNvSpPr txBox="1"/>
          <p:nvPr/>
        </p:nvSpPr>
        <p:spPr>
          <a:xfrm>
            <a:off x="5372100" y="3814075"/>
            <a:ext cx="1045028" cy="646331"/>
          </a:xfrm>
          <a:prstGeom prst="rect">
            <a:avLst/>
          </a:prstGeom>
          <a:noFill/>
        </p:spPr>
        <p:txBody>
          <a:bodyPr wrap="square" rtlCol="0">
            <a:spAutoFit/>
          </a:bodyPr>
          <a:lstStyle/>
          <a:p>
            <a:pPr algn="ctr"/>
            <a:r>
              <a:rPr lang="en-US" dirty="0"/>
              <a:t>VGG</a:t>
            </a:r>
          </a:p>
          <a:p>
            <a:pPr algn="ctr"/>
            <a:r>
              <a:rPr lang="en-US" dirty="0"/>
              <a:t>19 layers</a:t>
            </a:r>
          </a:p>
        </p:txBody>
      </p:sp>
      <p:sp>
        <p:nvSpPr>
          <p:cNvPr id="7" name="TextBox 6"/>
          <p:cNvSpPr txBox="1"/>
          <p:nvPr/>
        </p:nvSpPr>
        <p:spPr>
          <a:xfrm>
            <a:off x="6319154" y="3814075"/>
            <a:ext cx="1240972" cy="646331"/>
          </a:xfrm>
          <a:prstGeom prst="rect">
            <a:avLst/>
          </a:prstGeom>
          <a:noFill/>
        </p:spPr>
        <p:txBody>
          <a:bodyPr wrap="square" rtlCol="0">
            <a:spAutoFit/>
          </a:bodyPr>
          <a:lstStyle/>
          <a:p>
            <a:pPr algn="ctr"/>
            <a:r>
              <a:rPr lang="en-US" dirty="0" err="1"/>
              <a:t>GoogLeNet</a:t>
            </a:r>
            <a:endParaRPr lang="en-US" dirty="0"/>
          </a:p>
          <a:p>
            <a:pPr algn="ctr"/>
            <a:r>
              <a:rPr lang="en-US" dirty="0"/>
              <a:t>22 layers</a:t>
            </a:r>
          </a:p>
        </p:txBody>
      </p:sp>
      <p:sp>
        <p:nvSpPr>
          <p:cNvPr id="8" name="TextBox 7"/>
          <p:cNvSpPr txBox="1"/>
          <p:nvPr/>
        </p:nvSpPr>
        <p:spPr>
          <a:xfrm>
            <a:off x="7462152" y="4460406"/>
            <a:ext cx="1175662" cy="646331"/>
          </a:xfrm>
          <a:prstGeom prst="rect">
            <a:avLst/>
          </a:prstGeom>
          <a:noFill/>
        </p:spPr>
        <p:txBody>
          <a:bodyPr wrap="square" rtlCol="0">
            <a:spAutoFit/>
          </a:bodyPr>
          <a:lstStyle/>
          <a:p>
            <a:pPr algn="ctr"/>
            <a:r>
              <a:rPr lang="en-US" dirty="0" err="1"/>
              <a:t>ResNet</a:t>
            </a:r>
            <a:endParaRPr lang="en-US" dirty="0"/>
          </a:p>
          <a:p>
            <a:pPr algn="ctr"/>
            <a:r>
              <a:rPr lang="en-US" dirty="0"/>
              <a:t>152 layers</a:t>
            </a:r>
          </a:p>
        </p:txBody>
      </p:sp>
      <p:sp>
        <p:nvSpPr>
          <p:cNvPr id="2" name="Slide Number Placeholder 1">
            <a:extLst>
              <a:ext uri="{FF2B5EF4-FFF2-40B4-BE49-F238E27FC236}">
                <a16:creationId xmlns:a16="http://schemas.microsoft.com/office/drawing/2014/main" id="{E53426FA-84D2-4776-B8CE-B89F27D622F3}"/>
              </a:ext>
            </a:extLst>
          </p:cNvPr>
          <p:cNvSpPr>
            <a:spLocks noGrp="1"/>
          </p:cNvSpPr>
          <p:nvPr>
            <p:ph type="sldNum" sz="quarter" idx="12"/>
          </p:nvPr>
        </p:nvSpPr>
        <p:spPr/>
        <p:txBody>
          <a:bodyPr/>
          <a:lstStyle/>
          <a:p>
            <a:fld id="{7E663616-BBAC-427E-89D3-E72909796144}" type="slidenum">
              <a:rPr lang="en-US" smtClean="0"/>
              <a:t>34</a:t>
            </a:fld>
            <a:endParaRPr lang="en-US"/>
          </a:p>
        </p:txBody>
      </p:sp>
    </p:spTree>
    <p:extLst>
      <p:ext uri="{BB962C8B-B14F-4D97-AF65-F5344CB8AC3E}">
        <p14:creationId xmlns:p14="http://schemas.microsoft.com/office/powerpoint/2010/main" val="11007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46471" y="1287610"/>
            <a:ext cx="8522018" cy="5575049"/>
          </a:xfrm>
          <a:prstGeom prst="rect">
            <a:avLst/>
          </a:prstGeom>
        </p:spPr>
      </p:pic>
      <p:sp>
        <p:nvSpPr>
          <p:cNvPr id="3" name="Rectangle 2"/>
          <p:cNvSpPr/>
          <p:nvPr/>
        </p:nvSpPr>
        <p:spPr>
          <a:xfrm>
            <a:off x="0" y="6488668"/>
            <a:ext cx="2713307" cy="369332"/>
          </a:xfrm>
          <a:prstGeom prst="rect">
            <a:avLst/>
          </a:prstGeom>
        </p:spPr>
        <p:txBody>
          <a:bodyPr wrap="none">
            <a:spAutoFit/>
          </a:bodyPr>
          <a:lstStyle/>
          <a:p>
            <a:r>
              <a:rPr lang="en-US" dirty="0" err="1"/>
              <a:t>Razavian</a:t>
            </a:r>
            <a:r>
              <a:rPr lang="en-US" dirty="0"/>
              <a:t> </a:t>
            </a:r>
            <a:r>
              <a:rPr lang="en-US" i="1" dirty="0"/>
              <a:t>et al.</a:t>
            </a:r>
            <a:r>
              <a:rPr lang="en-US" dirty="0"/>
              <a:t>, CVPR 2014.</a:t>
            </a:r>
          </a:p>
        </p:txBody>
      </p:sp>
      <p:sp>
        <p:nvSpPr>
          <p:cNvPr id="4" name="Title 3"/>
          <p:cNvSpPr>
            <a:spLocks noGrp="1"/>
          </p:cNvSpPr>
          <p:nvPr>
            <p:ph type="title"/>
          </p:nvPr>
        </p:nvSpPr>
        <p:spPr/>
        <p:txBody>
          <a:bodyPr>
            <a:normAutofit/>
          </a:bodyPr>
          <a:lstStyle/>
          <a:p>
            <a:r>
              <a:rPr lang="en-US" dirty="0"/>
              <a:t>CNN Features Off-the-Shelf</a:t>
            </a:r>
          </a:p>
        </p:txBody>
      </p:sp>
      <p:sp>
        <p:nvSpPr>
          <p:cNvPr id="5" name="Rectangle 4"/>
          <p:cNvSpPr/>
          <p:nvPr/>
        </p:nvSpPr>
        <p:spPr>
          <a:xfrm>
            <a:off x="838200" y="942647"/>
            <a:ext cx="5924699" cy="523220"/>
          </a:xfrm>
          <a:prstGeom prst="rect">
            <a:avLst/>
          </a:prstGeom>
        </p:spPr>
        <p:txBody>
          <a:bodyPr wrap="none">
            <a:spAutoFit/>
          </a:bodyPr>
          <a:lstStyle/>
          <a:p>
            <a:r>
              <a:rPr lang="en-US" sz="2800" dirty="0"/>
              <a:t>An Astounding Baseline for Recognition</a:t>
            </a:r>
          </a:p>
        </p:txBody>
      </p:sp>
      <p:grpSp>
        <p:nvGrpSpPr>
          <p:cNvPr id="14" name="Group 13"/>
          <p:cNvGrpSpPr/>
          <p:nvPr/>
        </p:nvGrpSpPr>
        <p:grpSpPr>
          <a:xfrm>
            <a:off x="3778625" y="2299448"/>
            <a:ext cx="4603374" cy="632012"/>
            <a:chOff x="3778625" y="2299448"/>
            <a:chExt cx="4603374" cy="632012"/>
          </a:xfrm>
        </p:grpSpPr>
        <p:sp>
          <p:nvSpPr>
            <p:cNvPr id="6" name="Rounded Rectangle 5"/>
            <p:cNvSpPr/>
            <p:nvPr/>
          </p:nvSpPr>
          <p:spPr>
            <a:xfrm>
              <a:off x="3778625" y="2299448"/>
              <a:ext cx="900952" cy="632012"/>
            </a:xfrm>
            <a:prstGeom prst="roundRect">
              <a:avLst/>
            </a:prstGeom>
            <a:noFill/>
            <a:ln w="28575"/>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4827494" y="2299448"/>
              <a:ext cx="995082" cy="632012"/>
            </a:xfrm>
            <a:prstGeom prst="roundRect">
              <a:avLst/>
            </a:prstGeom>
            <a:noFill/>
            <a:ln w="28575"/>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ounded Rectangle 11"/>
            <p:cNvSpPr/>
            <p:nvPr/>
          </p:nvSpPr>
          <p:spPr>
            <a:xfrm>
              <a:off x="5983941" y="2299448"/>
              <a:ext cx="942107" cy="632012"/>
            </a:xfrm>
            <a:prstGeom prst="roundRect">
              <a:avLst/>
            </a:prstGeom>
            <a:noFill/>
            <a:ln w="28575"/>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12"/>
            <p:cNvSpPr/>
            <p:nvPr/>
          </p:nvSpPr>
          <p:spPr>
            <a:xfrm>
              <a:off x="7087412" y="2299448"/>
              <a:ext cx="1294587" cy="632012"/>
            </a:xfrm>
            <a:prstGeom prst="roundRect">
              <a:avLst/>
            </a:prstGeom>
            <a:noFill/>
            <a:ln w="28575"/>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5" name="Rounded Rectangle 14"/>
          <p:cNvSpPr/>
          <p:nvPr/>
        </p:nvSpPr>
        <p:spPr>
          <a:xfrm>
            <a:off x="5471160" y="1562293"/>
            <a:ext cx="1356359" cy="457007"/>
          </a:xfrm>
          <a:prstGeom prst="roundRect">
            <a:avLst/>
          </a:prstGeom>
          <a:noFill/>
          <a:ln w="28575"/>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B06CD5BC-D9D5-4CB7-BB8C-786CE3B4F2FD}"/>
              </a:ext>
            </a:extLst>
          </p:cNvPr>
          <p:cNvSpPr>
            <a:spLocks noGrp="1"/>
          </p:cNvSpPr>
          <p:nvPr>
            <p:ph type="sldNum" sz="quarter" idx="12"/>
          </p:nvPr>
        </p:nvSpPr>
        <p:spPr/>
        <p:txBody>
          <a:bodyPr/>
          <a:lstStyle/>
          <a:p>
            <a:fld id="{7E663616-BBAC-427E-89D3-E72909796144}" type="slidenum">
              <a:rPr lang="en-US" smtClean="0"/>
              <a:t>35</a:t>
            </a:fld>
            <a:endParaRPr lang="en-US"/>
          </a:p>
        </p:txBody>
      </p:sp>
    </p:spTree>
    <p:extLst>
      <p:ext uri="{BB962C8B-B14F-4D97-AF65-F5344CB8AC3E}">
        <p14:creationId xmlns:p14="http://schemas.microsoft.com/office/powerpoint/2010/main" val="273830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aphicFrame>
        <p:nvGraphicFramePr>
          <p:cNvPr id="261247"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1371" name="Rectangle 251"/>
          <p:cNvSpPr>
            <a:spLocks noChangeArrowheads="1"/>
          </p:cNvSpPr>
          <p:nvPr/>
        </p:nvSpPr>
        <p:spPr bwMode="auto">
          <a:xfrm>
            <a:off x="6629401" y="2590800"/>
            <a:ext cx="365125" cy="381000"/>
          </a:xfrm>
          <a:prstGeom prst="rect">
            <a:avLst/>
          </a:prstGeom>
          <a:noFill/>
          <a:ln w="38100">
            <a:solidFill>
              <a:srgbClr val="FF0000"/>
            </a:solidFill>
            <a:miter lim="800000"/>
            <a:headEnd/>
            <a:tailEnd/>
          </a:ln>
        </p:spPr>
        <p:txBody>
          <a:bodyPr wrap="none" anchor="ctr"/>
          <a:lstStyle/>
          <a:p>
            <a:endParaRPr lang="en-US"/>
          </a:p>
        </p:txBody>
      </p:sp>
      <p:sp>
        <p:nvSpPr>
          <p:cNvPr id="261495" name="Rectangle 375"/>
          <p:cNvSpPr>
            <a:spLocks noChangeArrowheads="1"/>
          </p:cNvSpPr>
          <p:nvPr/>
        </p:nvSpPr>
        <p:spPr bwMode="auto">
          <a:xfrm>
            <a:off x="2209800" y="2286000"/>
            <a:ext cx="1066800" cy="990600"/>
          </a:xfrm>
          <a:prstGeom prst="rect">
            <a:avLst/>
          </a:prstGeom>
          <a:noFill/>
          <a:ln w="38100">
            <a:solidFill>
              <a:srgbClr val="FF0000"/>
            </a:solidFill>
            <a:miter lim="800000"/>
            <a:headEnd/>
            <a:tailEnd/>
          </a:ln>
        </p:spPr>
        <p:txBody>
          <a:bodyPr wrap="none" anchor="ctr"/>
          <a:lstStyle/>
          <a:p>
            <a:endParaRPr lang="en-US"/>
          </a:p>
        </p:txBody>
      </p:sp>
      <p:sp>
        <p:nvSpPr>
          <p:cNvPr id="2425"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261499" name="Rectangle 379"/>
          <p:cNvSpPr>
            <a:spLocks noChangeArrowheads="1"/>
          </p:cNvSpPr>
          <p:nvPr/>
        </p:nvSpPr>
        <p:spPr bwMode="auto">
          <a:xfrm>
            <a:off x="6705600" y="2667000"/>
            <a:ext cx="152400" cy="228600"/>
          </a:xfrm>
          <a:prstGeom prst="rect">
            <a:avLst/>
          </a:prstGeom>
          <a:solidFill>
            <a:schemeClr val="bg1"/>
          </a:solidFill>
          <a:ln w="63500">
            <a:no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0"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dirty="0"/>
              </a:p>
            </p:txBody>
          </p:sp>
        </mc:Choice>
        <mc:Fallback xmlns="">
          <p:sp>
            <p:nvSpPr>
              <p:cNvPr id="2050"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1"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2051"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2"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2052"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6"/>
                <a:stretch>
                  <a:fillRect l="-1124"/>
                </a:stretch>
              </a:blipFill>
              <a:ln>
                <a:noFill/>
              </a:ln>
              <a:effectLst/>
            </p:spPr>
            <p:txBody>
              <a:bodyPr/>
              <a:lstStyle/>
              <a:p>
                <a:r>
                  <a:rPr lang="en-US">
                    <a:noFill/>
                  </a:rPr>
                  <a:t> </a:t>
                </a:r>
              </a:p>
            </p:txBody>
          </p:sp>
        </mc:Fallback>
      </mc:AlternateContent>
      <p:grpSp>
        <p:nvGrpSpPr>
          <p:cNvPr id="2428" name="Group 4"/>
          <p:cNvGrpSpPr>
            <a:grpSpLocks noChangeAspect="1"/>
          </p:cNvGrpSpPr>
          <p:nvPr/>
        </p:nvGrpSpPr>
        <p:grpSpPr bwMode="auto">
          <a:xfrm>
            <a:off x="9067800" y="304800"/>
            <a:ext cx="1143000" cy="973138"/>
            <a:chOff x="3799" y="2064"/>
            <a:chExt cx="1433" cy="1136"/>
          </a:xfrm>
        </p:grpSpPr>
        <p:grpSp>
          <p:nvGrpSpPr>
            <p:cNvPr id="2429" name="Group 5"/>
            <p:cNvGrpSpPr>
              <a:grpSpLocks/>
            </p:cNvGrpSpPr>
            <p:nvPr/>
          </p:nvGrpSpPr>
          <p:grpSpPr bwMode="auto">
            <a:xfrm>
              <a:off x="4080" y="2064"/>
              <a:ext cx="1152" cy="1136"/>
              <a:chOff x="144" y="144"/>
              <a:chExt cx="1152" cy="1136"/>
            </a:xfrm>
          </p:grpSpPr>
          <p:sp>
            <p:nvSpPr>
              <p:cNvPr id="243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39"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244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4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4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44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4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44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4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44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2430" name="Picture 23" descr="txp_fig"/>
            <p:cNvPicPr>
              <a:picLocks noChangeAspect="1" noChangeArrowheads="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2053"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2053"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8"/>
                <a:stretch>
                  <a:fillRect/>
                </a:stretch>
              </a:blipFill>
              <a:ln>
                <a:noFill/>
              </a:ln>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Convolution Example: Box Filter</a:t>
            </a:r>
          </a:p>
        </p:txBody>
      </p:sp>
      <p:sp>
        <p:nvSpPr>
          <p:cNvPr id="3" name="Slide Number Placeholder 2">
            <a:extLst>
              <a:ext uri="{FF2B5EF4-FFF2-40B4-BE49-F238E27FC236}">
                <a16:creationId xmlns:a16="http://schemas.microsoft.com/office/drawing/2014/main" id="{FFA51111-C1DF-446F-9905-EF1C78D35E19}"/>
              </a:ext>
            </a:extLst>
          </p:cNvPr>
          <p:cNvSpPr>
            <a:spLocks noGrp="1"/>
          </p:cNvSpPr>
          <p:nvPr>
            <p:ph type="sldNum" sz="quarter" idx="12"/>
          </p:nvPr>
        </p:nvSpPr>
        <p:spPr/>
        <p:txBody>
          <a:bodyPr/>
          <a:lstStyle/>
          <a:p>
            <a:fld id="{7E663616-BBAC-427E-89D3-E72909796144}" type="slidenum">
              <a:rPr lang="en-US" smtClean="0"/>
              <a:t>36</a:t>
            </a:fld>
            <a:endParaRPr lang="en-US"/>
          </a:p>
        </p:txBody>
      </p:sp>
    </p:spTree>
    <p:extLst>
      <p:ext uri="{BB962C8B-B14F-4D97-AF65-F5344CB8AC3E}">
        <p14:creationId xmlns:p14="http://schemas.microsoft.com/office/powerpoint/2010/main" val="304335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4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37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1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371" grpId="0" animBg="1"/>
      <p:bldP spid="261495" grpId="0" animBg="1"/>
      <p:bldP spid="2614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1"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3295"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324" name="Rectangle 251"/>
          <p:cNvSpPr>
            <a:spLocks noChangeArrowheads="1"/>
          </p:cNvSpPr>
          <p:nvPr/>
        </p:nvSpPr>
        <p:spPr bwMode="auto">
          <a:xfrm>
            <a:off x="6934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3420"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448" name="Rectangle 375"/>
          <p:cNvSpPr>
            <a:spLocks noChangeArrowheads="1"/>
          </p:cNvSpPr>
          <p:nvPr/>
        </p:nvSpPr>
        <p:spPr bwMode="auto">
          <a:xfrm>
            <a:off x="2590800" y="22860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074"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3074"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5"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3075"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3450" name="Group 4"/>
          <p:cNvGrpSpPr>
            <a:grpSpLocks noChangeAspect="1"/>
          </p:cNvGrpSpPr>
          <p:nvPr/>
        </p:nvGrpSpPr>
        <p:grpSpPr bwMode="auto">
          <a:xfrm>
            <a:off x="9067800" y="304800"/>
            <a:ext cx="1143000" cy="973138"/>
            <a:chOff x="3799" y="2064"/>
            <a:chExt cx="1433" cy="1136"/>
          </a:xfrm>
        </p:grpSpPr>
        <p:grpSp>
          <p:nvGrpSpPr>
            <p:cNvPr id="3452" name="Group 5"/>
            <p:cNvGrpSpPr>
              <a:grpSpLocks/>
            </p:cNvGrpSpPr>
            <p:nvPr/>
          </p:nvGrpSpPr>
          <p:grpSpPr bwMode="auto">
            <a:xfrm>
              <a:off x="4080" y="2064"/>
              <a:ext cx="1152" cy="1136"/>
              <a:chOff x="144" y="144"/>
              <a:chExt cx="1152" cy="1136"/>
            </a:xfrm>
          </p:grpSpPr>
          <p:sp>
            <p:nvSpPr>
              <p:cNvPr id="34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2"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4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34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34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34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34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53"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3076"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3076"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3451"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3077"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3077"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3"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C03CABD7-873C-4CB9-9C7C-13E1C0BE1A8C}"/>
              </a:ext>
            </a:extLst>
          </p:cNvPr>
          <p:cNvSpPr>
            <a:spLocks noGrp="1"/>
          </p:cNvSpPr>
          <p:nvPr>
            <p:ph type="sldNum" sz="quarter" idx="12"/>
          </p:nvPr>
        </p:nvSpPr>
        <p:spPr/>
        <p:txBody>
          <a:bodyPr/>
          <a:lstStyle/>
          <a:p>
            <a:fld id="{7E663616-BBAC-427E-89D3-E72909796144}" type="slidenum">
              <a:rPr lang="en-US" smtClean="0"/>
              <a:t>37</a:t>
            </a:fld>
            <a:endParaRPr lang="en-US"/>
          </a:p>
        </p:txBody>
      </p:sp>
    </p:spTree>
    <p:extLst>
      <p:ext uri="{BB962C8B-B14F-4D97-AF65-F5344CB8AC3E}">
        <p14:creationId xmlns:p14="http://schemas.microsoft.com/office/powerpoint/2010/main" val="1370960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9"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5343"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348" name="Rectangle 251"/>
          <p:cNvSpPr>
            <a:spLocks noChangeArrowheads="1"/>
          </p:cNvSpPr>
          <p:nvPr/>
        </p:nvSpPr>
        <p:spPr bwMode="auto">
          <a:xfrm>
            <a:off x="7315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5468"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472" name="Rectangle 375"/>
          <p:cNvSpPr>
            <a:spLocks noChangeArrowheads="1"/>
          </p:cNvSpPr>
          <p:nvPr/>
        </p:nvSpPr>
        <p:spPr bwMode="auto">
          <a:xfrm>
            <a:off x="2971800" y="22860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4098"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4098"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4099"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4474" name="Group 4"/>
          <p:cNvGrpSpPr>
            <a:grpSpLocks noChangeAspect="1"/>
          </p:cNvGrpSpPr>
          <p:nvPr/>
        </p:nvGrpSpPr>
        <p:grpSpPr bwMode="auto">
          <a:xfrm>
            <a:off x="9067800" y="304800"/>
            <a:ext cx="1143000" cy="973138"/>
            <a:chOff x="3799" y="2064"/>
            <a:chExt cx="1433" cy="1136"/>
          </a:xfrm>
        </p:grpSpPr>
        <p:grpSp>
          <p:nvGrpSpPr>
            <p:cNvPr id="4476" name="Group 5"/>
            <p:cNvGrpSpPr>
              <a:grpSpLocks/>
            </p:cNvGrpSpPr>
            <p:nvPr/>
          </p:nvGrpSpPr>
          <p:grpSpPr bwMode="auto">
            <a:xfrm>
              <a:off x="4080" y="2064"/>
              <a:ext cx="1152" cy="1136"/>
              <a:chOff x="144" y="144"/>
              <a:chExt cx="1152" cy="1136"/>
            </a:xfrm>
          </p:grpSpPr>
          <p:sp>
            <p:nvSpPr>
              <p:cNvPr id="447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7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8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48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48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49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49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49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49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449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4477"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4100"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4100"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4475"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4101"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4101"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3"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5B1C801F-23E4-4C81-B521-77837078AA3F}"/>
              </a:ext>
            </a:extLst>
          </p:cNvPr>
          <p:cNvSpPr>
            <a:spLocks noGrp="1"/>
          </p:cNvSpPr>
          <p:nvPr>
            <p:ph type="sldNum" sz="quarter" idx="12"/>
          </p:nvPr>
        </p:nvSpPr>
        <p:spPr/>
        <p:txBody>
          <a:bodyPr/>
          <a:lstStyle/>
          <a:p>
            <a:fld id="{7E663616-BBAC-427E-89D3-E72909796144}" type="slidenum">
              <a:rPr lang="en-US" smtClean="0"/>
              <a:t>38</a:t>
            </a:fld>
            <a:endParaRPr lang="en-US"/>
          </a:p>
        </p:txBody>
      </p:sp>
    </p:spTree>
    <p:extLst>
      <p:ext uri="{BB962C8B-B14F-4D97-AF65-F5344CB8AC3E}">
        <p14:creationId xmlns:p14="http://schemas.microsoft.com/office/powerpoint/2010/main" val="301445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7"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7391" name="Group 127"/>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372" name="Rectangle 251"/>
          <p:cNvSpPr>
            <a:spLocks noChangeArrowheads="1"/>
          </p:cNvSpPr>
          <p:nvPr/>
        </p:nvSpPr>
        <p:spPr bwMode="auto">
          <a:xfrm>
            <a:off x="76962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7516" name="Group 252"/>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5496" name="Rectangle 375"/>
          <p:cNvSpPr>
            <a:spLocks noChangeArrowheads="1"/>
          </p:cNvSpPr>
          <p:nvPr/>
        </p:nvSpPr>
        <p:spPr bwMode="auto">
          <a:xfrm>
            <a:off x="3276600" y="22860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5122"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5122"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23"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5123"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5498" name="Group 4"/>
          <p:cNvGrpSpPr>
            <a:grpSpLocks noChangeAspect="1"/>
          </p:cNvGrpSpPr>
          <p:nvPr/>
        </p:nvGrpSpPr>
        <p:grpSpPr bwMode="auto">
          <a:xfrm>
            <a:off x="9067800" y="304800"/>
            <a:ext cx="1143000" cy="973138"/>
            <a:chOff x="3799" y="2064"/>
            <a:chExt cx="1433" cy="1136"/>
          </a:xfrm>
        </p:grpSpPr>
        <p:grpSp>
          <p:nvGrpSpPr>
            <p:cNvPr id="5500" name="Group 5"/>
            <p:cNvGrpSpPr>
              <a:grpSpLocks/>
            </p:cNvGrpSpPr>
            <p:nvPr/>
          </p:nvGrpSpPr>
          <p:grpSpPr bwMode="auto">
            <a:xfrm>
              <a:off x="4080" y="2064"/>
              <a:ext cx="1152" cy="1136"/>
              <a:chOff x="144" y="144"/>
              <a:chExt cx="1152" cy="1136"/>
            </a:xfrm>
          </p:grpSpPr>
          <p:sp>
            <p:nvSpPr>
              <p:cNvPr id="550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0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1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551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51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1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551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551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551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51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51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5501"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5124"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5124"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5499"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5125"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5125"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3"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B72D31EA-F82E-499B-A4FD-EE7D0A381F41}"/>
              </a:ext>
            </a:extLst>
          </p:cNvPr>
          <p:cNvSpPr>
            <a:spLocks noGrp="1"/>
          </p:cNvSpPr>
          <p:nvPr>
            <p:ph type="sldNum" sz="quarter" idx="12"/>
          </p:nvPr>
        </p:nvSpPr>
        <p:spPr/>
        <p:txBody>
          <a:bodyPr/>
          <a:lstStyle/>
          <a:p>
            <a:fld id="{7E663616-BBAC-427E-89D3-E72909796144}" type="slidenum">
              <a:rPr lang="en-US" smtClean="0"/>
              <a:t>39</a:t>
            </a:fld>
            <a:endParaRPr lang="en-US"/>
          </a:p>
        </p:txBody>
      </p:sp>
    </p:spTree>
    <p:extLst>
      <p:ext uri="{BB962C8B-B14F-4D97-AF65-F5344CB8AC3E}">
        <p14:creationId xmlns:p14="http://schemas.microsoft.com/office/powerpoint/2010/main" val="591026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963BC16-AD39-46CE-AC37-CCEC7543C505}"/>
              </a:ext>
            </a:extLst>
          </p:cNvPr>
          <p:cNvGrpSpPr/>
          <p:nvPr/>
        </p:nvGrpSpPr>
        <p:grpSpPr>
          <a:xfrm>
            <a:off x="631752" y="2816361"/>
            <a:ext cx="4876800" cy="3657600"/>
            <a:chOff x="749739" y="3113824"/>
            <a:chExt cx="4876800" cy="3657600"/>
          </a:xfrm>
        </p:grpSpPr>
        <p:pic>
          <p:nvPicPr>
            <p:cNvPr id="8" name="Picture 7" descr="A picture containing wall, several&#10;&#10;Description automatically generated">
              <a:extLst>
                <a:ext uri="{FF2B5EF4-FFF2-40B4-BE49-F238E27FC236}">
                  <a16:creationId xmlns:a16="http://schemas.microsoft.com/office/drawing/2014/main" id="{733DDC47-C441-4B7C-B30D-EE38FA3E0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39" y="3113824"/>
              <a:ext cx="4876800" cy="3657600"/>
            </a:xfrm>
            <a:prstGeom prst="rect">
              <a:avLst/>
            </a:prstGeom>
          </p:spPr>
        </p:pic>
        <p:grpSp>
          <p:nvGrpSpPr>
            <p:cNvPr id="19" name="Group 18">
              <a:extLst>
                <a:ext uri="{FF2B5EF4-FFF2-40B4-BE49-F238E27FC236}">
                  <a16:creationId xmlns:a16="http://schemas.microsoft.com/office/drawing/2014/main" id="{7D4DAF8B-7EC9-4776-A8CF-7F473961DC69}"/>
                </a:ext>
              </a:extLst>
            </p:cNvPr>
            <p:cNvGrpSpPr/>
            <p:nvPr/>
          </p:nvGrpSpPr>
          <p:grpSpPr>
            <a:xfrm>
              <a:off x="1021407" y="3215501"/>
              <a:ext cx="1645920" cy="1818615"/>
              <a:chOff x="1021407" y="3215501"/>
              <a:chExt cx="1645920" cy="1818615"/>
            </a:xfrm>
          </p:grpSpPr>
          <p:sp>
            <p:nvSpPr>
              <p:cNvPr id="9" name="TextBox 8">
                <a:extLst>
                  <a:ext uri="{FF2B5EF4-FFF2-40B4-BE49-F238E27FC236}">
                    <a16:creationId xmlns:a16="http://schemas.microsoft.com/office/drawing/2014/main" id="{38F3BDEB-A5AE-42B7-9647-C7561A45F558}"/>
                  </a:ext>
                </a:extLst>
              </p:cNvPr>
              <p:cNvSpPr txBox="1"/>
              <p:nvPr/>
            </p:nvSpPr>
            <p:spPr>
              <a:xfrm>
                <a:off x="1021407" y="3215501"/>
                <a:ext cx="1645920" cy="184666"/>
              </a:xfrm>
              <a:prstGeom prst="rect">
                <a:avLst/>
              </a:prstGeom>
              <a:solidFill>
                <a:srgbClr val="C00000"/>
              </a:solidFill>
              <a:ln w="38100">
                <a:solidFill>
                  <a:srgbClr val="C00000"/>
                </a:solidFill>
              </a:ln>
            </p:spPr>
            <p:txBody>
              <a:bodyPr wrap="square" tIns="0" bIns="0">
                <a:spAutoFit/>
              </a:bodyPr>
              <a:lstStyle/>
              <a:p>
                <a:r>
                  <a:rPr lang="en-US" sz="1200" dirty="0">
                    <a:solidFill>
                      <a:schemeClr val="accent2">
                        <a:lumMod val="20000"/>
                        <a:lumOff val="80000"/>
                      </a:schemeClr>
                    </a:solidFill>
                  </a:rPr>
                  <a:t>hex nut 0.8</a:t>
                </a:r>
              </a:p>
            </p:txBody>
          </p:sp>
          <p:sp>
            <p:nvSpPr>
              <p:cNvPr id="13" name="Rectangle 12">
                <a:extLst>
                  <a:ext uri="{FF2B5EF4-FFF2-40B4-BE49-F238E27FC236}">
                    <a16:creationId xmlns:a16="http://schemas.microsoft.com/office/drawing/2014/main" id="{EFBE2DCF-190B-4A6D-95A8-89282B4A9C51}"/>
                  </a:ext>
                </a:extLst>
              </p:cNvPr>
              <p:cNvSpPr/>
              <p:nvPr/>
            </p:nvSpPr>
            <p:spPr>
              <a:xfrm>
                <a:off x="1021407" y="3429000"/>
                <a:ext cx="1645920" cy="1605116"/>
              </a:xfrm>
              <a:prstGeom prst="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17" name="TextBox 16">
              <a:extLst>
                <a:ext uri="{FF2B5EF4-FFF2-40B4-BE49-F238E27FC236}">
                  <a16:creationId xmlns:a16="http://schemas.microsoft.com/office/drawing/2014/main" id="{C3896BA7-1AF9-4B8C-AD66-2345830300AD}"/>
                </a:ext>
              </a:extLst>
            </p:cNvPr>
            <p:cNvSpPr txBox="1"/>
            <p:nvPr/>
          </p:nvSpPr>
          <p:spPr>
            <a:xfrm>
              <a:off x="3481973" y="3322181"/>
              <a:ext cx="1097280" cy="215444"/>
            </a:xfrm>
            <a:prstGeom prst="rect">
              <a:avLst/>
            </a:prstGeom>
            <a:solidFill>
              <a:schemeClr val="accent2"/>
            </a:solidFill>
            <a:ln w="38100">
              <a:solidFill>
                <a:schemeClr val="accent2"/>
              </a:solidFill>
            </a:ln>
          </p:spPr>
          <p:txBody>
            <a:bodyPr wrap="square" tIns="0" bIns="0">
              <a:spAutoFit/>
            </a:bodyPr>
            <a:lstStyle/>
            <a:p>
              <a:r>
                <a:rPr lang="en-US" sz="1400" dirty="0">
                  <a:solidFill>
                    <a:schemeClr val="accent2">
                      <a:lumMod val="20000"/>
                      <a:lumOff val="80000"/>
                    </a:schemeClr>
                  </a:solidFill>
                </a:rPr>
                <a:t>sq. nut 0.9</a:t>
              </a:r>
            </a:p>
          </p:txBody>
        </p:sp>
        <p:sp>
          <p:nvSpPr>
            <p:cNvPr id="18" name="Rectangle 17">
              <a:extLst>
                <a:ext uri="{FF2B5EF4-FFF2-40B4-BE49-F238E27FC236}">
                  <a16:creationId xmlns:a16="http://schemas.microsoft.com/office/drawing/2014/main" id="{552B7A52-B543-4EF4-A6AF-6F1FEFB9D94E}"/>
                </a:ext>
              </a:extLst>
            </p:cNvPr>
            <p:cNvSpPr/>
            <p:nvPr/>
          </p:nvSpPr>
          <p:spPr>
            <a:xfrm>
              <a:off x="3481973" y="3561080"/>
              <a:ext cx="1097280" cy="109728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35D9BB1-ADA9-40F0-A2EC-8855929B6E91}"/>
                </a:ext>
              </a:extLst>
            </p:cNvPr>
            <p:cNvSpPr txBox="1"/>
            <p:nvPr/>
          </p:nvSpPr>
          <p:spPr>
            <a:xfrm>
              <a:off x="4295252" y="4817735"/>
              <a:ext cx="1097280" cy="215444"/>
            </a:xfrm>
            <a:prstGeom prst="rect">
              <a:avLst/>
            </a:prstGeom>
            <a:solidFill>
              <a:schemeClr val="accent2"/>
            </a:solidFill>
            <a:ln w="38100">
              <a:solidFill>
                <a:schemeClr val="accent2"/>
              </a:solidFill>
            </a:ln>
          </p:spPr>
          <p:txBody>
            <a:bodyPr wrap="square" tIns="0" bIns="0">
              <a:spAutoFit/>
            </a:bodyPr>
            <a:lstStyle/>
            <a:p>
              <a:r>
                <a:rPr lang="en-US" sz="1400" dirty="0">
                  <a:solidFill>
                    <a:schemeClr val="accent2">
                      <a:lumMod val="20000"/>
                      <a:lumOff val="80000"/>
                    </a:schemeClr>
                  </a:solidFill>
                </a:rPr>
                <a:t>sq. nut 0.8</a:t>
              </a:r>
            </a:p>
          </p:txBody>
        </p:sp>
        <p:sp>
          <p:nvSpPr>
            <p:cNvPr id="21" name="Rectangle 20">
              <a:extLst>
                <a:ext uri="{FF2B5EF4-FFF2-40B4-BE49-F238E27FC236}">
                  <a16:creationId xmlns:a16="http://schemas.microsoft.com/office/drawing/2014/main" id="{18EEA7AC-BB7B-480A-B93E-1751AA4849CA}"/>
                </a:ext>
              </a:extLst>
            </p:cNvPr>
            <p:cNvSpPr/>
            <p:nvPr/>
          </p:nvSpPr>
          <p:spPr>
            <a:xfrm>
              <a:off x="4295252" y="5056634"/>
              <a:ext cx="1097280" cy="109728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81B772E2-00EC-4C1E-9A95-96680F97A605}"/>
                </a:ext>
              </a:extLst>
            </p:cNvPr>
            <p:cNvGrpSpPr/>
            <p:nvPr/>
          </p:nvGrpSpPr>
          <p:grpSpPr>
            <a:xfrm>
              <a:off x="1952618" y="4658360"/>
              <a:ext cx="1645920" cy="1818615"/>
              <a:chOff x="1003119" y="3215501"/>
              <a:chExt cx="1645920" cy="1818615"/>
            </a:xfrm>
          </p:grpSpPr>
          <p:sp>
            <p:nvSpPr>
              <p:cNvPr id="23" name="TextBox 22">
                <a:extLst>
                  <a:ext uri="{FF2B5EF4-FFF2-40B4-BE49-F238E27FC236}">
                    <a16:creationId xmlns:a16="http://schemas.microsoft.com/office/drawing/2014/main" id="{5E1F5FC6-C625-400A-8ABA-358166DAAFD7}"/>
                  </a:ext>
                </a:extLst>
              </p:cNvPr>
              <p:cNvSpPr txBox="1"/>
              <p:nvPr/>
            </p:nvSpPr>
            <p:spPr>
              <a:xfrm>
                <a:off x="1003119" y="3215501"/>
                <a:ext cx="1645920" cy="184666"/>
              </a:xfrm>
              <a:prstGeom prst="rect">
                <a:avLst/>
              </a:prstGeom>
              <a:solidFill>
                <a:schemeClr val="accent6">
                  <a:lumMod val="75000"/>
                </a:schemeClr>
              </a:solidFill>
              <a:ln w="38100">
                <a:solidFill>
                  <a:schemeClr val="accent6">
                    <a:lumMod val="75000"/>
                  </a:schemeClr>
                </a:solidFill>
              </a:ln>
            </p:spPr>
            <p:txBody>
              <a:bodyPr wrap="square" tIns="0" bIns="0">
                <a:spAutoFit/>
              </a:bodyPr>
              <a:lstStyle/>
              <a:p>
                <a:r>
                  <a:rPr lang="en-US" sz="1200" dirty="0">
                    <a:solidFill>
                      <a:schemeClr val="accent2">
                        <a:lumMod val="20000"/>
                        <a:lumOff val="80000"/>
                      </a:schemeClr>
                    </a:solidFill>
                  </a:rPr>
                  <a:t>flanged hex 0.7</a:t>
                </a:r>
              </a:p>
            </p:txBody>
          </p:sp>
          <p:sp>
            <p:nvSpPr>
              <p:cNvPr id="24" name="Rectangle 23">
                <a:extLst>
                  <a:ext uri="{FF2B5EF4-FFF2-40B4-BE49-F238E27FC236}">
                    <a16:creationId xmlns:a16="http://schemas.microsoft.com/office/drawing/2014/main" id="{FAA4418E-C012-478F-87E0-3D6986CF4C97}"/>
                  </a:ext>
                </a:extLst>
              </p:cNvPr>
              <p:cNvSpPr/>
              <p:nvPr/>
            </p:nvSpPr>
            <p:spPr>
              <a:xfrm>
                <a:off x="1003119" y="3429000"/>
                <a:ext cx="1645920" cy="1605116"/>
              </a:xfrm>
              <a:prstGeom prst="rect">
                <a:avLst/>
              </a:prstGeom>
              <a:noFill/>
              <a:ln w="3810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C72ACB9C-4A45-42C2-B3D6-6B9A188AB639}"/>
              </a:ext>
            </a:extLst>
          </p:cNvPr>
          <p:cNvGrpSpPr/>
          <p:nvPr/>
        </p:nvGrpSpPr>
        <p:grpSpPr>
          <a:xfrm>
            <a:off x="154850" y="154681"/>
            <a:ext cx="8612832" cy="2377441"/>
            <a:chOff x="631752" y="186813"/>
            <a:chExt cx="8612832" cy="2377441"/>
          </a:xfrm>
        </p:grpSpPr>
        <p:grpSp>
          <p:nvGrpSpPr>
            <p:cNvPr id="3" name="Group 2">
              <a:extLst>
                <a:ext uri="{FF2B5EF4-FFF2-40B4-BE49-F238E27FC236}">
                  <a16:creationId xmlns:a16="http://schemas.microsoft.com/office/drawing/2014/main" id="{546A6706-90E1-40DD-8C1F-32B8383C1327}"/>
                </a:ext>
              </a:extLst>
            </p:cNvPr>
            <p:cNvGrpSpPr/>
            <p:nvPr/>
          </p:nvGrpSpPr>
          <p:grpSpPr>
            <a:xfrm>
              <a:off x="3837218" y="285550"/>
              <a:ext cx="2438400" cy="2221509"/>
              <a:chOff x="4619446" y="264736"/>
              <a:chExt cx="2438400" cy="2221509"/>
            </a:xfrm>
          </p:grpSpPr>
          <p:pic>
            <p:nvPicPr>
              <p:cNvPr id="6" name="Picture 5" descr="A picture containing wall&#10;&#10;Description automatically generated">
                <a:extLst>
                  <a:ext uri="{FF2B5EF4-FFF2-40B4-BE49-F238E27FC236}">
                    <a16:creationId xmlns:a16="http://schemas.microsoft.com/office/drawing/2014/main" id="{350C60B5-3121-46BC-9C14-257AAD976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446" y="264736"/>
                <a:ext cx="2438400" cy="1828800"/>
              </a:xfrm>
              <a:prstGeom prst="rect">
                <a:avLst/>
              </a:prstGeom>
            </p:spPr>
          </p:pic>
          <p:sp>
            <p:nvSpPr>
              <p:cNvPr id="10" name="TextBox 9">
                <a:extLst>
                  <a:ext uri="{FF2B5EF4-FFF2-40B4-BE49-F238E27FC236}">
                    <a16:creationId xmlns:a16="http://schemas.microsoft.com/office/drawing/2014/main" id="{F3CF888A-2907-4371-ADFC-A0AD65D83B01}"/>
                  </a:ext>
                </a:extLst>
              </p:cNvPr>
              <p:cNvSpPr txBox="1"/>
              <p:nvPr/>
            </p:nvSpPr>
            <p:spPr>
              <a:xfrm>
                <a:off x="4878526" y="2209246"/>
                <a:ext cx="1920240" cy="276999"/>
              </a:xfrm>
              <a:prstGeom prst="rect">
                <a:avLst/>
              </a:prstGeom>
              <a:noFill/>
            </p:spPr>
            <p:txBody>
              <a:bodyPr wrap="square" tIns="0" bIns="0">
                <a:spAutoFit/>
              </a:bodyPr>
              <a:lstStyle/>
              <a:p>
                <a:pPr algn="ctr"/>
                <a:r>
                  <a:rPr lang="en-US" dirty="0">
                    <a:solidFill>
                      <a:srgbClr val="FFC000"/>
                    </a:solidFill>
                  </a:rPr>
                  <a:t>flanged hex-nut</a:t>
                </a:r>
              </a:p>
            </p:txBody>
          </p:sp>
        </p:grpSp>
        <p:grpSp>
          <p:nvGrpSpPr>
            <p:cNvPr id="2" name="Group 1">
              <a:extLst>
                <a:ext uri="{FF2B5EF4-FFF2-40B4-BE49-F238E27FC236}">
                  <a16:creationId xmlns:a16="http://schemas.microsoft.com/office/drawing/2014/main" id="{6461D05F-CEC0-4ED6-A50B-0D55226FAF9E}"/>
                </a:ext>
              </a:extLst>
            </p:cNvPr>
            <p:cNvGrpSpPr/>
            <p:nvPr/>
          </p:nvGrpSpPr>
          <p:grpSpPr>
            <a:xfrm>
              <a:off x="6588136" y="305705"/>
              <a:ext cx="2438400" cy="2221509"/>
              <a:chOff x="8263034" y="264736"/>
              <a:chExt cx="2438400" cy="2221509"/>
            </a:xfrm>
          </p:grpSpPr>
          <p:pic>
            <p:nvPicPr>
              <p:cNvPr id="5" name="Picture 4" descr="A picture containing text, wall, painted&#10;&#10;Description automatically generated">
                <a:extLst>
                  <a:ext uri="{FF2B5EF4-FFF2-40B4-BE49-F238E27FC236}">
                    <a16:creationId xmlns:a16="http://schemas.microsoft.com/office/drawing/2014/main" id="{A2790539-C0FA-48DA-8BE5-E53FBCD58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34" y="264736"/>
                <a:ext cx="2438400" cy="1828800"/>
              </a:xfrm>
              <a:prstGeom prst="rect">
                <a:avLst/>
              </a:prstGeom>
            </p:spPr>
          </p:pic>
          <p:sp>
            <p:nvSpPr>
              <p:cNvPr id="11" name="TextBox 10">
                <a:extLst>
                  <a:ext uri="{FF2B5EF4-FFF2-40B4-BE49-F238E27FC236}">
                    <a16:creationId xmlns:a16="http://schemas.microsoft.com/office/drawing/2014/main" id="{F73FD578-ABD4-4800-B098-C815AAA4FB14}"/>
                  </a:ext>
                </a:extLst>
              </p:cNvPr>
              <p:cNvSpPr txBox="1"/>
              <p:nvPr/>
            </p:nvSpPr>
            <p:spPr>
              <a:xfrm>
                <a:off x="8522113" y="2209246"/>
                <a:ext cx="1920240" cy="276999"/>
              </a:xfrm>
              <a:prstGeom prst="rect">
                <a:avLst/>
              </a:prstGeom>
              <a:noFill/>
            </p:spPr>
            <p:txBody>
              <a:bodyPr wrap="square" tIns="0" bIns="0">
                <a:spAutoFit/>
              </a:bodyPr>
              <a:lstStyle/>
              <a:p>
                <a:pPr algn="ctr"/>
                <a:r>
                  <a:rPr lang="en-US" dirty="0">
                    <a:solidFill>
                      <a:srgbClr val="FFC000"/>
                    </a:solidFill>
                  </a:rPr>
                  <a:t>square nut</a:t>
                </a:r>
              </a:p>
            </p:txBody>
          </p:sp>
        </p:grpSp>
        <p:grpSp>
          <p:nvGrpSpPr>
            <p:cNvPr id="4" name="Group 3">
              <a:extLst>
                <a:ext uri="{FF2B5EF4-FFF2-40B4-BE49-F238E27FC236}">
                  <a16:creationId xmlns:a16="http://schemas.microsoft.com/office/drawing/2014/main" id="{EA06F984-F037-46CE-9AEE-A00296151822}"/>
                </a:ext>
              </a:extLst>
            </p:cNvPr>
            <p:cNvGrpSpPr/>
            <p:nvPr/>
          </p:nvGrpSpPr>
          <p:grpSpPr>
            <a:xfrm>
              <a:off x="1097779" y="264736"/>
              <a:ext cx="2438400" cy="2221509"/>
              <a:chOff x="975859" y="264736"/>
              <a:chExt cx="2438400" cy="2221509"/>
            </a:xfrm>
          </p:grpSpPr>
          <p:pic>
            <p:nvPicPr>
              <p:cNvPr id="7" name="Picture 6" descr="A picture containing wall&#10;&#10;Description automatically generated">
                <a:extLst>
                  <a:ext uri="{FF2B5EF4-FFF2-40B4-BE49-F238E27FC236}">
                    <a16:creationId xmlns:a16="http://schemas.microsoft.com/office/drawing/2014/main" id="{88BC235B-E12D-43E9-9427-D56C5E125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859" y="264736"/>
                <a:ext cx="2438400" cy="1828800"/>
              </a:xfrm>
              <a:prstGeom prst="rect">
                <a:avLst/>
              </a:prstGeom>
            </p:spPr>
          </p:pic>
          <p:sp>
            <p:nvSpPr>
              <p:cNvPr id="26" name="TextBox 25">
                <a:extLst>
                  <a:ext uri="{FF2B5EF4-FFF2-40B4-BE49-F238E27FC236}">
                    <a16:creationId xmlns:a16="http://schemas.microsoft.com/office/drawing/2014/main" id="{565FDF95-0556-4470-981A-418879AD2588}"/>
                  </a:ext>
                </a:extLst>
              </p:cNvPr>
              <p:cNvSpPr txBox="1"/>
              <p:nvPr/>
            </p:nvSpPr>
            <p:spPr>
              <a:xfrm>
                <a:off x="1234939" y="2209246"/>
                <a:ext cx="1920240" cy="276999"/>
              </a:xfrm>
              <a:prstGeom prst="rect">
                <a:avLst/>
              </a:prstGeom>
              <a:noFill/>
            </p:spPr>
            <p:txBody>
              <a:bodyPr wrap="square" tIns="0" bIns="0">
                <a:spAutoFit/>
              </a:bodyPr>
              <a:lstStyle/>
              <a:p>
                <a:pPr algn="ctr"/>
                <a:r>
                  <a:rPr lang="en-US" dirty="0">
                    <a:solidFill>
                      <a:srgbClr val="FFC000"/>
                    </a:solidFill>
                  </a:rPr>
                  <a:t>hex-nut</a:t>
                </a:r>
              </a:p>
            </p:txBody>
          </p:sp>
        </p:grpSp>
        <p:sp>
          <p:nvSpPr>
            <p:cNvPr id="27" name="TextBox 26">
              <a:extLst>
                <a:ext uri="{FF2B5EF4-FFF2-40B4-BE49-F238E27FC236}">
                  <a16:creationId xmlns:a16="http://schemas.microsoft.com/office/drawing/2014/main" id="{DC0E25C2-9250-4D26-A1CD-EC9B9055B06E}"/>
                </a:ext>
              </a:extLst>
            </p:cNvPr>
            <p:cNvSpPr txBox="1"/>
            <p:nvPr/>
          </p:nvSpPr>
          <p:spPr>
            <a:xfrm rot="16200000">
              <a:off x="-418468" y="1237034"/>
              <a:ext cx="2377440" cy="276999"/>
            </a:xfrm>
            <a:prstGeom prst="rect">
              <a:avLst/>
            </a:prstGeom>
            <a:solidFill>
              <a:schemeClr val="accent2"/>
            </a:solidFill>
            <a:ln>
              <a:solidFill>
                <a:schemeClr val="accent2"/>
              </a:solidFill>
            </a:ln>
          </p:spPr>
          <p:txBody>
            <a:bodyPr wrap="square" tIns="0" bIns="0">
              <a:spAutoFit/>
            </a:bodyPr>
            <a:lstStyle/>
            <a:p>
              <a:pPr algn="ctr"/>
              <a:r>
                <a:rPr lang="en-US" dirty="0">
                  <a:solidFill>
                    <a:schemeClr val="bg1">
                      <a:lumMod val="85000"/>
                    </a:schemeClr>
                  </a:solidFill>
                </a:rPr>
                <a:t>CLASSIFICATION</a:t>
              </a:r>
            </a:p>
          </p:txBody>
        </p:sp>
        <p:sp>
          <p:nvSpPr>
            <p:cNvPr id="14" name="Rectangle 13">
              <a:extLst>
                <a:ext uri="{FF2B5EF4-FFF2-40B4-BE49-F238E27FC236}">
                  <a16:creationId xmlns:a16="http://schemas.microsoft.com/office/drawing/2014/main" id="{18593F59-0B77-43D7-BE7B-103B3536D3CD}"/>
                </a:ext>
              </a:extLst>
            </p:cNvPr>
            <p:cNvSpPr/>
            <p:nvPr/>
          </p:nvSpPr>
          <p:spPr>
            <a:xfrm>
              <a:off x="903420" y="186813"/>
              <a:ext cx="8341164" cy="23774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892B4D67-3138-40BF-9929-40F576C291D9}"/>
              </a:ext>
            </a:extLst>
          </p:cNvPr>
          <p:cNvSpPr txBox="1"/>
          <p:nvPr/>
        </p:nvSpPr>
        <p:spPr>
          <a:xfrm rot="16200000">
            <a:off x="-1545803" y="4506662"/>
            <a:ext cx="3657601" cy="276999"/>
          </a:xfrm>
          <a:prstGeom prst="rect">
            <a:avLst/>
          </a:prstGeom>
          <a:solidFill>
            <a:schemeClr val="accent2"/>
          </a:solidFill>
          <a:ln>
            <a:solidFill>
              <a:schemeClr val="accent2"/>
            </a:solidFill>
          </a:ln>
        </p:spPr>
        <p:txBody>
          <a:bodyPr wrap="square" tIns="0" bIns="0">
            <a:spAutoFit/>
          </a:bodyPr>
          <a:lstStyle>
            <a:defPPr>
              <a:defRPr lang="en-US"/>
            </a:defPPr>
            <a:lvl1pPr algn="ctr">
              <a:defRPr>
                <a:solidFill>
                  <a:schemeClr val="bg1">
                    <a:lumMod val="85000"/>
                  </a:schemeClr>
                </a:solidFill>
              </a:defRPr>
            </a:lvl1pPr>
          </a:lstStyle>
          <a:p>
            <a:r>
              <a:rPr lang="en-US" dirty="0"/>
              <a:t>OBJECT DETECTION</a:t>
            </a:r>
          </a:p>
        </p:txBody>
      </p:sp>
      <p:sp>
        <p:nvSpPr>
          <p:cNvPr id="34" name="Slide Number Placeholder 33">
            <a:extLst>
              <a:ext uri="{FF2B5EF4-FFF2-40B4-BE49-F238E27FC236}">
                <a16:creationId xmlns:a16="http://schemas.microsoft.com/office/drawing/2014/main" id="{90F4A504-8407-4186-859E-BA1764CFE178}"/>
              </a:ext>
            </a:extLst>
          </p:cNvPr>
          <p:cNvSpPr>
            <a:spLocks noGrp="1"/>
          </p:cNvSpPr>
          <p:nvPr>
            <p:ph type="sldNum" sz="quarter" idx="12"/>
          </p:nvPr>
        </p:nvSpPr>
        <p:spPr/>
        <p:txBody>
          <a:bodyPr/>
          <a:lstStyle/>
          <a:p>
            <a:fld id="{7D2CB42A-8FA8-44C5-91E7-FA776C1A3BC3}" type="slidenum">
              <a:rPr lang="en-US" smtClean="0"/>
              <a:t>4</a:t>
            </a:fld>
            <a:endParaRPr lang="en-US"/>
          </a:p>
        </p:txBody>
      </p:sp>
      <p:grpSp>
        <p:nvGrpSpPr>
          <p:cNvPr id="42" name="Group 41">
            <a:extLst>
              <a:ext uri="{FF2B5EF4-FFF2-40B4-BE49-F238E27FC236}">
                <a16:creationId xmlns:a16="http://schemas.microsoft.com/office/drawing/2014/main" id="{E2242AC2-A944-4B6D-ACEB-72B8C8479738}"/>
              </a:ext>
            </a:extLst>
          </p:cNvPr>
          <p:cNvGrpSpPr/>
          <p:nvPr/>
        </p:nvGrpSpPr>
        <p:grpSpPr>
          <a:xfrm>
            <a:off x="5864212" y="2816361"/>
            <a:ext cx="5341864" cy="3684635"/>
            <a:chOff x="5864212" y="2816361"/>
            <a:chExt cx="5341864" cy="3684635"/>
          </a:xfrm>
        </p:grpSpPr>
        <p:sp>
          <p:nvSpPr>
            <p:cNvPr id="29" name="TextBox 28">
              <a:extLst>
                <a:ext uri="{FF2B5EF4-FFF2-40B4-BE49-F238E27FC236}">
                  <a16:creationId xmlns:a16="http://schemas.microsoft.com/office/drawing/2014/main" id="{DDDF7FD9-A033-45E4-9BDB-402EDD14289D}"/>
                </a:ext>
              </a:extLst>
            </p:cNvPr>
            <p:cNvSpPr txBox="1"/>
            <p:nvPr/>
          </p:nvSpPr>
          <p:spPr>
            <a:xfrm rot="16200000">
              <a:off x="4173911" y="4506662"/>
              <a:ext cx="3657601" cy="276999"/>
            </a:xfrm>
            <a:prstGeom prst="rect">
              <a:avLst/>
            </a:prstGeom>
            <a:solidFill>
              <a:schemeClr val="accent2"/>
            </a:solidFill>
            <a:ln>
              <a:solidFill>
                <a:schemeClr val="accent2"/>
              </a:solidFill>
            </a:ln>
          </p:spPr>
          <p:txBody>
            <a:bodyPr wrap="square" tIns="0" bIns="0">
              <a:spAutoFit/>
            </a:bodyPr>
            <a:lstStyle>
              <a:defPPr>
                <a:defRPr lang="en-US"/>
              </a:defPPr>
              <a:lvl1pPr algn="ctr">
                <a:defRPr>
                  <a:solidFill>
                    <a:schemeClr val="bg1">
                      <a:lumMod val="85000"/>
                    </a:schemeClr>
                  </a:solidFill>
                </a:defRPr>
              </a:lvl1pPr>
            </a:lstStyle>
            <a:p>
              <a:r>
                <a:rPr lang="en-US" dirty="0"/>
                <a:t>INSTANCE SEGMENTATION</a:t>
              </a:r>
            </a:p>
          </p:txBody>
        </p:sp>
        <p:pic>
          <p:nvPicPr>
            <p:cNvPr id="36" name="Picture 35" descr="A picture containing shape&#10;&#10;Description automatically generated">
              <a:extLst>
                <a:ext uri="{FF2B5EF4-FFF2-40B4-BE49-F238E27FC236}">
                  <a16:creationId xmlns:a16="http://schemas.microsoft.com/office/drawing/2014/main" id="{82DD5BAD-943C-4B40-AB37-39B32530E3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9277" y="2843396"/>
              <a:ext cx="4876799" cy="3657600"/>
            </a:xfrm>
            <a:prstGeom prst="rect">
              <a:avLst/>
            </a:prstGeom>
          </p:spPr>
        </p:pic>
        <p:sp>
          <p:nvSpPr>
            <p:cNvPr id="38" name="TextBox 37">
              <a:extLst>
                <a:ext uri="{FF2B5EF4-FFF2-40B4-BE49-F238E27FC236}">
                  <a16:creationId xmlns:a16="http://schemas.microsoft.com/office/drawing/2014/main" id="{DA6F11EF-99C7-4553-A483-8542070AB2CB}"/>
                </a:ext>
              </a:extLst>
            </p:cNvPr>
            <p:cNvSpPr txBox="1"/>
            <p:nvPr/>
          </p:nvSpPr>
          <p:spPr>
            <a:xfrm>
              <a:off x="7060258" y="3272757"/>
              <a:ext cx="1030118" cy="279863"/>
            </a:xfrm>
            <a:prstGeom prst="rect">
              <a:avLst/>
            </a:prstGeom>
            <a:noFill/>
          </p:spPr>
          <p:txBody>
            <a:bodyPr wrap="square">
              <a:spAutoFit/>
            </a:bodyPr>
            <a:lstStyle/>
            <a:p>
              <a:r>
                <a:rPr lang="en-US" sz="1200" dirty="0">
                  <a:solidFill>
                    <a:schemeClr val="accent2">
                      <a:lumMod val="20000"/>
                      <a:lumOff val="80000"/>
                    </a:schemeClr>
                  </a:solidFill>
                </a:rPr>
                <a:t>hex nut 1 </a:t>
              </a:r>
              <a:endParaRPr lang="en-US" sz="1200" dirty="0"/>
            </a:p>
          </p:txBody>
        </p:sp>
        <p:sp>
          <p:nvSpPr>
            <p:cNvPr id="39" name="TextBox 38">
              <a:extLst>
                <a:ext uri="{FF2B5EF4-FFF2-40B4-BE49-F238E27FC236}">
                  <a16:creationId xmlns:a16="http://schemas.microsoft.com/office/drawing/2014/main" id="{7C36BB1A-97F8-451F-9B8A-2DB6B989A801}"/>
                </a:ext>
              </a:extLst>
            </p:cNvPr>
            <p:cNvSpPr txBox="1"/>
            <p:nvPr/>
          </p:nvSpPr>
          <p:spPr>
            <a:xfrm>
              <a:off x="7865807" y="4759171"/>
              <a:ext cx="1165613" cy="276999"/>
            </a:xfrm>
            <a:prstGeom prst="rect">
              <a:avLst/>
            </a:prstGeom>
            <a:noFill/>
          </p:spPr>
          <p:txBody>
            <a:bodyPr wrap="square">
              <a:spAutoFit/>
            </a:bodyPr>
            <a:lstStyle/>
            <a:p>
              <a:r>
                <a:rPr lang="en-US" sz="1200" dirty="0">
                  <a:solidFill>
                    <a:schemeClr val="accent2">
                      <a:lumMod val="20000"/>
                      <a:lumOff val="80000"/>
                    </a:schemeClr>
                  </a:solidFill>
                </a:rPr>
                <a:t>flanged hex 1 </a:t>
              </a:r>
              <a:endParaRPr lang="en-US" sz="1200" dirty="0"/>
            </a:p>
          </p:txBody>
        </p:sp>
        <p:sp>
          <p:nvSpPr>
            <p:cNvPr id="40" name="TextBox 39">
              <a:extLst>
                <a:ext uri="{FF2B5EF4-FFF2-40B4-BE49-F238E27FC236}">
                  <a16:creationId xmlns:a16="http://schemas.microsoft.com/office/drawing/2014/main" id="{FC13EAE3-3798-4A38-B015-FB3755C58038}"/>
                </a:ext>
              </a:extLst>
            </p:cNvPr>
            <p:cNvSpPr txBox="1"/>
            <p:nvPr/>
          </p:nvSpPr>
          <p:spPr>
            <a:xfrm>
              <a:off x="9262426" y="3363528"/>
              <a:ext cx="766478" cy="279863"/>
            </a:xfrm>
            <a:prstGeom prst="rect">
              <a:avLst/>
            </a:prstGeom>
            <a:noFill/>
          </p:spPr>
          <p:txBody>
            <a:bodyPr wrap="square">
              <a:spAutoFit/>
            </a:bodyPr>
            <a:lstStyle/>
            <a:p>
              <a:r>
                <a:rPr lang="en-US" sz="1200" dirty="0">
                  <a:solidFill>
                    <a:schemeClr val="accent2">
                      <a:lumMod val="20000"/>
                      <a:lumOff val="80000"/>
                    </a:schemeClr>
                  </a:solidFill>
                </a:rPr>
                <a:t>sq. nut 1</a:t>
              </a:r>
              <a:endParaRPr lang="en-US" sz="1200" dirty="0"/>
            </a:p>
          </p:txBody>
        </p:sp>
        <p:sp>
          <p:nvSpPr>
            <p:cNvPr id="41" name="TextBox 40">
              <a:extLst>
                <a:ext uri="{FF2B5EF4-FFF2-40B4-BE49-F238E27FC236}">
                  <a16:creationId xmlns:a16="http://schemas.microsoft.com/office/drawing/2014/main" id="{B2FCB685-D817-4E5C-AA65-8BB3BD253459}"/>
                </a:ext>
              </a:extLst>
            </p:cNvPr>
            <p:cNvSpPr txBox="1"/>
            <p:nvPr/>
          </p:nvSpPr>
          <p:spPr>
            <a:xfrm>
              <a:off x="10092465" y="4852910"/>
              <a:ext cx="766478" cy="279863"/>
            </a:xfrm>
            <a:prstGeom prst="rect">
              <a:avLst/>
            </a:prstGeom>
            <a:noFill/>
          </p:spPr>
          <p:txBody>
            <a:bodyPr wrap="square">
              <a:spAutoFit/>
            </a:bodyPr>
            <a:lstStyle/>
            <a:p>
              <a:r>
                <a:rPr lang="en-US" sz="1200" dirty="0">
                  <a:solidFill>
                    <a:schemeClr val="accent2">
                      <a:lumMod val="20000"/>
                      <a:lumOff val="80000"/>
                    </a:schemeClr>
                  </a:solidFill>
                </a:rPr>
                <a:t>sq. nut 2</a:t>
              </a:r>
              <a:endParaRPr lang="en-US" sz="1200" dirty="0"/>
            </a:p>
          </p:txBody>
        </p:sp>
      </p:grpSp>
      <p:sp>
        <p:nvSpPr>
          <p:cNvPr id="43" name="TextBox 42">
            <a:extLst>
              <a:ext uri="{FF2B5EF4-FFF2-40B4-BE49-F238E27FC236}">
                <a16:creationId xmlns:a16="http://schemas.microsoft.com/office/drawing/2014/main" id="{8BE09A4F-700D-430C-A002-11492D032E93}"/>
              </a:ext>
            </a:extLst>
          </p:cNvPr>
          <p:cNvSpPr txBox="1"/>
          <p:nvPr/>
        </p:nvSpPr>
        <p:spPr>
          <a:xfrm>
            <a:off x="9031420" y="154681"/>
            <a:ext cx="2721472" cy="923330"/>
          </a:xfrm>
          <a:prstGeom prst="rect">
            <a:avLst/>
          </a:prstGeom>
          <a:noFill/>
        </p:spPr>
        <p:txBody>
          <a:bodyPr wrap="square" rtlCol="0">
            <a:spAutoFit/>
          </a:bodyPr>
          <a:lstStyle/>
          <a:p>
            <a:r>
              <a:rPr lang="en-US" b="1" dirty="0">
                <a:solidFill>
                  <a:srgbClr val="FFC000"/>
                </a:solidFill>
              </a:rPr>
              <a:t>OTHER TASKS</a:t>
            </a:r>
          </a:p>
          <a:p>
            <a:r>
              <a:rPr lang="en-US" dirty="0">
                <a:solidFill>
                  <a:schemeClr val="accent5"/>
                </a:solidFill>
              </a:rPr>
              <a:t>Sematic segmentation</a:t>
            </a:r>
          </a:p>
          <a:p>
            <a:r>
              <a:rPr lang="en-US" dirty="0">
                <a:solidFill>
                  <a:schemeClr val="accent5"/>
                </a:solidFill>
              </a:rPr>
              <a:t>Panoptic segmentation</a:t>
            </a:r>
          </a:p>
        </p:txBody>
      </p:sp>
      <p:sp>
        <p:nvSpPr>
          <p:cNvPr id="37" name="TextBox 36">
            <a:extLst>
              <a:ext uri="{FF2B5EF4-FFF2-40B4-BE49-F238E27FC236}">
                <a16:creationId xmlns:a16="http://schemas.microsoft.com/office/drawing/2014/main" id="{3E2BB515-5CEA-4B52-BED9-2DE4331253E7}"/>
              </a:ext>
            </a:extLst>
          </p:cNvPr>
          <p:cNvSpPr txBox="1"/>
          <p:nvPr/>
        </p:nvSpPr>
        <p:spPr>
          <a:xfrm>
            <a:off x="9031420" y="1523216"/>
            <a:ext cx="3005730" cy="923330"/>
          </a:xfrm>
          <a:prstGeom prst="rect">
            <a:avLst/>
          </a:prstGeom>
          <a:noFill/>
        </p:spPr>
        <p:txBody>
          <a:bodyPr wrap="square">
            <a:spAutoFit/>
          </a:bodyPr>
          <a:lstStyle/>
          <a:p>
            <a:r>
              <a:rPr lang="en-US" b="1" dirty="0">
                <a:solidFill>
                  <a:srgbClr val="FFC000"/>
                </a:solidFill>
              </a:rPr>
              <a:t>Examples in </a:t>
            </a:r>
            <a:r>
              <a:rPr lang="en-US" b="1" dirty="0" err="1">
                <a:solidFill>
                  <a:srgbClr val="FFC000"/>
                </a:solidFill>
              </a:rPr>
              <a:t>MVTec</a:t>
            </a:r>
            <a:endParaRPr lang="en-US" b="1" dirty="0">
              <a:solidFill>
                <a:srgbClr val="FFC000"/>
              </a:solidFill>
            </a:endParaRPr>
          </a:p>
          <a:p>
            <a:r>
              <a:rPr lang="en-US" dirty="0">
                <a:solidFill>
                  <a:schemeClr val="accent5"/>
                </a:solidFill>
              </a:rPr>
              <a:t>https://www.mvtec.com/products/deep-learning-tool</a:t>
            </a:r>
          </a:p>
        </p:txBody>
      </p:sp>
    </p:spTree>
    <p:extLst>
      <p:ext uri="{BB962C8B-B14F-4D97-AF65-F5344CB8AC3E}">
        <p14:creationId xmlns:p14="http://schemas.microsoft.com/office/powerpoint/2010/main" val="183026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273" name="Rectangle 127"/>
          <p:cNvSpPr>
            <a:spLocks noChangeArrowheads="1"/>
          </p:cNvSpPr>
          <p:nvPr/>
        </p:nvSpPr>
        <p:spPr bwMode="auto">
          <a:xfrm>
            <a:off x="8001000" y="25908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397" name="Rectangle 252"/>
          <p:cNvSpPr>
            <a:spLocks noChangeArrowheads="1"/>
          </p:cNvSpPr>
          <p:nvPr/>
        </p:nvSpPr>
        <p:spPr bwMode="auto">
          <a:xfrm>
            <a:off x="3657600" y="22860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6146"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6146"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47"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6147"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6399" name="Group 4"/>
          <p:cNvGrpSpPr>
            <a:grpSpLocks noChangeAspect="1"/>
          </p:cNvGrpSpPr>
          <p:nvPr/>
        </p:nvGrpSpPr>
        <p:grpSpPr bwMode="auto">
          <a:xfrm>
            <a:off x="9067800" y="304800"/>
            <a:ext cx="1143000" cy="973138"/>
            <a:chOff x="3799" y="2064"/>
            <a:chExt cx="1433" cy="1136"/>
          </a:xfrm>
        </p:grpSpPr>
        <p:grpSp>
          <p:nvGrpSpPr>
            <p:cNvPr id="6401" name="Group 5"/>
            <p:cNvGrpSpPr>
              <a:grpSpLocks/>
            </p:cNvGrpSpPr>
            <p:nvPr/>
          </p:nvGrpSpPr>
          <p:grpSpPr bwMode="auto">
            <a:xfrm>
              <a:off x="4080" y="2064"/>
              <a:ext cx="1152" cy="1136"/>
              <a:chOff x="144" y="144"/>
              <a:chExt cx="1152" cy="1136"/>
            </a:xfrm>
          </p:grpSpPr>
          <p:sp>
            <p:nvSpPr>
              <p:cNvPr id="640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0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641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1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41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41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1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41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41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41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6402"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6148"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6148"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6400"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6149"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6149"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FCFE2DF9-70E5-43AA-89D8-B24D6380ECCA}"/>
              </a:ext>
            </a:extLst>
          </p:cNvPr>
          <p:cNvSpPr>
            <a:spLocks noGrp="1"/>
          </p:cNvSpPr>
          <p:nvPr>
            <p:ph type="sldNum" sz="quarter" idx="11"/>
          </p:nvPr>
        </p:nvSpPr>
        <p:spPr/>
        <p:txBody>
          <a:bodyPr/>
          <a:lstStyle/>
          <a:p>
            <a:pPr>
              <a:defRPr/>
            </a:pPr>
            <a:fld id="{59FD308E-476E-4721-994F-FF78B4B07E46}" type="slidenum">
              <a:rPr lang="en-US" smtClean="0"/>
              <a:pPr>
                <a:defRPr/>
              </a:pPr>
              <a:t>40</a:t>
            </a:fld>
            <a:endParaRPr lang="en-US"/>
          </a:p>
        </p:txBody>
      </p:sp>
    </p:spTree>
    <p:extLst>
      <p:ext uri="{BB962C8B-B14F-4D97-AF65-F5344CB8AC3E}">
        <p14:creationId xmlns:p14="http://schemas.microsoft.com/office/powerpoint/2010/main" val="4284417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297" name="Rectangle 127"/>
          <p:cNvSpPr>
            <a:spLocks noChangeArrowheads="1"/>
          </p:cNvSpPr>
          <p:nvPr/>
        </p:nvSpPr>
        <p:spPr bwMode="auto">
          <a:xfrm>
            <a:off x="7696200" y="43434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7421" name="Rectangle 252"/>
          <p:cNvSpPr>
            <a:spLocks noChangeArrowheads="1"/>
          </p:cNvSpPr>
          <p:nvPr/>
        </p:nvSpPr>
        <p:spPr bwMode="auto">
          <a:xfrm>
            <a:off x="3336925" y="40259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7170"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7170"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71"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7171"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7423" name="Group 4"/>
          <p:cNvGrpSpPr>
            <a:grpSpLocks noChangeAspect="1"/>
          </p:cNvGrpSpPr>
          <p:nvPr/>
        </p:nvGrpSpPr>
        <p:grpSpPr bwMode="auto">
          <a:xfrm>
            <a:off x="9067800" y="304800"/>
            <a:ext cx="1143000" cy="973138"/>
            <a:chOff x="3799" y="2064"/>
            <a:chExt cx="1433" cy="1136"/>
          </a:xfrm>
        </p:grpSpPr>
        <p:grpSp>
          <p:nvGrpSpPr>
            <p:cNvPr id="7426" name="Group 5"/>
            <p:cNvGrpSpPr>
              <a:grpSpLocks/>
            </p:cNvGrpSpPr>
            <p:nvPr/>
          </p:nvGrpSpPr>
          <p:grpSpPr bwMode="auto">
            <a:xfrm>
              <a:off x="4080" y="2064"/>
              <a:ext cx="1152" cy="1136"/>
              <a:chOff x="144" y="144"/>
              <a:chExt cx="1152" cy="1136"/>
            </a:xfrm>
          </p:grpSpPr>
          <p:sp>
            <p:nvSpPr>
              <p:cNvPr id="7428"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29"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0"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1"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2"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3"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4"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5"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6"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7437"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438"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39"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440"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441"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442"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443"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444"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7427"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7172"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7172"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7424"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7425" name="TextBox 31"/>
          <p:cNvSpPr txBox="1">
            <a:spLocks noChangeArrowheads="1"/>
          </p:cNvSpPr>
          <p:nvPr/>
        </p:nvSpPr>
        <p:spPr bwMode="auto">
          <a:xfrm>
            <a:off x="7740650" y="4351339"/>
            <a:ext cx="325438" cy="369887"/>
          </a:xfrm>
          <a:prstGeom prst="rect">
            <a:avLst/>
          </a:prstGeom>
          <a:noFill/>
          <a:ln w="9525">
            <a:noFill/>
            <a:miter lim="800000"/>
            <a:headEnd/>
            <a:tailEnd/>
          </a:ln>
        </p:spPr>
        <p:txBody>
          <a:bodyPr wrap="none">
            <a:spAutoFit/>
          </a:bodyPr>
          <a:lstStyle/>
          <a:p>
            <a:r>
              <a:rPr lang="en-US" b="1"/>
              <a:t>?</a:t>
            </a:r>
          </a:p>
        </p:txBody>
      </p:sp>
      <mc:AlternateContent xmlns:mc="http://schemas.openxmlformats.org/markup-compatibility/2006" xmlns:a14="http://schemas.microsoft.com/office/drawing/2010/main">
        <mc:Choice Requires="a14">
          <p:sp>
            <p:nvSpPr>
              <p:cNvPr id="7173"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7173"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3"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521670BD-50FD-4884-9171-4FCCAAB1A579}"/>
              </a:ext>
            </a:extLst>
          </p:cNvPr>
          <p:cNvSpPr>
            <a:spLocks noGrp="1"/>
          </p:cNvSpPr>
          <p:nvPr>
            <p:ph type="sldNum" sz="quarter" idx="11"/>
          </p:nvPr>
        </p:nvSpPr>
        <p:spPr/>
        <p:txBody>
          <a:bodyPr/>
          <a:lstStyle/>
          <a:p>
            <a:pPr>
              <a:defRPr/>
            </a:pPr>
            <a:fld id="{59FD308E-476E-4721-994F-FF78B4B07E46}" type="slidenum">
              <a:rPr lang="en-US" smtClean="0"/>
              <a:pPr>
                <a:defRPr/>
              </a:pPr>
              <a:t>41</a:t>
            </a:fld>
            <a:endParaRPr lang="en-US"/>
          </a:p>
        </p:txBody>
      </p:sp>
    </p:spTree>
    <p:extLst>
      <p:ext uri="{BB962C8B-B14F-4D97-AF65-F5344CB8AC3E}">
        <p14:creationId xmlns:p14="http://schemas.microsoft.com/office/powerpoint/2010/main" val="1950509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6248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321" name="Rectangle 127"/>
          <p:cNvSpPr>
            <a:spLocks noChangeArrowheads="1"/>
          </p:cNvSpPr>
          <p:nvPr/>
        </p:nvSpPr>
        <p:spPr bwMode="auto">
          <a:xfrm>
            <a:off x="8382000" y="3657600"/>
            <a:ext cx="381000" cy="381000"/>
          </a:xfrm>
          <a:prstGeom prst="rect">
            <a:avLst/>
          </a:prstGeom>
          <a:noFill/>
          <a:ln w="38100">
            <a:solidFill>
              <a:srgbClr val="FF0000"/>
            </a:solidFill>
            <a:miter lim="800000"/>
            <a:headEnd/>
            <a:tailEnd/>
          </a:ln>
        </p:spPr>
        <p:txBody>
          <a:bodyPr wrap="none" anchor="ctr"/>
          <a:lstStyle/>
          <a:p>
            <a:endParaRPr lang="en-US"/>
          </a:p>
        </p:txBody>
      </p:sp>
      <p:graphicFrame>
        <p:nvGraphicFramePr>
          <p:cNvPr id="269440" name="Group 128"/>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445" name="Rectangle 252"/>
          <p:cNvSpPr>
            <a:spLocks noChangeArrowheads="1"/>
          </p:cNvSpPr>
          <p:nvPr/>
        </p:nvSpPr>
        <p:spPr bwMode="auto">
          <a:xfrm>
            <a:off x="4038600" y="3352800"/>
            <a:ext cx="1066800" cy="990600"/>
          </a:xfrm>
          <a:prstGeom prst="rect">
            <a:avLst/>
          </a:prstGeom>
          <a:noFill/>
          <a:ln w="38100">
            <a:solidFill>
              <a:srgbClr val="FF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8194"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8194"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95"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8195"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8447" name="Group 4"/>
          <p:cNvGrpSpPr>
            <a:grpSpLocks noChangeAspect="1"/>
          </p:cNvGrpSpPr>
          <p:nvPr/>
        </p:nvGrpSpPr>
        <p:grpSpPr bwMode="auto">
          <a:xfrm>
            <a:off x="9067800" y="304800"/>
            <a:ext cx="1143000" cy="973138"/>
            <a:chOff x="3799" y="2064"/>
            <a:chExt cx="1433" cy="1136"/>
          </a:xfrm>
        </p:grpSpPr>
        <p:grpSp>
          <p:nvGrpSpPr>
            <p:cNvPr id="8450" name="Group 5"/>
            <p:cNvGrpSpPr>
              <a:grpSpLocks/>
            </p:cNvGrpSpPr>
            <p:nvPr/>
          </p:nvGrpSpPr>
          <p:grpSpPr bwMode="auto">
            <a:xfrm>
              <a:off x="4080" y="2064"/>
              <a:ext cx="1152" cy="1136"/>
              <a:chOff x="144" y="144"/>
              <a:chExt cx="1152" cy="1136"/>
            </a:xfrm>
          </p:grpSpPr>
          <p:sp>
            <p:nvSpPr>
              <p:cNvPr id="8452"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3"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4"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5"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6"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7"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8"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59"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60"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8461"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8462"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8463"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8464"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8465"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8466"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8467"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8468"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8451"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8196" name="Object 26"/>
              <p:cNvSpPr txBox="1"/>
              <p:nvPr/>
            </p:nvSpPr>
            <p:spPr bwMode="auto">
              <a:xfrm>
                <a:off x="8001001" y="533401"/>
                <a:ext cx="1020763"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8196" name="Object 26"/>
              <p:cNvSpPr txBox="1">
                <a:spLocks noRot="1" noChangeAspect="1" noMove="1" noResize="1" noEditPoints="1" noAdjustHandles="1" noChangeArrowheads="1" noChangeShapeType="1" noTextEdit="1"/>
              </p:cNvSpPr>
              <p:nvPr/>
            </p:nvSpPr>
            <p:spPr bwMode="auto">
              <a:xfrm>
                <a:off x="8001001" y="533401"/>
                <a:ext cx="1020763"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8448"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p:sp>
        <p:nvSpPr>
          <p:cNvPr id="8449" name="TextBox 31"/>
          <p:cNvSpPr txBox="1">
            <a:spLocks noChangeArrowheads="1"/>
          </p:cNvSpPr>
          <p:nvPr/>
        </p:nvSpPr>
        <p:spPr bwMode="auto">
          <a:xfrm>
            <a:off x="8382000" y="3657600"/>
            <a:ext cx="325438" cy="369888"/>
          </a:xfrm>
          <a:prstGeom prst="rect">
            <a:avLst/>
          </a:prstGeom>
          <a:noFill/>
          <a:ln w="9525">
            <a:noFill/>
            <a:miter lim="800000"/>
            <a:headEnd/>
            <a:tailEnd/>
          </a:ln>
        </p:spPr>
        <p:txBody>
          <a:bodyPr wrap="none">
            <a:spAutoFit/>
          </a:bodyPr>
          <a:lstStyle/>
          <a:p>
            <a:r>
              <a:rPr lang="en-US" b="1"/>
              <a:t>?</a:t>
            </a:r>
          </a:p>
        </p:txBody>
      </p:sp>
      <mc:AlternateContent xmlns:mc="http://schemas.openxmlformats.org/markup-compatibility/2006" xmlns:a14="http://schemas.microsoft.com/office/drawing/2010/main">
        <mc:Choice Requires="a14">
          <p:sp>
            <p:nvSpPr>
              <p:cNvPr id="8197"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8197"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3"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B74CF835-A66A-4BE6-80E5-0361B9052549}"/>
              </a:ext>
            </a:extLst>
          </p:cNvPr>
          <p:cNvSpPr>
            <a:spLocks noGrp="1"/>
          </p:cNvSpPr>
          <p:nvPr>
            <p:ph type="sldNum" sz="quarter" idx="11"/>
          </p:nvPr>
        </p:nvSpPr>
        <p:spPr/>
        <p:txBody>
          <a:bodyPr/>
          <a:lstStyle/>
          <a:p>
            <a:pPr>
              <a:defRPr/>
            </a:pPr>
            <a:fld id="{59FD308E-476E-4721-994F-FF78B4B07E46}" type="slidenum">
              <a:rPr lang="en-US" smtClean="0"/>
              <a:pPr>
                <a:defRPr/>
              </a:pPr>
              <a:t>42</a:t>
            </a:fld>
            <a:endParaRPr lang="en-US"/>
          </a:p>
        </p:txBody>
      </p:sp>
    </p:spTree>
    <p:extLst>
      <p:ext uri="{BB962C8B-B14F-4D97-AF65-F5344CB8AC3E}">
        <p14:creationId xmlns:p14="http://schemas.microsoft.com/office/powerpoint/2010/main" val="176805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Group 3"/>
          <p:cNvGraphicFramePr>
            <a:graphicFrameLocks noGrp="1"/>
          </p:cNvGraphicFramePr>
          <p:nvPr/>
        </p:nvGraphicFramePr>
        <p:xfrm>
          <a:off x="2235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aphicFrame>
        <p:nvGraphicFramePr>
          <p:cNvPr id="271488" name="Group 128"/>
          <p:cNvGraphicFramePr>
            <a:graphicFrameLocks noGrp="1"/>
          </p:cNvGraphicFramePr>
          <p:nvPr>
            <p:ph idx="1"/>
          </p:nvPr>
        </p:nvGraphicFramePr>
        <p:xfrm>
          <a:off x="6248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mc:AlternateContent xmlns:mc="http://schemas.openxmlformats.org/markup-compatibility/2006" xmlns:a14="http://schemas.microsoft.com/office/drawing/2010/main">
        <mc:Choice Requires="a14">
          <p:sp>
            <p:nvSpPr>
              <p:cNvPr id="9218" name="Object 381"/>
              <p:cNvSpPr txBox="1"/>
              <p:nvPr/>
            </p:nvSpPr>
            <p:spPr bwMode="auto">
              <a:xfrm>
                <a:off x="7232651" y="1238250"/>
                <a:ext cx="1509713" cy="93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oMath>
                  </m:oMathPara>
                </a14:m>
                <a:endParaRPr lang="en-US"/>
              </a:p>
            </p:txBody>
          </p:sp>
        </mc:Choice>
        <mc:Fallback xmlns="">
          <p:sp>
            <p:nvSpPr>
              <p:cNvPr id="9218" name="Object 381"/>
              <p:cNvSpPr txBox="1">
                <a:spLocks noRot="1" noChangeAspect="1" noMove="1" noResize="1" noEditPoints="1" noAdjustHandles="1" noChangeArrowheads="1" noChangeShapeType="1" noTextEdit="1"/>
              </p:cNvSpPr>
              <p:nvPr/>
            </p:nvSpPr>
            <p:spPr bwMode="auto">
              <a:xfrm>
                <a:off x="7232651" y="1238250"/>
                <a:ext cx="1509713" cy="935038"/>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19" name="Object 381"/>
              <p:cNvSpPr txBox="1"/>
              <p:nvPr/>
            </p:nvSpPr>
            <p:spPr bwMode="auto">
              <a:xfrm>
                <a:off x="3117850" y="1295401"/>
                <a:ext cx="1625600" cy="9366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oMath>
                  </m:oMathPara>
                </a14:m>
                <a:endParaRPr lang="en-US"/>
              </a:p>
            </p:txBody>
          </p:sp>
        </mc:Choice>
        <mc:Fallback xmlns="">
          <p:sp>
            <p:nvSpPr>
              <p:cNvPr id="9219" name="Object 381"/>
              <p:cNvSpPr txBox="1">
                <a:spLocks noRot="1" noChangeAspect="1" noMove="1" noResize="1" noEditPoints="1" noAdjustHandles="1" noChangeArrowheads="1" noChangeShapeType="1" noTextEdit="1"/>
              </p:cNvSpPr>
              <p:nvPr/>
            </p:nvSpPr>
            <p:spPr bwMode="auto">
              <a:xfrm>
                <a:off x="3117850" y="1295401"/>
                <a:ext cx="1625600" cy="936625"/>
              </a:xfrm>
              <a:prstGeom prst="rect">
                <a:avLst/>
              </a:prstGeom>
              <a:blipFill>
                <a:blip r:embed="rId5"/>
                <a:stretch>
                  <a:fillRect l="-1124"/>
                </a:stretch>
              </a:blipFill>
              <a:ln>
                <a:noFill/>
              </a:ln>
              <a:effectLst/>
            </p:spPr>
            <p:txBody>
              <a:bodyPr/>
              <a:lstStyle/>
              <a:p>
                <a:r>
                  <a:rPr lang="en-US">
                    <a:noFill/>
                  </a:rPr>
                  <a:t> </a:t>
                </a:r>
              </a:p>
            </p:txBody>
          </p:sp>
        </mc:Fallback>
      </mc:AlternateContent>
      <p:grpSp>
        <p:nvGrpSpPr>
          <p:cNvPr id="9469" name="Group 4"/>
          <p:cNvGrpSpPr>
            <a:grpSpLocks/>
          </p:cNvGrpSpPr>
          <p:nvPr/>
        </p:nvGrpSpPr>
        <p:grpSpPr bwMode="auto">
          <a:xfrm>
            <a:off x="8001000" y="304800"/>
            <a:ext cx="685800" cy="584200"/>
            <a:chOff x="3799" y="2064"/>
            <a:chExt cx="1433" cy="1136"/>
          </a:xfrm>
        </p:grpSpPr>
        <p:grpSp>
          <p:nvGrpSpPr>
            <p:cNvPr id="9471" name="Group 5"/>
            <p:cNvGrpSpPr>
              <a:grpSpLocks/>
            </p:cNvGrpSpPr>
            <p:nvPr/>
          </p:nvGrpSpPr>
          <p:grpSpPr bwMode="auto">
            <a:xfrm>
              <a:off x="4080" y="2064"/>
              <a:ext cx="1152" cy="1136"/>
              <a:chOff x="144" y="144"/>
              <a:chExt cx="1152" cy="1136"/>
            </a:xfrm>
          </p:grpSpPr>
          <p:sp>
            <p:nvSpPr>
              <p:cNvPr id="9473"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4"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5"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6"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7"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8"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79"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0"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1"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9482"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9483"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9484"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9485"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9486"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9487"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9488"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9489"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9472" name="Picture 23" descr="txp_fig"/>
            <p:cNvPicPr>
              <a:picLocks noChangeAspect="1" noChangeArrowheads="1"/>
            </p:cNvPicPr>
            <p:nvPr>
              <p:custDataLst>
                <p:tags r:id="rId1"/>
              </p:custDataLst>
            </p:nvPr>
          </p:nvPicPr>
          <p:blipFill>
            <a:blip r:embed="rId6"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mc:AlternateContent xmlns:mc="http://schemas.openxmlformats.org/markup-compatibility/2006" xmlns:a14="http://schemas.microsoft.com/office/drawing/2010/main">
        <mc:Choice Requires="a14">
          <p:sp>
            <p:nvSpPr>
              <p:cNvPr id="9220" name="Object 26"/>
              <p:cNvSpPr txBox="1"/>
              <p:nvPr/>
            </p:nvSpPr>
            <p:spPr bwMode="auto">
              <a:xfrm>
                <a:off x="6846888" y="228601"/>
                <a:ext cx="1020762" cy="56356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[⋅ ,⋅ ]</m:t>
                      </m:r>
                    </m:oMath>
                  </m:oMathPara>
                </a14:m>
                <a:endParaRPr lang="en-US"/>
              </a:p>
            </p:txBody>
          </p:sp>
        </mc:Choice>
        <mc:Fallback xmlns="">
          <p:sp>
            <p:nvSpPr>
              <p:cNvPr id="9220" name="Object 26"/>
              <p:cNvSpPr txBox="1">
                <a:spLocks noRot="1" noChangeAspect="1" noMove="1" noResize="1" noEditPoints="1" noAdjustHandles="1" noChangeArrowheads="1" noChangeShapeType="1" noTextEdit="1"/>
              </p:cNvSpPr>
              <p:nvPr/>
            </p:nvSpPr>
            <p:spPr bwMode="auto">
              <a:xfrm>
                <a:off x="6846888" y="228601"/>
                <a:ext cx="1020762" cy="563563"/>
              </a:xfrm>
              <a:prstGeom prst="rect">
                <a:avLst/>
              </a:prstGeom>
              <a:blipFill>
                <a:blip r:embed="rId7"/>
                <a:stretch>
                  <a:fillRect/>
                </a:stretch>
              </a:blipFill>
              <a:ln>
                <a:noFill/>
              </a:ln>
              <a:effectLst/>
            </p:spPr>
            <p:txBody>
              <a:bodyPr/>
              <a:lstStyle/>
              <a:p>
                <a:r>
                  <a:rPr lang="en-US">
                    <a:noFill/>
                  </a:rPr>
                  <a:t> </a:t>
                </a:r>
              </a:p>
            </p:txBody>
          </p:sp>
        </mc:Fallback>
      </mc:AlternateContent>
      <p:sp>
        <p:nvSpPr>
          <p:cNvPr id="9470" name="Text Box 376"/>
          <p:cNvSpPr txBox="1">
            <a:spLocks noChangeArrowheads="1"/>
          </p:cNvSpPr>
          <p:nvPr/>
        </p:nvSpPr>
        <p:spPr bwMode="auto">
          <a:xfrm>
            <a:off x="9286876" y="6550026"/>
            <a:ext cx="1381125" cy="307975"/>
          </a:xfrm>
          <a:prstGeom prst="rect">
            <a:avLst/>
          </a:prstGeom>
          <a:noFill/>
          <a:ln w="9525">
            <a:noFill/>
            <a:miter lim="800000"/>
            <a:headEnd/>
            <a:tailEnd/>
          </a:ln>
        </p:spPr>
        <p:txBody>
          <a:bodyPr wrap="none">
            <a:spAutoFit/>
          </a:bodyPr>
          <a:lstStyle/>
          <a:p>
            <a:pPr eaLnBrk="0" hangingPunct="0"/>
            <a:r>
              <a:rPr lang="en-US" sz="1400">
                <a:cs typeface="Arial" charset="0"/>
              </a:rPr>
              <a:t>Credit: S. Seitz</a:t>
            </a:r>
          </a:p>
        </p:txBody>
      </p:sp>
      <mc:AlternateContent xmlns:mc="http://schemas.openxmlformats.org/markup-compatibility/2006" xmlns:a14="http://schemas.microsoft.com/office/drawing/2010/main">
        <mc:Choice Requires="a14">
          <p:sp>
            <p:nvSpPr>
              <p:cNvPr id="9221" name="Object 381"/>
              <p:cNvSpPr txBox="1"/>
              <p:nvPr/>
            </p:nvSpPr>
            <p:spPr bwMode="auto">
              <a:xfrm>
                <a:off x="3359151" y="5943601"/>
                <a:ext cx="5091113" cy="87471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h</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nary>
                        <m:naryPr>
                          <m:chr m:val="∑"/>
                          <m:supHide m:val="on"/>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sub>
                        <m:sup/>
                        <m:e>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e>
                      </m:nary>
                      <m:r>
                        <a:rPr lang="en-US" i="1">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oMath>
                  </m:oMathPara>
                </a14:m>
                <a:endParaRPr lang="en-US"/>
              </a:p>
            </p:txBody>
          </p:sp>
        </mc:Choice>
        <mc:Fallback xmlns="">
          <p:sp>
            <p:nvSpPr>
              <p:cNvPr id="9221" name="Object 381"/>
              <p:cNvSpPr txBox="1">
                <a:spLocks noRot="1" noChangeAspect="1" noMove="1" noResize="1" noEditPoints="1" noAdjustHandles="1" noChangeArrowheads="1" noChangeShapeType="1" noTextEdit="1"/>
              </p:cNvSpPr>
              <p:nvPr/>
            </p:nvSpPr>
            <p:spPr bwMode="auto">
              <a:xfrm>
                <a:off x="3359151" y="5943601"/>
                <a:ext cx="5091113" cy="874713"/>
              </a:xfrm>
              <a:prstGeom prst="rect">
                <a:avLst/>
              </a:prstGeom>
              <a:blipFill>
                <a:blip r:embed="rId8"/>
                <a:stretch>
                  <a:fillRect/>
                </a:stretch>
              </a:blipFill>
              <a:ln>
                <a:noFill/>
              </a:ln>
              <a:effectLst/>
            </p:spPr>
            <p:txBody>
              <a:bodyPr/>
              <a:lstStyle/>
              <a:p>
                <a:r>
                  <a:rPr lang="en-US">
                    <a:noFill/>
                  </a:rPr>
                  <a:t> </a:t>
                </a:r>
              </a:p>
            </p:txBody>
          </p:sp>
        </mc:Fallback>
      </mc:AlternateContent>
      <p:sp>
        <p:nvSpPr>
          <p:cNvPr id="30" name="Title 1"/>
          <p:cNvSpPr>
            <a:spLocks noGrp="1"/>
          </p:cNvSpPr>
          <p:nvPr>
            <p:ph type="title"/>
          </p:nvPr>
        </p:nvSpPr>
        <p:spPr>
          <a:xfrm>
            <a:off x="609600" y="0"/>
            <a:ext cx="10972800" cy="914400"/>
          </a:xfrm>
        </p:spPr>
        <p:txBody>
          <a:bodyPr/>
          <a:lstStyle/>
          <a:p>
            <a:r>
              <a:rPr lang="en-US" dirty="0">
                <a:latin typeface="Calibri Light" panose="020F0302020204030204" pitchFamily="34" charset="0"/>
                <a:cs typeface="Calibri Light" panose="020F0302020204030204" pitchFamily="34" charset="0"/>
              </a:rPr>
              <a:t>Image Filtering</a:t>
            </a:r>
          </a:p>
        </p:txBody>
      </p:sp>
      <p:sp>
        <p:nvSpPr>
          <p:cNvPr id="2" name="Slide Number Placeholder 1">
            <a:extLst>
              <a:ext uri="{FF2B5EF4-FFF2-40B4-BE49-F238E27FC236}">
                <a16:creationId xmlns:a16="http://schemas.microsoft.com/office/drawing/2014/main" id="{D5680E71-52EB-45D3-AC4C-DE1C912D29AF}"/>
              </a:ext>
            </a:extLst>
          </p:cNvPr>
          <p:cNvSpPr>
            <a:spLocks noGrp="1"/>
          </p:cNvSpPr>
          <p:nvPr>
            <p:ph type="sldNum" sz="quarter" idx="11"/>
          </p:nvPr>
        </p:nvSpPr>
        <p:spPr/>
        <p:txBody>
          <a:bodyPr/>
          <a:lstStyle/>
          <a:p>
            <a:pPr>
              <a:defRPr/>
            </a:pPr>
            <a:fld id="{59FD308E-476E-4721-994F-FF78B4B07E46}" type="slidenum">
              <a:rPr lang="en-US" smtClean="0"/>
              <a:pPr>
                <a:defRPr/>
              </a:pPr>
              <a:t>43</a:t>
            </a:fld>
            <a:endParaRPr lang="en-US"/>
          </a:p>
        </p:txBody>
      </p:sp>
    </p:spTree>
    <p:extLst>
      <p:ext uri="{BB962C8B-B14F-4D97-AF65-F5344CB8AC3E}">
        <p14:creationId xmlns:p14="http://schemas.microsoft.com/office/powerpoint/2010/main" val="3533917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From Fully-Connected to Convolutional Networks</a:t>
            </a:r>
          </a:p>
        </p:txBody>
      </p:sp>
      <p:sp>
        <p:nvSpPr>
          <p:cNvPr id="4" name="Cube 3"/>
          <p:cNvSpPr/>
          <p:nvPr/>
        </p:nvSpPr>
        <p:spPr bwMode="auto">
          <a:xfrm>
            <a:off x="2897307"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10" name="Straight Connector 9"/>
          <p:cNvCxnSpPr>
            <a:cxnSpLocks/>
          </p:cNvCxnSpPr>
          <p:nvPr/>
        </p:nvCxnSpPr>
        <p:spPr bwMode="auto">
          <a:xfrm>
            <a:off x="4495801" y="2362201"/>
            <a:ext cx="1906707" cy="19005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3162300" y="3685338"/>
            <a:ext cx="3086100" cy="7152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flipV="1">
            <a:off x="3162300" y="4643737"/>
            <a:ext cx="3087808" cy="10667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cxnSpLocks/>
            <a:endCxn id="21" idx="2"/>
          </p:cNvCxnSpPr>
          <p:nvPr/>
        </p:nvCxnSpPr>
        <p:spPr bwMode="auto">
          <a:xfrm>
            <a:off x="4495801" y="4374356"/>
            <a:ext cx="1754306" cy="14918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6250107" y="4262735"/>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b="1" dirty="0">
              <a:latin typeface="Arial" charset="0"/>
              <a:cs typeface="Arial" charset="0"/>
            </a:endParaRPr>
          </a:p>
        </p:txBody>
      </p:sp>
      <p:sp>
        <p:nvSpPr>
          <p:cNvPr id="33" name="TextBox 32"/>
          <p:cNvSpPr txBox="1"/>
          <p:nvPr/>
        </p:nvSpPr>
        <p:spPr>
          <a:xfrm>
            <a:off x="2516308" y="5939135"/>
            <a:ext cx="755015" cy="369332"/>
          </a:xfrm>
          <a:prstGeom prst="rect">
            <a:avLst/>
          </a:prstGeom>
          <a:noFill/>
        </p:spPr>
        <p:txBody>
          <a:bodyPr wrap="none" rtlCol="0">
            <a:spAutoFit/>
          </a:bodyPr>
          <a:lstStyle/>
          <a:p>
            <a:r>
              <a:rPr lang="en-US" dirty="0"/>
              <a:t>image</a:t>
            </a:r>
          </a:p>
        </p:txBody>
      </p:sp>
      <p:sp>
        <p:nvSpPr>
          <p:cNvPr id="34" name="TextBox 33"/>
          <p:cNvSpPr txBox="1"/>
          <p:nvPr/>
        </p:nvSpPr>
        <p:spPr>
          <a:xfrm>
            <a:off x="5118206" y="5943600"/>
            <a:ext cx="2170466" cy="369332"/>
          </a:xfrm>
          <a:prstGeom prst="rect">
            <a:avLst/>
          </a:prstGeom>
          <a:noFill/>
        </p:spPr>
        <p:txBody>
          <a:bodyPr wrap="none" rtlCol="0">
            <a:spAutoFit/>
          </a:bodyPr>
          <a:lstStyle/>
          <a:p>
            <a:r>
              <a:rPr lang="en-US" dirty="0"/>
              <a:t>Fully connected layer</a:t>
            </a:r>
          </a:p>
        </p:txBody>
      </p:sp>
      <p:sp>
        <p:nvSpPr>
          <p:cNvPr id="24" name="Cube 23"/>
          <p:cNvSpPr/>
          <p:nvPr/>
        </p:nvSpPr>
        <p:spPr bwMode="auto">
          <a:xfrm>
            <a:off x="6248400" y="3429000"/>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25" name="Straight Connector 24"/>
          <p:cNvCxnSpPr>
            <a:cxnSpLocks/>
          </p:cNvCxnSpPr>
          <p:nvPr/>
        </p:nvCxnSpPr>
        <p:spPr bwMode="auto">
          <a:xfrm>
            <a:off x="4495801" y="2362201"/>
            <a:ext cx="1888330" cy="10667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a:cxnSpLocks/>
          </p:cNvCxnSpPr>
          <p:nvPr/>
        </p:nvCxnSpPr>
        <p:spPr bwMode="auto">
          <a:xfrm flipV="1">
            <a:off x="3162300" y="3574256"/>
            <a:ext cx="3086100" cy="1110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cxnSpLocks/>
          </p:cNvCxnSpPr>
          <p:nvPr/>
        </p:nvCxnSpPr>
        <p:spPr bwMode="auto">
          <a:xfrm flipV="1">
            <a:off x="3162300" y="3805536"/>
            <a:ext cx="3087808" cy="190499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cxnSpLocks/>
          </p:cNvCxnSpPr>
          <p:nvPr/>
        </p:nvCxnSpPr>
        <p:spPr bwMode="auto">
          <a:xfrm flipV="1">
            <a:off x="4495801" y="3685339"/>
            <a:ext cx="1754307" cy="689017"/>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6" name="Picture 35"/>
          <p:cNvPicPr>
            <a:picLocks noChangeAspect="1"/>
          </p:cNvPicPr>
          <p:nvPr/>
        </p:nvPicPr>
        <p:blipFill>
          <a:blip r:embed="rId3"/>
          <a:stretch>
            <a:fillRect/>
          </a:stretch>
        </p:blipFill>
        <p:spPr>
          <a:xfrm>
            <a:off x="6629401" y="1143001"/>
            <a:ext cx="3530325" cy="1758859"/>
          </a:xfrm>
          <a:prstGeom prst="rect">
            <a:avLst/>
          </a:prstGeom>
        </p:spPr>
      </p:pic>
      <p:sp>
        <p:nvSpPr>
          <p:cNvPr id="19" name="TextBox 18"/>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377D1CDF-0CC0-41FB-9041-A8E8E04C1184}"/>
              </a:ext>
            </a:extLst>
          </p:cNvPr>
          <p:cNvSpPr>
            <a:spLocks noGrp="1"/>
          </p:cNvSpPr>
          <p:nvPr>
            <p:ph type="sldNum" sz="quarter" idx="12"/>
          </p:nvPr>
        </p:nvSpPr>
        <p:spPr/>
        <p:txBody>
          <a:bodyPr/>
          <a:lstStyle/>
          <a:p>
            <a:fld id="{7E663616-BBAC-427E-89D3-E72909796144}" type="slidenum">
              <a:rPr lang="en-US" smtClean="0"/>
              <a:t>44</a:t>
            </a:fld>
            <a:endParaRPr lang="en-US"/>
          </a:p>
        </p:txBody>
      </p:sp>
    </p:spTree>
    <p:extLst>
      <p:ext uri="{BB962C8B-B14F-4D97-AF65-F5344CB8AC3E}">
        <p14:creationId xmlns:p14="http://schemas.microsoft.com/office/powerpoint/2010/main" val="38896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33" grpId="0"/>
      <p:bldP spid="34" grpId="0"/>
      <p:bldP spid="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2897307"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6" name="Cube 5"/>
          <p:cNvSpPr/>
          <p:nvPr/>
        </p:nvSpPr>
        <p:spPr bwMode="auto">
          <a:xfrm>
            <a:off x="3354507" y="3805535"/>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tx1"/>
              </a:solidFill>
              <a:latin typeface="Arial" charset="0"/>
              <a:cs typeface="Arial" charset="0"/>
            </a:endParaRPr>
          </a:p>
        </p:txBody>
      </p:sp>
      <p:cxnSp>
        <p:nvCxnSpPr>
          <p:cNvPr id="10" name="Straight Connector 9"/>
          <p:cNvCxnSpPr>
            <a:cxnSpLocks/>
          </p:cNvCxnSpPr>
          <p:nvPr/>
        </p:nvCxnSpPr>
        <p:spPr bwMode="auto">
          <a:xfrm>
            <a:off x="3887907" y="3805535"/>
            <a:ext cx="2503368"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3617119" y="4074319"/>
            <a:ext cx="2632988" cy="3238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flipV="1">
            <a:off x="3617119" y="4643735"/>
            <a:ext cx="2632988"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cxnSpLocks/>
            <a:endCxn id="21" idx="2"/>
          </p:cNvCxnSpPr>
          <p:nvPr/>
        </p:nvCxnSpPr>
        <p:spPr bwMode="auto">
          <a:xfrm flipV="1">
            <a:off x="3887907" y="4523537"/>
            <a:ext cx="2362200" cy="1556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6250107" y="4262735"/>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2516308" y="5939135"/>
            <a:ext cx="949940" cy="461665"/>
          </a:xfrm>
          <a:prstGeom prst="rect">
            <a:avLst/>
          </a:prstGeom>
          <a:noFill/>
        </p:spPr>
        <p:txBody>
          <a:bodyPr wrap="none" rtlCol="0">
            <a:spAutoFit/>
          </a:bodyPr>
          <a:lstStyle/>
          <a:p>
            <a:r>
              <a:rPr lang="en-US" sz="2400" dirty="0"/>
              <a:t>Image</a:t>
            </a:r>
          </a:p>
        </p:txBody>
      </p:sp>
      <p:sp>
        <p:nvSpPr>
          <p:cNvPr id="19" name="Title 1"/>
          <p:cNvSpPr>
            <a:spLocks noGrp="1"/>
          </p:cNvSpPr>
          <p:nvPr>
            <p:ph type="title"/>
          </p:nvPr>
        </p:nvSpPr>
        <p:spPr/>
        <p:txBody>
          <a:bodyPr>
            <a:normAutofit/>
          </a:bodyPr>
          <a:lstStyle/>
          <a:p>
            <a:r>
              <a:rPr lang="en-US" dirty="0"/>
              <a:t>From Fully-Connected to Convolutional Networks</a:t>
            </a:r>
          </a:p>
        </p:txBody>
      </p:sp>
      <p:sp>
        <p:nvSpPr>
          <p:cNvPr id="20" name="TextBox 19"/>
          <p:cNvSpPr txBox="1"/>
          <p:nvPr/>
        </p:nvSpPr>
        <p:spPr>
          <a:xfrm>
            <a:off x="4868436" y="5938557"/>
            <a:ext cx="2590902" cy="461665"/>
          </a:xfrm>
          <a:prstGeom prst="rect">
            <a:avLst/>
          </a:prstGeom>
          <a:noFill/>
        </p:spPr>
        <p:txBody>
          <a:bodyPr wrap="none" rtlCol="0">
            <a:spAutoFit/>
          </a:bodyPr>
          <a:lstStyle/>
          <a:p>
            <a:r>
              <a:rPr lang="en-US" sz="2400" dirty="0"/>
              <a:t>Convolutional layer</a:t>
            </a:r>
          </a:p>
        </p:txBody>
      </p:sp>
      <p:sp>
        <p:nvSpPr>
          <p:cNvPr id="13" name="TextBox 12"/>
          <p:cNvSpPr txBox="1"/>
          <p:nvPr/>
        </p:nvSpPr>
        <p:spPr>
          <a:xfrm>
            <a:off x="9995794" y="6590670"/>
            <a:ext cx="2196206" cy="261610"/>
          </a:xfrm>
          <a:prstGeom prst="rect">
            <a:avLst/>
          </a:prstGeom>
          <a:noFill/>
        </p:spPr>
        <p:txBody>
          <a:bodyPr wrap="square" rtlCol="0">
            <a:spAutoFit/>
          </a:bodyPr>
          <a:lstStyle/>
          <a:p>
            <a:pPr algn="r"/>
            <a:r>
              <a:rPr lang="en-US" sz="1100" dirty="0">
                <a:solidFill>
                  <a:schemeClr val="bg1">
                    <a:lumMod val="50000"/>
                  </a:schemeClr>
                </a:solidFill>
              </a:rPr>
              <a:t>Source: </a:t>
            </a:r>
            <a:r>
              <a:rPr lang="en-US" sz="1100" dirty="0" err="1">
                <a:solidFill>
                  <a:schemeClr val="bg1">
                    <a:lumMod val="50000"/>
                  </a:schemeClr>
                </a:solidFill>
              </a:rPr>
              <a:t>Lazebnik</a:t>
            </a:r>
            <a:r>
              <a:rPr lang="en-US" sz="1100" dirty="0">
                <a:solidFill>
                  <a:schemeClr val="bg1">
                    <a:lumMod val="50000"/>
                  </a:schemeClr>
                </a:solidFill>
              </a:rPr>
              <a:t> and Johnson</a:t>
            </a:r>
          </a:p>
        </p:txBody>
      </p:sp>
      <p:sp>
        <p:nvSpPr>
          <p:cNvPr id="22" name="TextBox 21">
            <a:extLst>
              <a:ext uri="{FF2B5EF4-FFF2-40B4-BE49-F238E27FC236}">
                <a16:creationId xmlns:a16="http://schemas.microsoft.com/office/drawing/2014/main" id="{343295D3-74D8-41ED-B593-F28FD23BC22B}"/>
              </a:ext>
            </a:extLst>
          </p:cNvPr>
          <p:cNvSpPr txBox="1"/>
          <p:nvPr/>
        </p:nvSpPr>
        <p:spPr>
          <a:xfrm>
            <a:off x="4218106" y="1894415"/>
            <a:ext cx="3732094" cy="461665"/>
          </a:xfrm>
          <a:prstGeom prst="rect">
            <a:avLst/>
          </a:prstGeom>
          <a:noFill/>
        </p:spPr>
        <p:txBody>
          <a:bodyPr wrap="square" rtlCol="0">
            <a:spAutoFit/>
          </a:bodyPr>
          <a:lstStyle/>
          <a:p>
            <a:r>
              <a:rPr lang="en-US" sz="2400" dirty="0">
                <a:solidFill>
                  <a:srgbClr val="C00000"/>
                </a:solidFill>
              </a:rPr>
              <a:t>3 depth (no. of channels)</a:t>
            </a:r>
          </a:p>
        </p:txBody>
      </p:sp>
      <p:sp>
        <p:nvSpPr>
          <p:cNvPr id="24" name="TextBox 23">
            <a:extLst>
              <a:ext uri="{FF2B5EF4-FFF2-40B4-BE49-F238E27FC236}">
                <a16:creationId xmlns:a16="http://schemas.microsoft.com/office/drawing/2014/main" id="{37225497-F8B3-4630-BB7C-14365A6AC922}"/>
              </a:ext>
            </a:extLst>
          </p:cNvPr>
          <p:cNvSpPr txBox="1"/>
          <p:nvPr/>
        </p:nvSpPr>
        <p:spPr>
          <a:xfrm>
            <a:off x="4525228" y="3175460"/>
            <a:ext cx="1456472" cy="461665"/>
          </a:xfrm>
          <a:prstGeom prst="rect">
            <a:avLst/>
          </a:prstGeom>
          <a:noFill/>
        </p:spPr>
        <p:txBody>
          <a:bodyPr wrap="square" rtlCol="0">
            <a:spAutoFit/>
          </a:bodyPr>
          <a:lstStyle/>
          <a:p>
            <a:r>
              <a:rPr lang="en-US" sz="2400" dirty="0">
                <a:solidFill>
                  <a:schemeClr val="accent6"/>
                </a:solidFill>
              </a:rPr>
              <a:t>32 height</a:t>
            </a:r>
          </a:p>
        </p:txBody>
      </p:sp>
      <p:sp>
        <p:nvSpPr>
          <p:cNvPr id="25" name="TextBox 24">
            <a:extLst>
              <a:ext uri="{FF2B5EF4-FFF2-40B4-BE49-F238E27FC236}">
                <a16:creationId xmlns:a16="http://schemas.microsoft.com/office/drawing/2014/main" id="{999EC9C7-C4BB-416A-A751-81E2485BE487}"/>
              </a:ext>
            </a:extLst>
          </p:cNvPr>
          <p:cNvSpPr txBox="1"/>
          <p:nvPr/>
        </p:nvSpPr>
        <p:spPr>
          <a:xfrm>
            <a:off x="3553490" y="5248870"/>
            <a:ext cx="1456472" cy="461665"/>
          </a:xfrm>
          <a:prstGeom prst="rect">
            <a:avLst/>
          </a:prstGeom>
          <a:noFill/>
        </p:spPr>
        <p:txBody>
          <a:bodyPr wrap="square" rtlCol="0">
            <a:spAutoFit/>
          </a:bodyPr>
          <a:lstStyle/>
          <a:p>
            <a:r>
              <a:rPr lang="en-US" sz="2400" dirty="0">
                <a:solidFill>
                  <a:schemeClr val="accent1"/>
                </a:solidFill>
              </a:rPr>
              <a:t>32 height</a:t>
            </a:r>
          </a:p>
        </p:txBody>
      </p:sp>
      <p:sp>
        <p:nvSpPr>
          <p:cNvPr id="26" name="Cube 25">
            <a:extLst>
              <a:ext uri="{FF2B5EF4-FFF2-40B4-BE49-F238E27FC236}">
                <a16:creationId xmlns:a16="http://schemas.microsoft.com/office/drawing/2014/main" id="{17162FA0-4B49-41D5-8C4A-73A7FF126045}"/>
              </a:ext>
            </a:extLst>
          </p:cNvPr>
          <p:cNvSpPr/>
          <p:nvPr/>
        </p:nvSpPr>
        <p:spPr bwMode="auto">
          <a:xfrm>
            <a:off x="7494707" y="2758842"/>
            <a:ext cx="533400" cy="1143000"/>
          </a:xfrm>
          <a:prstGeom prst="cube">
            <a:avLst>
              <a:gd name="adj" fmla="val 5066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tx1"/>
              </a:solidFill>
              <a:latin typeface="Arial" charset="0"/>
              <a:cs typeface="Arial" charset="0"/>
            </a:endParaRPr>
          </a:p>
        </p:txBody>
      </p:sp>
      <p:sp>
        <p:nvSpPr>
          <p:cNvPr id="27" name="TextBox 26">
            <a:extLst>
              <a:ext uri="{FF2B5EF4-FFF2-40B4-BE49-F238E27FC236}">
                <a16:creationId xmlns:a16="http://schemas.microsoft.com/office/drawing/2014/main" id="{90464BC4-5C08-43BE-B4E0-8E8897C4C58E}"/>
              </a:ext>
            </a:extLst>
          </p:cNvPr>
          <p:cNvSpPr txBox="1"/>
          <p:nvPr/>
        </p:nvSpPr>
        <p:spPr>
          <a:xfrm>
            <a:off x="7761406" y="2326629"/>
            <a:ext cx="3185994" cy="461665"/>
          </a:xfrm>
          <a:prstGeom prst="rect">
            <a:avLst/>
          </a:prstGeom>
          <a:noFill/>
        </p:spPr>
        <p:txBody>
          <a:bodyPr wrap="square" rtlCol="0">
            <a:spAutoFit/>
          </a:bodyPr>
          <a:lstStyle/>
          <a:p>
            <a:r>
              <a:rPr lang="en-US" sz="2400" dirty="0">
                <a:solidFill>
                  <a:srgbClr val="C00000"/>
                </a:solidFill>
              </a:rPr>
              <a:t>3 </a:t>
            </a:r>
            <a:r>
              <a:rPr lang="en-US" sz="2400" dirty="0"/>
              <a:t>× 5 × 5 kernel (filter) </a:t>
            </a:r>
          </a:p>
        </p:txBody>
      </p:sp>
      <p:grpSp>
        <p:nvGrpSpPr>
          <p:cNvPr id="44" name="Group 43">
            <a:extLst>
              <a:ext uri="{FF2B5EF4-FFF2-40B4-BE49-F238E27FC236}">
                <a16:creationId xmlns:a16="http://schemas.microsoft.com/office/drawing/2014/main" id="{60C52E4B-C779-4E02-915B-EA8E8F08CC2B}"/>
              </a:ext>
            </a:extLst>
          </p:cNvPr>
          <p:cNvGrpSpPr/>
          <p:nvPr/>
        </p:nvGrpSpPr>
        <p:grpSpPr>
          <a:xfrm>
            <a:off x="4385887" y="1213081"/>
            <a:ext cx="3556000" cy="1205437"/>
            <a:chOff x="4385887" y="1734373"/>
            <a:chExt cx="3556000" cy="684145"/>
          </a:xfrm>
        </p:grpSpPr>
        <p:cxnSp>
          <p:nvCxnSpPr>
            <p:cNvPr id="37" name="Straight Arrow Connector 36">
              <a:extLst>
                <a:ext uri="{FF2B5EF4-FFF2-40B4-BE49-F238E27FC236}">
                  <a16:creationId xmlns:a16="http://schemas.microsoft.com/office/drawing/2014/main" id="{DD1CEF6E-E4B6-463C-871B-00303C11C70D}"/>
                </a:ext>
              </a:extLst>
            </p:cNvPr>
            <p:cNvCxnSpPr>
              <a:cxnSpLocks/>
            </p:cNvCxnSpPr>
            <p:nvPr/>
          </p:nvCxnSpPr>
          <p:spPr>
            <a:xfrm>
              <a:off x="7941887" y="1734373"/>
              <a:ext cx="0" cy="684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EA89BE8-75E8-4225-BD8D-FC286B63EBDE}"/>
                </a:ext>
              </a:extLst>
            </p:cNvPr>
            <p:cNvCxnSpPr>
              <a:cxnSpLocks/>
            </p:cNvCxnSpPr>
            <p:nvPr/>
          </p:nvCxnSpPr>
          <p:spPr>
            <a:xfrm>
              <a:off x="4385887" y="1734373"/>
              <a:ext cx="0" cy="3866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42E21A-9CB5-4F4B-9F3B-14310B5295AF}"/>
                </a:ext>
              </a:extLst>
            </p:cNvPr>
            <p:cNvCxnSpPr>
              <a:cxnSpLocks/>
            </p:cNvCxnSpPr>
            <p:nvPr/>
          </p:nvCxnSpPr>
          <p:spPr>
            <a:xfrm>
              <a:off x="4385887" y="1734373"/>
              <a:ext cx="3556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6D1ED027-CAE3-4A80-A5E2-991C64967582}"/>
              </a:ext>
            </a:extLst>
          </p:cNvPr>
          <p:cNvSpPr txBox="1"/>
          <p:nvPr/>
        </p:nvSpPr>
        <p:spPr>
          <a:xfrm>
            <a:off x="7978382" y="1170926"/>
            <a:ext cx="3074250" cy="830997"/>
          </a:xfrm>
          <a:prstGeom prst="rect">
            <a:avLst/>
          </a:prstGeom>
          <a:noFill/>
        </p:spPr>
        <p:txBody>
          <a:bodyPr wrap="square" rtlCol="0">
            <a:spAutoFit/>
          </a:bodyPr>
          <a:lstStyle/>
          <a:p>
            <a:r>
              <a:rPr lang="en-US" sz="2400" dirty="0"/>
              <a:t>Extends the full depth of the image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BE291F7-26DF-456A-8BB0-4BCAECC2D431}"/>
                  </a:ext>
                </a:extLst>
              </p:cNvPr>
              <p:cNvSpPr txBox="1"/>
              <p:nvPr/>
            </p:nvSpPr>
            <p:spPr>
              <a:xfrm>
                <a:off x="7470461" y="4334055"/>
                <a:ext cx="4582994" cy="12068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m:rPr>
                              <m:sty m:val="p"/>
                            </m:rPr>
                            <a:rPr lang="en-US" sz="2400" b="0" i="0" smtClean="0">
                              <a:latin typeface="Cambria Math" panose="02040503050406030204" pitchFamily="18" charset="0"/>
                            </a:rPr>
                            <m:t>T</m:t>
                          </m:r>
                        </m:sup>
                      </m:sSup>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m:oMathPara>
                </a14:m>
                <a:endParaRPr lang="en-US" sz="2400" dirty="0"/>
              </a:p>
              <a:p>
                <a14:m>
                  <m:oMath xmlns:m="http://schemas.openxmlformats.org/officeDocument/2006/math">
                    <m:r>
                      <a:rPr lang="en-US" sz="2400" b="0" i="1" smtClean="0">
                        <a:latin typeface="Cambria Math" panose="02040503050406030204" pitchFamily="18" charset="0"/>
                      </a:rPr>
                      <m:t>3×5×5</m:t>
                    </m:r>
                    <m:r>
                      <a:rPr lang="en-US" sz="2400" b="0" i="0" smtClean="0">
                        <a:latin typeface="Cambria Math" panose="02040503050406030204" pitchFamily="18" charset="0"/>
                      </a:rPr>
                      <m:t>=</m:t>
                    </m:r>
                    <m:r>
                      <a:rPr lang="en-US" sz="2400" b="0" i="1" smtClean="0">
                        <a:latin typeface="Cambria Math" panose="02040503050406030204" pitchFamily="18" charset="0"/>
                      </a:rPr>
                      <m:t>75 </m:t>
                    </m:r>
                  </m:oMath>
                </a14:m>
                <a:r>
                  <a:rPr lang="en-US" sz="2400" dirty="0"/>
                  <a:t>dimensional dot product and addition of bias</a:t>
                </a:r>
              </a:p>
            </p:txBody>
          </p:sp>
        </mc:Choice>
        <mc:Fallback xmlns="">
          <p:sp>
            <p:nvSpPr>
              <p:cNvPr id="47" name="TextBox 46">
                <a:extLst>
                  <a:ext uri="{FF2B5EF4-FFF2-40B4-BE49-F238E27FC236}">
                    <a16:creationId xmlns:a16="http://schemas.microsoft.com/office/drawing/2014/main" id="{1BE291F7-26DF-456A-8BB0-4BCAECC2D431}"/>
                  </a:ext>
                </a:extLst>
              </p:cNvPr>
              <p:cNvSpPr txBox="1">
                <a:spLocks noRot="1" noChangeAspect="1" noMove="1" noResize="1" noEditPoints="1" noAdjustHandles="1" noChangeArrowheads="1" noChangeShapeType="1" noTextEdit="1"/>
              </p:cNvSpPr>
              <p:nvPr/>
            </p:nvSpPr>
            <p:spPr>
              <a:xfrm>
                <a:off x="7470461" y="4334055"/>
                <a:ext cx="4582994" cy="1206869"/>
              </a:xfrm>
              <a:prstGeom prst="rect">
                <a:avLst/>
              </a:prstGeom>
              <a:blipFill>
                <a:blip r:embed="rId2"/>
                <a:stretch>
                  <a:fillRect l="-1995" b="-106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0899EDE-2879-47D8-9B5D-E2F7D3B4F08A}"/>
              </a:ext>
            </a:extLst>
          </p:cNvPr>
          <p:cNvSpPr>
            <a:spLocks noGrp="1"/>
          </p:cNvSpPr>
          <p:nvPr>
            <p:ph type="sldNum" sz="quarter" idx="12"/>
          </p:nvPr>
        </p:nvSpPr>
        <p:spPr/>
        <p:txBody>
          <a:bodyPr/>
          <a:lstStyle/>
          <a:p>
            <a:fld id="{7E663616-BBAC-427E-89D3-E72909796144}" type="slidenum">
              <a:rPr lang="en-US" smtClean="0"/>
              <a:t>45</a:t>
            </a:fld>
            <a:endParaRPr lang="en-US"/>
          </a:p>
        </p:txBody>
      </p:sp>
    </p:spTree>
    <p:extLst>
      <p:ext uri="{BB962C8B-B14F-4D97-AF65-F5344CB8AC3E}">
        <p14:creationId xmlns:p14="http://schemas.microsoft.com/office/powerpoint/2010/main" val="269676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0"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2897307"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 name="Cube 5"/>
          <p:cNvSpPr/>
          <p:nvPr/>
        </p:nvSpPr>
        <p:spPr bwMode="auto">
          <a:xfrm>
            <a:off x="35052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8" name="Cube 7"/>
          <p:cNvSpPr/>
          <p:nvPr/>
        </p:nvSpPr>
        <p:spPr bwMode="auto">
          <a:xfrm>
            <a:off x="5792907" y="2357735"/>
            <a:ext cx="1600200" cy="3352800"/>
          </a:xfrm>
          <a:prstGeom prst="cube">
            <a:avLst>
              <a:gd name="adj" fmla="val 833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10" name="Straight Connector 9"/>
          <p:cNvCxnSpPr/>
          <p:nvPr/>
        </p:nvCxnSpPr>
        <p:spPr bwMode="auto">
          <a:xfrm>
            <a:off x="40386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36367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37338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flipV="1">
            <a:off x="40386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6400800" y="4038600"/>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33" name="TextBox 32"/>
          <p:cNvSpPr txBox="1"/>
          <p:nvPr/>
        </p:nvSpPr>
        <p:spPr>
          <a:xfrm>
            <a:off x="2516308" y="5939135"/>
            <a:ext cx="755015" cy="369332"/>
          </a:xfrm>
          <a:prstGeom prst="rect">
            <a:avLst/>
          </a:prstGeom>
          <a:noFill/>
        </p:spPr>
        <p:txBody>
          <a:bodyPr wrap="none" rtlCol="0">
            <a:spAutoFit/>
          </a:bodyPr>
          <a:lstStyle/>
          <a:p>
            <a:r>
              <a:rPr lang="en-US" dirty="0"/>
              <a:t>image</a:t>
            </a:r>
          </a:p>
        </p:txBody>
      </p:sp>
      <p:sp>
        <p:nvSpPr>
          <p:cNvPr id="35" name="TextBox 34"/>
          <p:cNvSpPr txBox="1"/>
          <p:nvPr/>
        </p:nvSpPr>
        <p:spPr>
          <a:xfrm>
            <a:off x="7164507" y="990600"/>
            <a:ext cx="1334340" cy="369332"/>
          </a:xfrm>
          <a:prstGeom prst="rect">
            <a:avLst/>
          </a:prstGeom>
          <a:noFill/>
        </p:spPr>
        <p:txBody>
          <a:bodyPr wrap="none" rtlCol="0">
            <a:spAutoFit/>
          </a:bodyPr>
          <a:lstStyle/>
          <a:p>
            <a:r>
              <a:rPr lang="en-US" dirty="0"/>
              <a:t>feature map</a:t>
            </a:r>
          </a:p>
        </p:txBody>
      </p:sp>
      <p:cxnSp>
        <p:nvCxnSpPr>
          <p:cNvPr id="37" name="Curved Connector 36"/>
          <p:cNvCxnSpPr>
            <a:stCxn id="35" idx="2"/>
          </p:cNvCxnSpPr>
          <p:nvPr/>
        </p:nvCxnSpPr>
        <p:spPr bwMode="auto">
          <a:xfrm rot="5400000">
            <a:off x="7069381" y="1595441"/>
            <a:ext cx="997804" cy="52678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1752600" y="2814936"/>
            <a:ext cx="1371600" cy="646331"/>
          </a:xfrm>
          <a:prstGeom prst="rect">
            <a:avLst/>
          </a:prstGeom>
          <a:noFill/>
        </p:spPr>
        <p:txBody>
          <a:bodyPr wrap="square" rtlCol="0">
            <a:spAutoFit/>
          </a:bodyPr>
          <a:lstStyle/>
          <a:p>
            <a:pPr algn="ctr"/>
            <a:r>
              <a:rPr lang="en-US" dirty="0"/>
              <a:t>learned weights</a:t>
            </a:r>
          </a:p>
        </p:txBody>
      </p:sp>
      <p:cxnSp>
        <p:nvCxnSpPr>
          <p:cNvPr id="19" name="Curved Connector 18"/>
          <p:cNvCxnSpPr>
            <a:stCxn id="17" idx="2"/>
          </p:cNvCxnSpPr>
          <p:nvPr/>
        </p:nvCxnSpPr>
        <p:spPr bwMode="auto">
          <a:xfrm rot="16200000" flipH="1">
            <a:off x="2492633" y="3407033"/>
            <a:ext cx="958334"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normAutofit/>
          </a:bodyPr>
          <a:lstStyle/>
          <a:p>
            <a:r>
              <a:rPr lang="en-US" dirty="0"/>
              <a:t>From Fully-Connected to Convolutional Networks</a:t>
            </a:r>
          </a:p>
        </p:txBody>
      </p:sp>
      <p:sp>
        <p:nvSpPr>
          <p:cNvPr id="23" name="TextBox 22"/>
          <p:cNvSpPr txBox="1"/>
          <p:nvPr/>
        </p:nvSpPr>
        <p:spPr>
          <a:xfrm>
            <a:off x="5118207" y="5943600"/>
            <a:ext cx="1992597" cy="369332"/>
          </a:xfrm>
          <a:prstGeom prst="rect">
            <a:avLst/>
          </a:prstGeom>
          <a:noFill/>
        </p:spPr>
        <p:txBody>
          <a:bodyPr wrap="none" rtlCol="0">
            <a:spAutoFit/>
          </a:bodyPr>
          <a:lstStyle/>
          <a:p>
            <a:r>
              <a:rPr lang="en-US" dirty="0"/>
              <a:t>Convolutional layer</a:t>
            </a:r>
          </a:p>
        </p:txBody>
      </p:sp>
      <p:sp>
        <p:nvSpPr>
          <p:cNvPr id="24" name="TextBox 23"/>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04588A58-4AE9-4AAA-803C-BFF6358F6795}"/>
              </a:ext>
            </a:extLst>
          </p:cNvPr>
          <p:cNvSpPr>
            <a:spLocks noGrp="1"/>
          </p:cNvSpPr>
          <p:nvPr>
            <p:ph type="sldNum" sz="quarter" idx="12"/>
          </p:nvPr>
        </p:nvSpPr>
        <p:spPr/>
        <p:txBody>
          <a:bodyPr/>
          <a:lstStyle/>
          <a:p>
            <a:fld id="{7E663616-BBAC-427E-89D3-E72909796144}" type="slidenum">
              <a:rPr lang="en-US" smtClean="0"/>
              <a:t>46</a:t>
            </a:fld>
            <a:endParaRPr lang="en-US"/>
          </a:p>
        </p:txBody>
      </p:sp>
    </p:spTree>
    <p:extLst>
      <p:ext uri="{BB962C8B-B14F-4D97-AF65-F5344CB8AC3E}">
        <p14:creationId xmlns:p14="http://schemas.microsoft.com/office/powerpoint/2010/main" val="258729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be 7"/>
          <p:cNvSpPr/>
          <p:nvPr/>
        </p:nvSpPr>
        <p:spPr bwMode="auto">
          <a:xfrm>
            <a:off x="5792907" y="2357735"/>
            <a:ext cx="1600200" cy="3352800"/>
          </a:xfrm>
          <a:prstGeom prst="cube">
            <a:avLst>
              <a:gd name="adj" fmla="val 833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0" name="Cube 19"/>
          <p:cNvSpPr/>
          <p:nvPr/>
        </p:nvSpPr>
        <p:spPr bwMode="auto">
          <a:xfrm>
            <a:off x="5030907" y="2357735"/>
            <a:ext cx="3200400" cy="3352800"/>
          </a:xfrm>
          <a:prstGeom prst="cube">
            <a:avLst>
              <a:gd name="adj" fmla="val 4210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4" name="Cube 3"/>
          <p:cNvSpPr/>
          <p:nvPr/>
        </p:nvSpPr>
        <p:spPr bwMode="auto">
          <a:xfrm>
            <a:off x="2897307"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 name="Cube 5"/>
          <p:cNvSpPr/>
          <p:nvPr/>
        </p:nvSpPr>
        <p:spPr bwMode="auto">
          <a:xfrm>
            <a:off x="35052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10" name="Straight Connector 9"/>
          <p:cNvCxnSpPr/>
          <p:nvPr/>
        </p:nvCxnSpPr>
        <p:spPr bwMode="auto">
          <a:xfrm>
            <a:off x="40386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36367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37338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flipV="1">
            <a:off x="40386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6400800" y="4038600"/>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33" name="TextBox 32"/>
          <p:cNvSpPr txBox="1"/>
          <p:nvPr/>
        </p:nvSpPr>
        <p:spPr>
          <a:xfrm>
            <a:off x="2516308" y="5939135"/>
            <a:ext cx="755015" cy="369332"/>
          </a:xfrm>
          <a:prstGeom prst="rect">
            <a:avLst/>
          </a:prstGeom>
          <a:noFill/>
        </p:spPr>
        <p:txBody>
          <a:bodyPr wrap="none" rtlCol="0">
            <a:spAutoFit/>
          </a:bodyPr>
          <a:lstStyle/>
          <a:p>
            <a:r>
              <a:rPr lang="en-US" dirty="0"/>
              <a:t>image</a:t>
            </a:r>
          </a:p>
        </p:txBody>
      </p:sp>
      <p:sp>
        <p:nvSpPr>
          <p:cNvPr id="35" name="TextBox 34"/>
          <p:cNvSpPr txBox="1"/>
          <p:nvPr/>
        </p:nvSpPr>
        <p:spPr>
          <a:xfrm>
            <a:off x="7164507" y="990600"/>
            <a:ext cx="3012876" cy="369332"/>
          </a:xfrm>
          <a:prstGeom prst="rect">
            <a:avLst/>
          </a:prstGeom>
          <a:noFill/>
        </p:spPr>
        <p:txBody>
          <a:bodyPr wrap="none" rtlCol="0">
            <a:spAutoFit/>
          </a:bodyPr>
          <a:lstStyle/>
          <a:p>
            <a:r>
              <a:rPr lang="en-US" dirty="0"/>
              <a:t>feature maps, activation maps</a:t>
            </a:r>
          </a:p>
        </p:txBody>
      </p:sp>
      <p:sp>
        <p:nvSpPr>
          <p:cNvPr id="17" name="TextBox 16"/>
          <p:cNvSpPr txBox="1"/>
          <p:nvPr/>
        </p:nvSpPr>
        <p:spPr>
          <a:xfrm>
            <a:off x="1752600" y="2814936"/>
            <a:ext cx="1371600" cy="646331"/>
          </a:xfrm>
          <a:prstGeom prst="rect">
            <a:avLst/>
          </a:prstGeom>
          <a:noFill/>
        </p:spPr>
        <p:txBody>
          <a:bodyPr wrap="square" rtlCol="0">
            <a:spAutoFit/>
          </a:bodyPr>
          <a:lstStyle/>
          <a:p>
            <a:pPr algn="ctr"/>
            <a:r>
              <a:rPr lang="en-US" dirty="0"/>
              <a:t>learned weights</a:t>
            </a:r>
          </a:p>
        </p:txBody>
      </p:sp>
      <p:cxnSp>
        <p:nvCxnSpPr>
          <p:cNvPr id="19" name="Curved Connector 18"/>
          <p:cNvCxnSpPr>
            <a:stCxn id="17" idx="2"/>
          </p:cNvCxnSpPr>
          <p:nvPr/>
        </p:nvCxnSpPr>
        <p:spPr bwMode="auto">
          <a:xfrm rot="16200000" flipH="1">
            <a:off x="2492633" y="3407033"/>
            <a:ext cx="958334"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normAutofit/>
          </a:bodyPr>
          <a:lstStyle/>
          <a:p>
            <a:r>
              <a:rPr lang="en-US" dirty="0"/>
              <a:t>From Fully-Connected to Convolutional Networks</a:t>
            </a:r>
          </a:p>
        </p:txBody>
      </p:sp>
      <p:sp>
        <p:nvSpPr>
          <p:cNvPr id="23" name="TextBox 22"/>
          <p:cNvSpPr txBox="1"/>
          <p:nvPr/>
        </p:nvSpPr>
        <p:spPr>
          <a:xfrm>
            <a:off x="5118207" y="5943600"/>
            <a:ext cx="1992597" cy="369332"/>
          </a:xfrm>
          <a:prstGeom prst="rect">
            <a:avLst/>
          </a:prstGeom>
          <a:noFill/>
        </p:spPr>
        <p:txBody>
          <a:bodyPr wrap="none" rtlCol="0">
            <a:spAutoFit/>
          </a:bodyPr>
          <a:lstStyle/>
          <a:p>
            <a:r>
              <a:rPr lang="en-US" dirty="0"/>
              <a:t>Convolutional layer</a:t>
            </a:r>
          </a:p>
        </p:txBody>
      </p:sp>
      <p:sp>
        <p:nvSpPr>
          <p:cNvPr id="25" name="TextBox 24"/>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cxnSp>
        <p:nvCxnSpPr>
          <p:cNvPr id="3" name="Connector: Curved 2">
            <a:extLst>
              <a:ext uri="{FF2B5EF4-FFF2-40B4-BE49-F238E27FC236}">
                <a16:creationId xmlns:a16="http://schemas.microsoft.com/office/drawing/2014/main" id="{8F35079A-4DE3-430D-A7F2-E475C51D13CE}"/>
              </a:ext>
            </a:extLst>
          </p:cNvPr>
          <p:cNvCxnSpPr>
            <a:stCxn id="35" idx="2"/>
            <a:endCxn id="20" idx="0"/>
          </p:cNvCxnSpPr>
          <p:nvPr/>
        </p:nvCxnSpPr>
        <p:spPr>
          <a:xfrm rot="5400000">
            <a:off x="7489015" y="1175804"/>
            <a:ext cx="997803" cy="13660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952BDB-B9A7-421F-8372-3125036CFF6E}"/>
              </a:ext>
            </a:extLst>
          </p:cNvPr>
          <p:cNvSpPr>
            <a:spLocks noGrp="1"/>
          </p:cNvSpPr>
          <p:nvPr>
            <p:ph type="sldNum" sz="quarter" idx="12"/>
          </p:nvPr>
        </p:nvSpPr>
        <p:spPr/>
        <p:txBody>
          <a:bodyPr/>
          <a:lstStyle/>
          <a:p>
            <a:fld id="{7E663616-BBAC-427E-89D3-E72909796144}" type="slidenum">
              <a:rPr lang="en-US" smtClean="0"/>
              <a:t>47</a:t>
            </a:fld>
            <a:endParaRPr lang="en-US"/>
          </a:p>
        </p:txBody>
      </p:sp>
    </p:spTree>
    <p:extLst>
      <p:ext uri="{BB962C8B-B14F-4D97-AF65-F5344CB8AC3E}">
        <p14:creationId xmlns:p14="http://schemas.microsoft.com/office/powerpoint/2010/main" val="3865468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2897307"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 name="Cube 5"/>
          <p:cNvSpPr/>
          <p:nvPr/>
        </p:nvSpPr>
        <p:spPr bwMode="auto">
          <a:xfrm>
            <a:off x="3505200" y="3581400"/>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8" name="Cube 7"/>
          <p:cNvSpPr/>
          <p:nvPr/>
        </p:nvSpPr>
        <p:spPr bwMode="auto">
          <a:xfrm>
            <a:off x="5792907" y="2357735"/>
            <a:ext cx="1600200" cy="3352800"/>
          </a:xfrm>
          <a:prstGeom prst="cube">
            <a:avLst>
              <a:gd name="adj" fmla="val 8334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cxnSp>
        <p:nvCxnSpPr>
          <p:cNvPr id="10" name="Straight Connector 9"/>
          <p:cNvCxnSpPr/>
          <p:nvPr/>
        </p:nvCxnSpPr>
        <p:spPr bwMode="auto">
          <a:xfrm>
            <a:off x="4038600" y="35814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a:stCxn id="6" idx="1"/>
            <a:endCxn id="21" idx="1"/>
          </p:cNvCxnSpPr>
          <p:nvPr/>
        </p:nvCxnSpPr>
        <p:spPr bwMode="auto">
          <a:xfrm>
            <a:off x="3636776" y="3851648"/>
            <a:ext cx="2884222" cy="3275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3733800" y="4419600"/>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a:endCxn id="21" idx="2"/>
          </p:cNvCxnSpPr>
          <p:nvPr/>
        </p:nvCxnSpPr>
        <p:spPr bwMode="auto">
          <a:xfrm flipV="1">
            <a:off x="4038600" y="4299402"/>
            <a:ext cx="2362200" cy="1201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Cube 20"/>
          <p:cNvSpPr/>
          <p:nvPr/>
        </p:nvSpPr>
        <p:spPr bwMode="auto">
          <a:xfrm>
            <a:off x="6400800" y="4038600"/>
            <a:ext cx="381000" cy="381000"/>
          </a:xfrm>
          <a:prstGeom prst="cube">
            <a:avLst>
              <a:gd name="adj" fmla="val 3690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2516308" y="5939135"/>
            <a:ext cx="755015" cy="369332"/>
          </a:xfrm>
          <a:prstGeom prst="rect">
            <a:avLst/>
          </a:prstGeom>
          <a:noFill/>
        </p:spPr>
        <p:txBody>
          <a:bodyPr wrap="none" rtlCol="0">
            <a:spAutoFit/>
          </a:bodyPr>
          <a:lstStyle/>
          <a:p>
            <a:r>
              <a:rPr lang="en-US" dirty="0"/>
              <a:t>image</a:t>
            </a:r>
          </a:p>
        </p:txBody>
      </p:sp>
      <p:sp>
        <p:nvSpPr>
          <p:cNvPr id="35" name="TextBox 34"/>
          <p:cNvSpPr txBox="1"/>
          <p:nvPr/>
        </p:nvSpPr>
        <p:spPr>
          <a:xfrm>
            <a:off x="7164507" y="990600"/>
            <a:ext cx="1334340" cy="369332"/>
          </a:xfrm>
          <a:prstGeom prst="rect">
            <a:avLst/>
          </a:prstGeom>
          <a:noFill/>
        </p:spPr>
        <p:txBody>
          <a:bodyPr wrap="none" rtlCol="0">
            <a:spAutoFit/>
          </a:bodyPr>
          <a:lstStyle/>
          <a:p>
            <a:r>
              <a:rPr lang="en-US" dirty="0"/>
              <a:t>feature map</a:t>
            </a:r>
          </a:p>
        </p:txBody>
      </p:sp>
      <p:cxnSp>
        <p:nvCxnSpPr>
          <p:cNvPr id="37" name="Curved Connector 36"/>
          <p:cNvCxnSpPr>
            <a:stCxn id="35" idx="2"/>
          </p:cNvCxnSpPr>
          <p:nvPr/>
        </p:nvCxnSpPr>
        <p:spPr bwMode="auto">
          <a:xfrm rot="5400000">
            <a:off x="7069381" y="1595441"/>
            <a:ext cx="997804" cy="526789"/>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1752600" y="2814936"/>
            <a:ext cx="1371600" cy="646331"/>
          </a:xfrm>
          <a:prstGeom prst="rect">
            <a:avLst/>
          </a:prstGeom>
          <a:noFill/>
        </p:spPr>
        <p:txBody>
          <a:bodyPr wrap="square" rtlCol="0">
            <a:spAutoFit/>
          </a:bodyPr>
          <a:lstStyle/>
          <a:p>
            <a:pPr algn="ctr"/>
            <a:r>
              <a:rPr lang="en-US" dirty="0"/>
              <a:t>learned weights</a:t>
            </a:r>
          </a:p>
        </p:txBody>
      </p:sp>
      <p:cxnSp>
        <p:nvCxnSpPr>
          <p:cNvPr id="19" name="Curved Connector 18"/>
          <p:cNvCxnSpPr>
            <a:stCxn id="17" idx="2"/>
          </p:cNvCxnSpPr>
          <p:nvPr/>
        </p:nvCxnSpPr>
        <p:spPr bwMode="auto">
          <a:xfrm rot="16200000" flipH="1">
            <a:off x="2492633" y="3407033"/>
            <a:ext cx="958334" cy="106680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2" name="Title 1"/>
          <p:cNvSpPr>
            <a:spLocks noGrp="1"/>
          </p:cNvSpPr>
          <p:nvPr>
            <p:ph type="title"/>
          </p:nvPr>
        </p:nvSpPr>
        <p:spPr/>
        <p:txBody>
          <a:bodyPr>
            <a:normAutofit/>
          </a:bodyPr>
          <a:lstStyle/>
          <a:p>
            <a:r>
              <a:rPr lang="en-US" dirty="0"/>
              <a:t>From Fully-Connected to Convolutional Networks</a:t>
            </a:r>
          </a:p>
        </p:txBody>
      </p:sp>
      <p:sp>
        <p:nvSpPr>
          <p:cNvPr id="23" name="TextBox 22"/>
          <p:cNvSpPr txBox="1"/>
          <p:nvPr/>
        </p:nvSpPr>
        <p:spPr>
          <a:xfrm>
            <a:off x="5118207" y="5943600"/>
            <a:ext cx="1992597" cy="369332"/>
          </a:xfrm>
          <a:prstGeom prst="rect">
            <a:avLst/>
          </a:prstGeom>
          <a:noFill/>
        </p:spPr>
        <p:txBody>
          <a:bodyPr wrap="none" rtlCol="0">
            <a:spAutoFit/>
          </a:bodyPr>
          <a:lstStyle/>
          <a:p>
            <a:r>
              <a:rPr lang="en-US" dirty="0"/>
              <a:t>Convolutional layer</a:t>
            </a:r>
          </a:p>
        </p:txBody>
      </p:sp>
      <p:sp>
        <p:nvSpPr>
          <p:cNvPr id="25" name="TextBox 24"/>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0" name="Cube 19"/>
          <p:cNvSpPr/>
          <p:nvPr/>
        </p:nvSpPr>
        <p:spPr bwMode="auto">
          <a:xfrm>
            <a:off x="5030907" y="2357735"/>
            <a:ext cx="3200400" cy="3352800"/>
          </a:xfrm>
          <a:prstGeom prst="cube">
            <a:avLst>
              <a:gd name="adj" fmla="val 4210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 name="Slide Number Placeholder 1">
            <a:extLst>
              <a:ext uri="{FF2B5EF4-FFF2-40B4-BE49-F238E27FC236}">
                <a16:creationId xmlns:a16="http://schemas.microsoft.com/office/drawing/2014/main" id="{45960B8D-AD4A-4AEA-8DE0-FE64E9FD064B}"/>
              </a:ext>
            </a:extLst>
          </p:cNvPr>
          <p:cNvSpPr>
            <a:spLocks noGrp="1"/>
          </p:cNvSpPr>
          <p:nvPr>
            <p:ph type="sldNum" sz="quarter" idx="12"/>
          </p:nvPr>
        </p:nvSpPr>
        <p:spPr/>
        <p:txBody>
          <a:bodyPr/>
          <a:lstStyle/>
          <a:p>
            <a:fld id="{7E663616-BBAC-427E-89D3-E72909796144}" type="slidenum">
              <a:rPr lang="en-US" smtClean="0"/>
              <a:t>48</a:t>
            </a:fld>
            <a:endParaRPr lang="en-US"/>
          </a:p>
        </p:txBody>
      </p:sp>
    </p:spTree>
    <p:extLst>
      <p:ext uri="{BB962C8B-B14F-4D97-AF65-F5344CB8AC3E}">
        <p14:creationId xmlns:p14="http://schemas.microsoft.com/office/powerpoint/2010/main" val="1877824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bwMode="auto">
          <a:xfrm>
            <a:off x="2895600" y="2357735"/>
            <a:ext cx="1600200" cy="3352800"/>
          </a:xfrm>
          <a:prstGeom prst="cube">
            <a:avLst>
              <a:gd name="adj" fmla="val 8334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dirty="0">
              <a:solidFill>
                <a:schemeClr val="dk1"/>
              </a:solidFill>
              <a:latin typeface="Arial" charset="0"/>
              <a:cs typeface="Arial" charset="0"/>
            </a:endParaRPr>
          </a:p>
        </p:txBody>
      </p:sp>
      <p:sp>
        <p:nvSpPr>
          <p:cNvPr id="8" name="Cube 7"/>
          <p:cNvSpPr/>
          <p:nvPr/>
        </p:nvSpPr>
        <p:spPr bwMode="auto">
          <a:xfrm>
            <a:off x="5332293" y="3810000"/>
            <a:ext cx="2133600" cy="1143000"/>
          </a:xfrm>
          <a:prstGeom prst="cube">
            <a:avLst>
              <a:gd name="adj" fmla="val 2379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5" name="Cube 4"/>
          <p:cNvSpPr/>
          <p:nvPr/>
        </p:nvSpPr>
        <p:spPr bwMode="auto">
          <a:xfrm>
            <a:off x="5029200" y="2357735"/>
            <a:ext cx="3200400" cy="3352800"/>
          </a:xfrm>
          <a:prstGeom prst="cube">
            <a:avLst>
              <a:gd name="adj" fmla="val 4210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2514601" y="5939135"/>
            <a:ext cx="755015" cy="369332"/>
          </a:xfrm>
          <a:prstGeom prst="rect">
            <a:avLst/>
          </a:prstGeom>
          <a:noFill/>
        </p:spPr>
        <p:txBody>
          <a:bodyPr wrap="none" rtlCol="0">
            <a:spAutoFit/>
          </a:bodyPr>
          <a:lstStyle/>
          <a:p>
            <a:r>
              <a:rPr lang="en-US" dirty="0"/>
              <a:t>image</a:t>
            </a:r>
          </a:p>
        </p:txBody>
      </p:sp>
      <p:cxnSp>
        <p:nvCxnSpPr>
          <p:cNvPr id="16" name="Straight Connector 15"/>
          <p:cNvCxnSpPr/>
          <p:nvPr/>
        </p:nvCxnSpPr>
        <p:spPr bwMode="auto">
          <a:xfrm>
            <a:off x="7465893" y="3810000"/>
            <a:ext cx="25146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179381" y="4087368"/>
            <a:ext cx="2648712" cy="332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flipV="1">
            <a:off x="7181917" y="4643735"/>
            <a:ext cx="26670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a:endCxn id="23" idx="2"/>
          </p:cNvCxnSpPr>
          <p:nvPr/>
        </p:nvCxnSpPr>
        <p:spPr bwMode="auto">
          <a:xfrm flipV="1">
            <a:off x="7465893" y="4528003"/>
            <a:ext cx="2362200" cy="12019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Cube 22"/>
          <p:cNvSpPr/>
          <p:nvPr/>
        </p:nvSpPr>
        <p:spPr bwMode="auto">
          <a:xfrm>
            <a:off x="9828093" y="4267200"/>
            <a:ext cx="381000" cy="381000"/>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14" name="TextBox 13"/>
          <p:cNvSpPr txBox="1"/>
          <p:nvPr/>
        </p:nvSpPr>
        <p:spPr>
          <a:xfrm>
            <a:off x="9448800" y="5715000"/>
            <a:ext cx="1219200" cy="369332"/>
          </a:xfrm>
          <a:prstGeom prst="rect">
            <a:avLst/>
          </a:prstGeom>
          <a:noFill/>
        </p:spPr>
        <p:txBody>
          <a:bodyPr wrap="square" rtlCol="0">
            <a:spAutoFit/>
          </a:bodyPr>
          <a:lstStyle/>
          <a:p>
            <a:pPr algn="ctr"/>
            <a:r>
              <a:rPr lang="en-US" dirty="0"/>
              <a:t>next layer</a:t>
            </a:r>
          </a:p>
        </p:txBody>
      </p:sp>
      <p:sp>
        <p:nvSpPr>
          <p:cNvPr id="15" name="TextBox 14"/>
          <p:cNvSpPr txBox="1"/>
          <p:nvPr/>
        </p:nvSpPr>
        <p:spPr>
          <a:xfrm>
            <a:off x="5118207" y="5943600"/>
            <a:ext cx="1992597" cy="369332"/>
          </a:xfrm>
          <a:prstGeom prst="rect">
            <a:avLst/>
          </a:prstGeom>
          <a:noFill/>
        </p:spPr>
        <p:txBody>
          <a:bodyPr wrap="none" rtlCol="0">
            <a:spAutoFit/>
          </a:bodyPr>
          <a:lstStyle/>
          <a:p>
            <a:r>
              <a:rPr lang="en-US" dirty="0"/>
              <a:t>Convolutional layer</a:t>
            </a:r>
          </a:p>
        </p:txBody>
      </p:sp>
      <p:sp>
        <p:nvSpPr>
          <p:cNvPr id="21" name="Title 1"/>
          <p:cNvSpPr>
            <a:spLocks noGrp="1"/>
          </p:cNvSpPr>
          <p:nvPr>
            <p:ph type="title"/>
          </p:nvPr>
        </p:nvSpPr>
        <p:spPr/>
        <p:txBody>
          <a:bodyPr>
            <a:normAutofit/>
          </a:bodyPr>
          <a:lstStyle/>
          <a:p>
            <a:r>
              <a:rPr lang="en-US" dirty="0"/>
              <a:t>From Fully-Connected to Convolutional Networks</a:t>
            </a:r>
          </a:p>
        </p:txBody>
      </p:sp>
      <p:sp>
        <p:nvSpPr>
          <p:cNvPr id="22" name="TextBox 21"/>
          <p:cNvSpPr txBox="1"/>
          <p:nvPr/>
        </p:nvSpPr>
        <p:spPr>
          <a:xfrm>
            <a:off x="11093879" y="6582975"/>
            <a:ext cx="1098121" cy="276999"/>
          </a:xfrm>
          <a:prstGeom prst="rect">
            <a:avLst/>
          </a:prstGeom>
          <a:noFill/>
        </p:spPr>
        <p:txBody>
          <a:bodyPr wrap="none" rtlCol="0">
            <a:spAutoFit/>
          </a:bodyPr>
          <a:lstStyle/>
          <a:p>
            <a:r>
              <a:rPr lang="en-US" sz="12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3F654EBE-0C37-4B93-801A-171A10D3B7ED}"/>
              </a:ext>
            </a:extLst>
          </p:cNvPr>
          <p:cNvSpPr>
            <a:spLocks noGrp="1"/>
          </p:cNvSpPr>
          <p:nvPr>
            <p:ph type="sldNum" sz="quarter" idx="12"/>
          </p:nvPr>
        </p:nvSpPr>
        <p:spPr/>
        <p:txBody>
          <a:bodyPr/>
          <a:lstStyle/>
          <a:p>
            <a:fld id="{7E663616-BBAC-427E-89D3-E72909796144}" type="slidenum">
              <a:rPr lang="en-US" smtClean="0"/>
              <a:t>49</a:t>
            </a:fld>
            <a:endParaRPr lang="en-US"/>
          </a:p>
        </p:txBody>
      </p:sp>
    </p:spTree>
    <p:extLst>
      <p:ext uri="{BB962C8B-B14F-4D97-AF65-F5344CB8AC3E}">
        <p14:creationId xmlns:p14="http://schemas.microsoft.com/office/powerpoint/2010/main" val="6377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85A1B-9201-445A-AC12-9055B718554C}"/>
              </a:ext>
            </a:extLst>
          </p:cNvPr>
          <p:cNvPicPr>
            <a:picLocks noChangeAspect="1"/>
          </p:cNvPicPr>
          <p:nvPr/>
        </p:nvPicPr>
        <p:blipFill rotWithShape="1">
          <a:blip r:embed="rId2"/>
          <a:srcRect b="2371"/>
          <a:stretch/>
        </p:blipFill>
        <p:spPr>
          <a:xfrm>
            <a:off x="1562100" y="162609"/>
            <a:ext cx="10629900" cy="6695391"/>
          </a:xfrm>
          <a:prstGeom prst="rect">
            <a:avLst/>
          </a:prstGeom>
        </p:spPr>
      </p:pic>
      <p:sp>
        <p:nvSpPr>
          <p:cNvPr id="3" name="TextBox 2">
            <a:extLst>
              <a:ext uri="{FF2B5EF4-FFF2-40B4-BE49-F238E27FC236}">
                <a16:creationId xmlns:a16="http://schemas.microsoft.com/office/drawing/2014/main" id="{55678953-DF51-4056-A3E3-35175FCE92A8}"/>
              </a:ext>
            </a:extLst>
          </p:cNvPr>
          <p:cNvSpPr txBox="1"/>
          <p:nvPr/>
        </p:nvSpPr>
        <p:spPr>
          <a:xfrm>
            <a:off x="0" y="267385"/>
            <a:ext cx="1704975" cy="2585323"/>
          </a:xfrm>
          <a:prstGeom prst="rect">
            <a:avLst/>
          </a:prstGeom>
          <a:noFill/>
        </p:spPr>
        <p:txBody>
          <a:bodyPr wrap="square">
            <a:spAutoFit/>
          </a:bodyPr>
          <a:lstStyle/>
          <a:p>
            <a:r>
              <a:rPr lang="en-US" dirty="0"/>
              <a:t>Image Classification on ImageNet</a:t>
            </a:r>
          </a:p>
          <a:p>
            <a:endParaRPr lang="en-US" dirty="0"/>
          </a:p>
          <a:p>
            <a:r>
              <a:rPr lang="en-US" dirty="0"/>
              <a:t>https://paperswithcode.com/sota/image-classification-on-imagenet</a:t>
            </a:r>
          </a:p>
        </p:txBody>
      </p:sp>
      <p:sp>
        <p:nvSpPr>
          <p:cNvPr id="2" name="Slide Number Placeholder 1">
            <a:extLst>
              <a:ext uri="{FF2B5EF4-FFF2-40B4-BE49-F238E27FC236}">
                <a16:creationId xmlns:a16="http://schemas.microsoft.com/office/drawing/2014/main" id="{A07ACC85-4676-4996-B1D6-D23FB7FCBAB8}"/>
              </a:ext>
            </a:extLst>
          </p:cNvPr>
          <p:cNvSpPr>
            <a:spLocks noGrp="1"/>
          </p:cNvSpPr>
          <p:nvPr>
            <p:ph type="sldNum" sz="quarter" idx="12"/>
          </p:nvPr>
        </p:nvSpPr>
        <p:spPr/>
        <p:txBody>
          <a:bodyPr/>
          <a:lstStyle/>
          <a:p>
            <a:fld id="{7D2CB42A-8FA8-44C5-91E7-FA776C1A3BC3}" type="slidenum">
              <a:rPr lang="en-US" smtClean="0"/>
              <a:t>5</a:t>
            </a:fld>
            <a:endParaRPr lang="en-US"/>
          </a:p>
        </p:txBody>
      </p:sp>
    </p:spTree>
    <p:extLst>
      <p:ext uri="{BB962C8B-B14F-4D97-AF65-F5344CB8AC3E}">
        <p14:creationId xmlns:p14="http://schemas.microsoft.com/office/powerpoint/2010/main" val="4230970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1D574C83-4BA1-48C1-9C4B-354970316428}"/>
              </a:ext>
            </a:extLst>
          </p:cNvPr>
          <p:cNvSpPr/>
          <p:nvPr/>
        </p:nvSpPr>
        <p:spPr bwMode="auto">
          <a:xfrm>
            <a:off x="964277"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 name="TextBox 4">
            <a:extLst>
              <a:ext uri="{FF2B5EF4-FFF2-40B4-BE49-F238E27FC236}">
                <a16:creationId xmlns:a16="http://schemas.microsoft.com/office/drawing/2014/main" id="{5D693A81-444C-41FC-B49A-1BBA2326D07B}"/>
              </a:ext>
            </a:extLst>
          </p:cNvPr>
          <p:cNvSpPr txBox="1"/>
          <p:nvPr/>
        </p:nvSpPr>
        <p:spPr>
          <a:xfrm>
            <a:off x="838200" y="5511661"/>
            <a:ext cx="242455" cy="461665"/>
          </a:xfrm>
          <a:prstGeom prst="rect">
            <a:avLst/>
          </a:prstGeom>
          <a:noFill/>
        </p:spPr>
        <p:txBody>
          <a:bodyPr wrap="square" rtlCol="0">
            <a:spAutoFit/>
          </a:bodyPr>
          <a:lstStyle/>
          <a:p>
            <a:r>
              <a:rPr lang="en-US" sz="2400" dirty="0">
                <a:solidFill>
                  <a:srgbClr val="C00000"/>
                </a:solidFill>
              </a:rPr>
              <a:t>3</a:t>
            </a:r>
          </a:p>
        </p:txBody>
      </p:sp>
      <p:sp>
        <p:nvSpPr>
          <p:cNvPr id="6" name="TextBox 5">
            <a:extLst>
              <a:ext uri="{FF2B5EF4-FFF2-40B4-BE49-F238E27FC236}">
                <a16:creationId xmlns:a16="http://schemas.microsoft.com/office/drawing/2014/main" id="{679274BA-390D-4026-8BC0-ED112DE0D5E2}"/>
              </a:ext>
            </a:extLst>
          </p:cNvPr>
          <p:cNvSpPr txBox="1"/>
          <p:nvPr/>
        </p:nvSpPr>
        <p:spPr>
          <a:xfrm>
            <a:off x="919250" y="1066113"/>
            <a:ext cx="581891" cy="461665"/>
          </a:xfrm>
          <a:prstGeom prst="rect">
            <a:avLst/>
          </a:prstGeom>
          <a:noFill/>
        </p:spPr>
        <p:txBody>
          <a:bodyPr wrap="square" rtlCol="0">
            <a:spAutoFit/>
          </a:bodyPr>
          <a:lstStyle/>
          <a:p>
            <a:r>
              <a:rPr lang="en-US" sz="2400" dirty="0"/>
              <a:t>32</a:t>
            </a:r>
          </a:p>
        </p:txBody>
      </p:sp>
      <p:sp>
        <p:nvSpPr>
          <p:cNvPr id="7" name="TextBox 6">
            <a:extLst>
              <a:ext uri="{FF2B5EF4-FFF2-40B4-BE49-F238E27FC236}">
                <a16:creationId xmlns:a16="http://schemas.microsoft.com/office/drawing/2014/main" id="{F86D6EF8-C9AE-4165-ACF1-76DE62269C0F}"/>
              </a:ext>
            </a:extLst>
          </p:cNvPr>
          <p:cNvSpPr txBox="1"/>
          <p:nvPr/>
        </p:nvSpPr>
        <p:spPr>
          <a:xfrm>
            <a:off x="382386" y="2336235"/>
            <a:ext cx="581891" cy="461665"/>
          </a:xfrm>
          <a:prstGeom prst="rect">
            <a:avLst/>
          </a:prstGeom>
          <a:noFill/>
        </p:spPr>
        <p:txBody>
          <a:bodyPr wrap="square" rtlCol="0">
            <a:spAutoFit/>
          </a:bodyPr>
          <a:lstStyle/>
          <a:p>
            <a:r>
              <a:rPr lang="en-US" sz="2400" dirty="0"/>
              <a:t>32</a:t>
            </a:r>
          </a:p>
        </p:txBody>
      </p:sp>
      <p:sp>
        <p:nvSpPr>
          <p:cNvPr id="10" name="Cube 9">
            <a:extLst>
              <a:ext uri="{FF2B5EF4-FFF2-40B4-BE49-F238E27FC236}">
                <a16:creationId xmlns:a16="http://schemas.microsoft.com/office/drawing/2014/main" id="{3BD10F3E-54AF-42DF-B20D-E2F7958C4D4D}"/>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1" name="Cube 10">
            <a:extLst>
              <a:ext uri="{FF2B5EF4-FFF2-40B4-BE49-F238E27FC236}">
                <a16:creationId xmlns:a16="http://schemas.microsoft.com/office/drawing/2014/main" id="{EEFBD28E-34C1-4ACF-B12D-F03A9424CF2D}"/>
              </a:ext>
            </a:extLst>
          </p:cNvPr>
          <p:cNvSpPr/>
          <p:nvPr/>
        </p:nvSpPr>
        <p:spPr bwMode="auto">
          <a:xfrm>
            <a:off x="8893156"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7" name="TextBox 16">
            <a:extLst>
              <a:ext uri="{FF2B5EF4-FFF2-40B4-BE49-F238E27FC236}">
                <a16:creationId xmlns:a16="http://schemas.microsoft.com/office/drawing/2014/main" id="{E1BF5723-5C24-4E9E-BFBE-6BD2458796C1}"/>
              </a:ext>
            </a:extLst>
          </p:cNvPr>
          <p:cNvSpPr txBox="1"/>
          <p:nvPr/>
        </p:nvSpPr>
        <p:spPr>
          <a:xfrm>
            <a:off x="8480982" y="1411394"/>
            <a:ext cx="581891" cy="461665"/>
          </a:xfrm>
          <a:prstGeom prst="rect">
            <a:avLst/>
          </a:prstGeom>
          <a:noFill/>
        </p:spPr>
        <p:txBody>
          <a:bodyPr wrap="square" rtlCol="0">
            <a:spAutoFit/>
          </a:bodyPr>
          <a:lstStyle/>
          <a:p>
            <a:r>
              <a:rPr lang="en-US" sz="2400" dirty="0"/>
              <a:t>28</a:t>
            </a:r>
          </a:p>
        </p:txBody>
      </p:sp>
      <p:sp>
        <p:nvSpPr>
          <p:cNvPr id="18" name="TextBox 17">
            <a:extLst>
              <a:ext uri="{FF2B5EF4-FFF2-40B4-BE49-F238E27FC236}">
                <a16:creationId xmlns:a16="http://schemas.microsoft.com/office/drawing/2014/main" id="{BB2E25EE-0BCB-4742-BAFA-13296A8A0179}"/>
              </a:ext>
            </a:extLst>
          </p:cNvPr>
          <p:cNvSpPr txBox="1"/>
          <p:nvPr/>
        </p:nvSpPr>
        <p:spPr>
          <a:xfrm>
            <a:off x="8059767" y="2369939"/>
            <a:ext cx="581891" cy="461665"/>
          </a:xfrm>
          <a:prstGeom prst="rect">
            <a:avLst/>
          </a:prstGeom>
          <a:noFill/>
        </p:spPr>
        <p:txBody>
          <a:bodyPr wrap="square" rtlCol="0">
            <a:spAutoFit/>
          </a:bodyPr>
          <a:lstStyle/>
          <a:p>
            <a:r>
              <a:rPr lang="en-US" sz="2400" dirty="0"/>
              <a:t>28</a:t>
            </a:r>
          </a:p>
        </p:txBody>
      </p:sp>
      <p:sp>
        <p:nvSpPr>
          <p:cNvPr id="19" name="Cube 18">
            <a:extLst>
              <a:ext uri="{FF2B5EF4-FFF2-40B4-BE49-F238E27FC236}">
                <a16:creationId xmlns:a16="http://schemas.microsoft.com/office/drawing/2014/main" id="{465B2EB7-EC63-4E61-91C5-C098B2054508}"/>
              </a:ext>
            </a:extLst>
          </p:cNvPr>
          <p:cNvSpPr/>
          <p:nvPr/>
        </p:nvSpPr>
        <p:spPr bwMode="auto">
          <a:xfrm>
            <a:off x="4669107" y="5294561"/>
            <a:ext cx="412865" cy="1191279"/>
          </a:xfrm>
          <a:prstGeom prst="cube">
            <a:avLst>
              <a:gd name="adj" fmla="val 7763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0" name="Cube 19">
            <a:extLst>
              <a:ext uri="{FF2B5EF4-FFF2-40B4-BE49-F238E27FC236}">
                <a16:creationId xmlns:a16="http://schemas.microsoft.com/office/drawing/2014/main" id="{9EF1142A-46FD-46E9-9FBD-A54C7E1B7088}"/>
              </a:ext>
            </a:extLst>
          </p:cNvPr>
          <p:cNvSpPr/>
          <p:nvPr/>
        </p:nvSpPr>
        <p:spPr bwMode="auto">
          <a:xfrm>
            <a:off x="4853649" y="5294561"/>
            <a:ext cx="412865" cy="1191279"/>
          </a:xfrm>
          <a:prstGeom prst="cube">
            <a:avLst>
              <a:gd name="adj" fmla="val 7763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1" name="Cube 20">
            <a:extLst>
              <a:ext uri="{FF2B5EF4-FFF2-40B4-BE49-F238E27FC236}">
                <a16:creationId xmlns:a16="http://schemas.microsoft.com/office/drawing/2014/main" id="{86AB37BA-D800-4D26-AA51-50FF5BB27468}"/>
              </a:ext>
            </a:extLst>
          </p:cNvPr>
          <p:cNvSpPr/>
          <p:nvPr/>
        </p:nvSpPr>
        <p:spPr bwMode="auto">
          <a:xfrm>
            <a:off x="5038191" y="5294561"/>
            <a:ext cx="412865" cy="1191279"/>
          </a:xfrm>
          <a:prstGeom prst="cube">
            <a:avLst>
              <a:gd name="adj" fmla="val 7763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2" name="Cube 21">
            <a:extLst>
              <a:ext uri="{FF2B5EF4-FFF2-40B4-BE49-F238E27FC236}">
                <a16:creationId xmlns:a16="http://schemas.microsoft.com/office/drawing/2014/main" id="{D1B0071D-03AB-4014-A65F-E56DD790BDCB}"/>
              </a:ext>
            </a:extLst>
          </p:cNvPr>
          <p:cNvSpPr/>
          <p:nvPr/>
        </p:nvSpPr>
        <p:spPr bwMode="auto">
          <a:xfrm>
            <a:off x="5222733" y="5294561"/>
            <a:ext cx="412865" cy="1191279"/>
          </a:xfrm>
          <a:prstGeom prst="cube">
            <a:avLst>
              <a:gd name="adj" fmla="val 7763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3" name="Cube 22">
            <a:extLst>
              <a:ext uri="{FF2B5EF4-FFF2-40B4-BE49-F238E27FC236}">
                <a16:creationId xmlns:a16="http://schemas.microsoft.com/office/drawing/2014/main" id="{3BCDEB54-8801-42FE-BBB6-545501EA41AD}"/>
              </a:ext>
            </a:extLst>
          </p:cNvPr>
          <p:cNvSpPr/>
          <p:nvPr/>
        </p:nvSpPr>
        <p:spPr bwMode="auto">
          <a:xfrm>
            <a:off x="5407275" y="5294561"/>
            <a:ext cx="412865" cy="1191279"/>
          </a:xfrm>
          <a:prstGeom prst="cube">
            <a:avLst>
              <a:gd name="adj" fmla="val 7763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4" name="Cube 23">
            <a:extLst>
              <a:ext uri="{FF2B5EF4-FFF2-40B4-BE49-F238E27FC236}">
                <a16:creationId xmlns:a16="http://schemas.microsoft.com/office/drawing/2014/main" id="{51A3A653-FCE4-4455-9622-66399B412072}"/>
              </a:ext>
            </a:extLst>
          </p:cNvPr>
          <p:cNvSpPr/>
          <p:nvPr/>
        </p:nvSpPr>
        <p:spPr bwMode="auto">
          <a:xfrm>
            <a:off x="5591817" y="5294561"/>
            <a:ext cx="412865" cy="1191279"/>
          </a:xfrm>
          <a:prstGeom prst="cube">
            <a:avLst>
              <a:gd name="adj" fmla="val 77635"/>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5" name="Cube 24">
            <a:extLst>
              <a:ext uri="{FF2B5EF4-FFF2-40B4-BE49-F238E27FC236}">
                <a16:creationId xmlns:a16="http://schemas.microsoft.com/office/drawing/2014/main" id="{F8F2DA07-9F5B-40A4-A57E-423A9D4F904C}"/>
              </a:ext>
            </a:extLst>
          </p:cNvPr>
          <p:cNvSpPr/>
          <p:nvPr/>
        </p:nvSpPr>
        <p:spPr bwMode="auto">
          <a:xfrm>
            <a:off x="9124449"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6" name="Cube 25">
            <a:extLst>
              <a:ext uri="{FF2B5EF4-FFF2-40B4-BE49-F238E27FC236}">
                <a16:creationId xmlns:a16="http://schemas.microsoft.com/office/drawing/2014/main" id="{22ACABD6-78CF-411A-A2AB-FB3DFFE3BC1F}"/>
              </a:ext>
            </a:extLst>
          </p:cNvPr>
          <p:cNvSpPr/>
          <p:nvPr/>
        </p:nvSpPr>
        <p:spPr bwMode="auto">
          <a:xfrm>
            <a:off x="9355742"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7" name="Cube 26">
            <a:extLst>
              <a:ext uri="{FF2B5EF4-FFF2-40B4-BE49-F238E27FC236}">
                <a16:creationId xmlns:a16="http://schemas.microsoft.com/office/drawing/2014/main" id="{30CE42A9-CE11-4510-91C0-E7D71AE01954}"/>
              </a:ext>
            </a:extLst>
          </p:cNvPr>
          <p:cNvSpPr/>
          <p:nvPr/>
        </p:nvSpPr>
        <p:spPr bwMode="auto">
          <a:xfrm>
            <a:off x="9587035"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8" name="Cube 27">
            <a:extLst>
              <a:ext uri="{FF2B5EF4-FFF2-40B4-BE49-F238E27FC236}">
                <a16:creationId xmlns:a16="http://schemas.microsoft.com/office/drawing/2014/main" id="{1595D33E-0A81-43FC-93B3-10FFB7457140}"/>
              </a:ext>
            </a:extLst>
          </p:cNvPr>
          <p:cNvSpPr/>
          <p:nvPr/>
        </p:nvSpPr>
        <p:spPr bwMode="auto">
          <a:xfrm>
            <a:off x="9818328"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0" name="TextBox 29">
            <a:extLst>
              <a:ext uri="{FF2B5EF4-FFF2-40B4-BE49-F238E27FC236}">
                <a16:creationId xmlns:a16="http://schemas.microsoft.com/office/drawing/2014/main" id="{4D88F33B-C11B-491A-9D16-F761FFB7E353}"/>
              </a:ext>
            </a:extLst>
          </p:cNvPr>
          <p:cNvSpPr txBox="1"/>
          <p:nvPr/>
        </p:nvSpPr>
        <p:spPr>
          <a:xfrm>
            <a:off x="8650701" y="5428535"/>
            <a:ext cx="242455" cy="461665"/>
          </a:xfrm>
          <a:prstGeom prst="rect">
            <a:avLst/>
          </a:prstGeom>
          <a:noFill/>
        </p:spPr>
        <p:txBody>
          <a:bodyPr wrap="square" rtlCol="0">
            <a:spAutoFit/>
          </a:bodyPr>
          <a:lstStyle/>
          <a:p>
            <a:r>
              <a:rPr lang="en-US" sz="2400" dirty="0">
                <a:solidFill>
                  <a:srgbClr val="C00000"/>
                </a:solidFill>
              </a:rPr>
              <a:t>1</a:t>
            </a:r>
          </a:p>
        </p:txBody>
      </p:sp>
      <p:sp>
        <p:nvSpPr>
          <p:cNvPr id="31" name="Rectangle 30">
            <a:extLst>
              <a:ext uri="{FF2B5EF4-FFF2-40B4-BE49-F238E27FC236}">
                <a16:creationId xmlns:a16="http://schemas.microsoft.com/office/drawing/2014/main" id="{B7B36AF5-B50A-4DD8-AA4E-A24C89088B1C}"/>
              </a:ext>
            </a:extLst>
          </p:cNvPr>
          <p:cNvSpPr/>
          <p:nvPr/>
        </p:nvSpPr>
        <p:spPr>
          <a:xfrm>
            <a:off x="4591849" y="1594873"/>
            <a:ext cx="274320" cy="274320"/>
          </a:xfrm>
          <a:prstGeom prst="rect">
            <a:avLst/>
          </a:prstGeom>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AFC52EC-F8DB-49D7-8468-BF4F658E3C6B}"/>
              </a:ext>
            </a:extLst>
          </p:cNvPr>
          <p:cNvSpPr/>
          <p:nvPr/>
        </p:nvSpPr>
        <p:spPr>
          <a:xfrm>
            <a:off x="4874416" y="1594873"/>
            <a:ext cx="274320" cy="274320"/>
          </a:xfrm>
          <a:prstGeom prst="rect">
            <a:avLst/>
          </a:prstGeom>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F27D074D-7316-4FC8-905B-938C80971DBC}"/>
              </a:ext>
            </a:extLst>
          </p:cNvPr>
          <p:cNvSpPr/>
          <p:nvPr/>
        </p:nvSpPr>
        <p:spPr>
          <a:xfrm>
            <a:off x="5156983" y="1594873"/>
            <a:ext cx="274320" cy="274320"/>
          </a:xfrm>
          <a:prstGeom prst="rect">
            <a:avLst/>
          </a:prstGeom>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D99C2686-2935-4D56-A62A-3B0ECC5F54C9}"/>
              </a:ext>
            </a:extLst>
          </p:cNvPr>
          <p:cNvSpPr/>
          <p:nvPr/>
        </p:nvSpPr>
        <p:spPr>
          <a:xfrm>
            <a:off x="5439550" y="1594873"/>
            <a:ext cx="274320" cy="274320"/>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4037F5E-2045-4BB1-8FDF-A5B4A72052C8}"/>
              </a:ext>
            </a:extLst>
          </p:cNvPr>
          <p:cNvSpPr/>
          <p:nvPr/>
        </p:nvSpPr>
        <p:spPr>
          <a:xfrm>
            <a:off x="5722117" y="1594873"/>
            <a:ext cx="274320" cy="274320"/>
          </a:xfrm>
          <a:prstGeom prst="rect">
            <a:avLst/>
          </a:prstGeom>
          <a:ln>
            <a:solidFill>
              <a:schemeClr val="bg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3448A40C-E8E2-4C01-B567-53D1EA17C174}"/>
              </a:ext>
            </a:extLst>
          </p:cNvPr>
          <p:cNvSpPr/>
          <p:nvPr/>
        </p:nvSpPr>
        <p:spPr>
          <a:xfrm>
            <a:off x="6004682" y="1594873"/>
            <a:ext cx="274320" cy="274320"/>
          </a:xfrm>
          <a:prstGeom prst="rect">
            <a:avLst/>
          </a:prstGeom>
          <a:solidFill>
            <a:srgbClr val="00B0F0"/>
          </a:solidFill>
          <a:ln>
            <a:solidFill>
              <a:schemeClr val="bg1">
                <a:lumMod val="75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817509C-4EA0-4BB9-83A3-A6CACDD26AC7}"/>
                  </a:ext>
                </a:extLst>
              </p:cNvPr>
              <p:cNvSpPr/>
              <p:nvPr/>
            </p:nvSpPr>
            <p:spPr>
              <a:xfrm>
                <a:off x="2023088" y="5692882"/>
                <a:ext cx="2175158" cy="830997"/>
              </a:xfrm>
              <a:prstGeom prst="rect">
                <a:avLst/>
              </a:prstGeom>
            </p:spPr>
            <p:txBody>
              <a:bodyPr wrap="square">
                <a:spAutoFit/>
              </a:bodyPr>
              <a:lstStyle/>
              <a:p>
                <a14:m>
                  <m:oMath xmlns:m="http://schemas.openxmlformats.org/officeDocument/2006/math">
                    <m:r>
                      <a:rPr lang="en-US" sz="2400" b="0" i="1" smtClean="0">
                        <a:latin typeface="Cambria Math" panose="02040503050406030204" pitchFamily="18" charset="0"/>
                      </a:rPr>
                      <m:t>6×</m:t>
                    </m:r>
                    <m:r>
                      <a:rPr lang="en-US" sz="2400" i="1">
                        <a:latin typeface="Cambria Math" panose="02040503050406030204" pitchFamily="18" charset="0"/>
                      </a:rPr>
                      <m:t>3×5×5</m:t>
                    </m:r>
                  </m:oMath>
                </a14:m>
                <a:r>
                  <a:rPr lang="en-US" sz="2400" dirty="0"/>
                  <a:t> filters</a:t>
                </a:r>
              </a:p>
            </p:txBody>
          </p:sp>
        </mc:Choice>
        <mc:Fallback xmlns="">
          <p:sp>
            <p:nvSpPr>
              <p:cNvPr id="40" name="Rectangle 39">
                <a:extLst>
                  <a:ext uri="{FF2B5EF4-FFF2-40B4-BE49-F238E27FC236}">
                    <a16:creationId xmlns:a16="http://schemas.microsoft.com/office/drawing/2014/main" id="{3817509C-4EA0-4BB9-83A3-A6CACDD26AC7}"/>
                  </a:ext>
                </a:extLst>
              </p:cNvPr>
              <p:cNvSpPr>
                <a:spLocks noRot="1" noChangeAspect="1" noMove="1" noResize="1" noEditPoints="1" noAdjustHandles="1" noChangeArrowheads="1" noChangeShapeType="1" noTextEdit="1"/>
              </p:cNvSpPr>
              <p:nvPr/>
            </p:nvSpPr>
            <p:spPr>
              <a:xfrm>
                <a:off x="2023088" y="5692882"/>
                <a:ext cx="2175158" cy="830997"/>
              </a:xfrm>
              <a:prstGeom prst="rect">
                <a:avLst/>
              </a:prstGeom>
              <a:blipFill>
                <a:blip r:embed="rId2"/>
                <a:stretch>
                  <a:fillRect l="-4482"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3D678DD-0780-4102-B5F6-75266131534E}"/>
                  </a:ext>
                </a:extLst>
              </p:cNvPr>
              <p:cNvSpPr/>
              <p:nvPr/>
            </p:nvSpPr>
            <p:spPr>
              <a:xfrm>
                <a:off x="7914888" y="5955848"/>
                <a:ext cx="3927974" cy="830997"/>
              </a:xfrm>
              <a:prstGeom prst="rect">
                <a:avLst/>
              </a:prstGeom>
            </p:spPr>
            <p:txBody>
              <a:bodyPr wrap="square">
                <a:spAutoFit/>
              </a:bodyPr>
              <a:lstStyle/>
              <a:p>
                <a:r>
                  <a:rPr lang="en-US" sz="2400" dirty="0"/>
                  <a:t>Stack activations to get a</a:t>
                </a:r>
              </a:p>
              <a:p>
                <a14:m>
                  <m:oMath xmlns:m="http://schemas.openxmlformats.org/officeDocument/2006/math">
                    <m:r>
                      <a:rPr lang="en-US" sz="2400" i="1">
                        <a:latin typeface="Cambria Math" panose="02040503050406030204" pitchFamily="18" charset="0"/>
                      </a:rPr>
                      <m:t>6×</m:t>
                    </m:r>
                    <m:r>
                      <a:rPr lang="en-US" sz="2400" b="0" i="1" smtClean="0">
                        <a:latin typeface="Cambria Math" panose="02040503050406030204" pitchFamily="18" charset="0"/>
                      </a:rPr>
                      <m:t>28×28</m:t>
                    </m:r>
                  </m:oMath>
                </a14:m>
                <a:r>
                  <a:rPr lang="en-US" sz="2400" dirty="0"/>
                  <a:t> output “image”</a:t>
                </a:r>
              </a:p>
            </p:txBody>
          </p:sp>
        </mc:Choice>
        <mc:Fallback xmlns="">
          <p:sp>
            <p:nvSpPr>
              <p:cNvPr id="41" name="Rectangle 40">
                <a:extLst>
                  <a:ext uri="{FF2B5EF4-FFF2-40B4-BE49-F238E27FC236}">
                    <a16:creationId xmlns:a16="http://schemas.microsoft.com/office/drawing/2014/main" id="{13D678DD-0780-4102-B5F6-75266131534E}"/>
                  </a:ext>
                </a:extLst>
              </p:cNvPr>
              <p:cNvSpPr>
                <a:spLocks noRot="1" noChangeAspect="1" noMove="1" noResize="1" noEditPoints="1" noAdjustHandles="1" noChangeArrowheads="1" noChangeShapeType="1" noTextEdit="1"/>
              </p:cNvSpPr>
              <p:nvPr/>
            </p:nvSpPr>
            <p:spPr>
              <a:xfrm>
                <a:off x="7914888" y="5955848"/>
                <a:ext cx="3927974" cy="830997"/>
              </a:xfrm>
              <a:prstGeom prst="rect">
                <a:avLst/>
              </a:prstGeom>
              <a:blipFill>
                <a:blip r:embed="rId3"/>
                <a:stretch>
                  <a:fillRect l="-2326" t="-5882" b="-1617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889E60AC-5F33-4E68-B26D-A09F32384697}"/>
              </a:ext>
            </a:extLst>
          </p:cNvPr>
          <p:cNvSpPr txBox="1"/>
          <p:nvPr/>
        </p:nvSpPr>
        <p:spPr>
          <a:xfrm>
            <a:off x="4250118" y="1133208"/>
            <a:ext cx="2653183" cy="461665"/>
          </a:xfrm>
          <a:prstGeom prst="rect">
            <a:avLst/>
          </a:prstGeom>
          <a:noFill/>
        </p:spPr>
        <p:txBody>
          <a:bodyPr wrap="square" rtlCol="0">
            <a:spAutoFit/>
          </a:bodyPr>
          <a:lstStyle/>
          <a:p>
            <a:r>
              <a:rPr lang="en-US" sz="2400" dirty="0"/>
              <a:t>6-dim bias vector</a:t>
            </a: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631E2DBB-85AE-4575-9B21-2D77BA2FB5DC}"/>
                  </a:ext>
                </a:extLst>
              </p:cNvPr>
              <p:cNvSpPr/>
              <p:nvPr/>
            </p:nvSpPr>
            <p:spPr>
              <a:xfrm>
                <a:off x="7914888" y="399145"/>
                <a:ext cx="3207680" cy="830997"/>
              </a:xfrm>
              <a:prstGeom prst="rect">
                <a:avLst/>
              </a:prstGeom>
            </p:spPr>
            <p:txBody>
              <a:bodyPr wrap="square">
                <a:spAutoFit/>
              </a:bodyPr>
              <a:lstStyle/>
              <a:p>
                <a14:m>
                  <m:oMath xmlns:m="http://schemas.openxmlformats.org/officeDocument/2006/math">
                    <m:r>
                      <a:rPr lang="en-US" sz="2400" i="1">
                        <a:latin typeface="Cambria Math" panose="02040503050406030204" pitchFamily="18" charset="0"/>
                      </a:rPr>
                      <m:t>28×28</m:t>
                    </m:r>
                  </m:oMath>
                </a14:m>
                <a:r>
                  <a:rPr lang="en-US" sz="2400" dirty="0"/>
                  <a:t> grid, at each</a:t>
                </a:r>
              </a:p>
              <a:p>
                <a:r>
                  <a:rPr lang="en-US" sz="2400" dirty="0"/>
                  <a:t>point a 6-dim vector</a:t>
                </a:r>
              </a:p>
            </p:txBody>
          </p:sp>
        </mc:Choice>
        <mc:Fallback xmlns="">
          <p:sp>
            <p:nvSpPr>
              <p:cNvPr id="43" name="Rectangle 42">
                <a:extLst>
                  <a:ext uri="{FF2B5EF4-FFF2-40B4-BE49-F238E27FC236}">
                    <a16:creationId xmlns:a16="http://schemas.microsoft.com/office/drawing/2014/main" id="{631E2DBB-85AE-4575-9B21-2D77BA2FB5DC}"/>
                  </a:ext>
                </a:extLst>
              </p:cNvPr>
              <p:cNvSpPr>
                <a:spLocks noRot="1" noChangeAspect="1" noMove="1" noResize="1" noEditPoints="1" noAdjustHandles="1" noChangeArrowheads="1" noChangeShapeType="1" noTextEdit="1"/>
              </p:cNvSpPr>
              <p:nvPr/>
            </p:nvSpPr>
            <p:spPr>
              <a:xfrm>
                <a:off x="7914888" y="399145"/>
                <a:ext cx="3207680" cy="830997"/>
              </a:xfrm>
              <a:prstGeom prst="rect">
                <a:avLst/>
              </a:prstGeom>
              <a:blipFill>
                <a:blip r:embed="rId4"/>
                <a:stretch>
                  <a:fillRect l="-2846" t="-5839" b="-1532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7342392F-2E73-47DF-AECA-3E0CE561E186}"/>
              </a:ext>
            </a:extLst>
          </p:cNvPr>
          <p:cNvSpPr txBox="1"/>
          <p:nvPr/>
        </p:nvSpPr>
        <p:spPr>
          <a:xfrm>
            <a:off x="4857791" y="2993850"/>
            <a:ext cx="1443146" cy="830997"/>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Convolutional layer</a:t>
            </a:r>
          </a:p>
        </p:txBody>
      </p:sp>
      <p:cxnSp>
        <p:nvCxnSpPr>
          <p:cNvPr id="51" name="Straight Arrow Connector 50">
            <a:extLst>
              <a:ext uri="{FF2B5EF4-FFF2-40B4-BE49-F238E27FC236}">
                <a16:creationId xmlns:a16="http://schemas.microsoft.com/office/drawing/2014/main" id="{070B4058-4D72-4A2E-B0AE-DB55425E7F12}"/>
              </a:ext>
            </a:extLst>
          </p:cNvPr>
          <p:cNvCxnSpPr>
            <a:cxnSpLocks/>
          </p:cNvCxnSpPr>
          <p:nvPr/>
        </p:nvCxnSpPr>
        <p:spPr>
          <a:xfrm flipH="1">
            <a:off x="2467516" y="3429000"/>
            <a:ext cx="2386133" cy="0"/>
          </a:xfrm>
          <a:prstGeom prst="straightConnector1">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03C3FAF-3A43-4979-8CB7-DEAA5D175132}"/>
              </a:ext>
            </a:extLst>
          </p:cNvPr>
          <p:cNvCxnSpPr>
            <a:stCxn id="44" idx="3"/>
          </p:cNvCxnSpPr>
          <p:nvPr/>
        </p:nvCxnSpPr>
        <p:spPr>
          <a:xfrm>
            <a:off x="6300937" y="3409349"/>
            <a:ext cx="1613951" cy="0"/>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58" name="Title 57">
            <a:extLst>
              <a:ext uri="{FF2B5EF4-FFF2-40B4-BE49-F238E27FC236}">
                <a16:creationId xmlns:a16="http://schemas.microsoft.com/office/drawing/2014/main" id="{B55F6485-F4EB-4D76-B968-2F01841E03C5}"/>
              </a:ext>
            </a:extLst>
          </p:cNvPr>
          <p:cNvSpPr>
            <a:spLocks noGrp="1"/>
          </p:cNvSpPr>
          <p:nvPr>
            <p:ph type="title"/>
          </p:nvPr>
        </p:nvSpPr>
        <p:spPr/>
        <p:txBody>
          <a:bodyPr/>
          <a:lstStyle/>
          <a:p>
            <a:r>
              <a:rPr lang="en-US" dirty="0"/>
              <a:t>Convolutional Layer</a:t>
            </a:r>
          </a:p>
        </p:txBody>
      </p:sp>
      <p:sp>
        <p:nvSpPr>
          <p:cNvPr id="59" name="Cube 58">
            <a:extLst>
              <a:ext uri="{FF2B5EF4-FFF2-40B4-BE49-F238E27FC236}">
                <a16:creationId xmlns:a16="http://schemas.microsoft.com/office/drawing/2014/main" id="{CD2D93EC-504F-4E15-A69D-7416302FC42D}"/>
              </a:ext>
            </a:extLst>
          </p:cNvPr>
          <p:cNvSpPr/>
          <p:nvPr/>
        </p:nvSpPr>
        <p:spPr bwMode="auto">
          <a:xfrm>
            <a:off x="1333078" y="2573268"/>
            <a:ext cx="412865" cy="1191279"/>
          </a:xfrm>
          <a:prstGeom prst="cube">
            <a:avLst>
              <a:gd name="adj" fmla="val 7763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0" name="Cube 59">
            <a:extLst>
              <a:ext uri="{FF2B5EF4-FFF2-40B4-BE49-F238E27FC236}">
                <a16:creationId xmlns:a16="http://schemas.microsoft.com/office/drawing/2014/main" id="{4CCE7E62-E395-44D0-9A7B-2ACEAFF54FE1}"/>
              </a:ext>
            </a:extLst>
          </p:cNvPr>
          <p:cNvSpPr/>
          <p:nvPr/>
        </p:nvSpPr>
        <p:spPr bwMode="auto">
          <a:xfrm>
            <a:off x="1333078" y="2573268"/>
            <a:ext cx="412865" cy="1191279"/>
          </a:xfrm>
          <a:prstGeom prst="cube">
            <a:avLst>
              <a:gd name="adj" fmla="val 7763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1" name="Cube 60">
            <a:extLst>
              <a:ext uri="{FF2B5EF4-FFF2-40B4-BE49-F238E27FC236}">
                <a16:creationId xmlns:a16="http://schemas.microsoft.com/office/drawing/2014/main" id="{8288E2D0-438D-4EDF-AAA2-2811B8A5261C}"/>
              </a:ext>
            </a:extLst>
          </p:cNvPr>
          <p:cNvSpPr/>
          <p:nvPr/>
        </p:nvSpPr>
        <p:spPr bwMode="auto">
          <a:xfrm>
            <a:off x="1333078" y="2573268"/>
            <a:ext cx="412865" cy="1191279"/>
          </a:xfrm>
          <a:prstGeom prst="cube">
            <a:avLst>
              <a:gd name="adj" fmla="val 7763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2" name="Cube 61">
            <a:extLst>
              <a:ext uri="{FF2B5EF4-FFF2-40B4-BE49-F238E27FC236}">
                <a16:creationId xmlns:a16="http://schemas.microsoft.com/office/drawing/2014/main" id="{A1A59D81-AFF1-4D8B-9079-CD34126BC901}"/>
              </a:ext>
            </a:extLst>
          </p:cNvPr>
          <p:cNvSpPr/>
          <p:nvPr/>
        </p:nvSpPr>
        <p:spPr bwMode="auto">
          <a:xfrm>
            <a:off x="1333078" y="2573268"/>
            <a:ext cx="412865" cy="1191279"/>
          </a:xfrm>
          <a:prstGeom prst="cube">
            <a:avLst>
              <a:gd name="adj" fmla="val 7763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3" name="Cube 62">
            <a:extLst>
              <a:ext uri="{FF2B5EF4-FFF2-40B4-BE49-F238E27FC236}">
                <a16:creationId xmlns:a16="http://schemas.microsoft.com/office/drawing/2014/main" id="{023C9107-0FBB-4541-9296-CA7EDB5A7264}"/>
              </a:ext>
            </a:extLst>
          </p:cNvPr>
          <p:cNvSpPr/>
          <p:nvPr/>
        </p:nvSpPr>
        <p:spPr bwMode="auto">
          <a:xfrm>
            <a:off x="1333078" y="2573268"/>
            <a:ext cx="412865" cy="1191279"/>
          </a:xfrm>
          <a:prstGeom prst="cube">
            <a:avLst>
              <a:gd name="adj" fmla="val 7763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4" name="Cube 63">
            <a:extLst>
              <a:ext uri="{FF2B5EF4-FFF2-40B4-BE49-F238E27FC236}">
                <a16:creationId xmlns:a16="http://schemas.microsoft.com/office/drawing/2014/main" id="{5B44CDFF-B9A5-45EB-9252-E62E77171AEC}"/>
              </a:ext>
            </a:extLst>
          </p:cNvPr>
          <p:cNvSpPr/>
          <p:nvPr/>
        </p:nvSpPr>
        <p:spPr bwMode="auto">
          <a:xfrm>
            <a:off x="1333078" y="2573268"/>
            <a:ext cx="412865" cy="1191279"/>
          </a:xfrm>
          <a:prstGeom prst="cube">
            <a:avLst>
              <a:gd name="adj" fmla="val 77635"/>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5" name="TextBox 64">
            <a:extLst>
              <a:ext uri="{FF2B5EF4-FFF2-40B4-BE49-F238E27FC236}">
                <a16:creationId xmlns:a16="http://schemas.microsoft.com/office/drawing/2014/main" id="{857B9F59-1ECA-470F-845A-73B8B9993D30}"/>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2" name="Slide Number Placeholder 1">
            <a:extLst>
              <a:ext uri="{FF2B5EF4-FFF2-40B4-BE49-F238E27FC236}">
                <a16:creationId xmlns:a16="http://schemas.microsoft.com/office/drawing/2014/main" id="{91AB73BD-E5E5-47C5-B384-E4FCF0354CEA}"/>
              </a:ext>
            </a:extLst>
          </p:cNvPr>
          <p:cNvSpPr>
            <a:spLocks noGrp="1"/>
          </p:cNvSpPr>
          <p:nvPr>
            <p:ph type="sldNum" sz="quarter" idx="12"/>
          </p:nvPr>
        </p:nvSpPr>
        <p:spPr/>
        <p:txBody>
          <a:bodyPr/>
          <a:lstStyle/>
          <a:p>
            <a:fld id="{7E663616-BBAC-427E-89D3-E72909796144}" type="slidenum">
              <a:rPr lang="en-US" smtClean="0"/>
              <a:t>50</a:t>
            </a:fld>
            <a:endParaRPr lang="en-US"/>
          </a:p>
        </p:txBody>
      </p:sp>
    </p:spTree>
    <p:extLst>
      <p:ext uri="{BB962C8B-B14F-4D97-AF65-F5344CB8AC3E}">
        <p14:creationId xmlns:p14="http://schemas.microsoft.com/office/powerpoint/2010/main" val="194462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p:bldP spid="31" grpId="0" animBg="1"/>
      <p:bldP spid="32" grpId="0" animBg="1"/>
      <p:bldP spid="33" grpId="0" animBg="1"/>
      <p:bldP spid="34" grpId="0" animBg="1"/>
      <p:bldP spid="35" grpId="0" animBg="1"/>
      <p:bldP spid="36" grpId="0" animBg="1"/>
      <p:bldP spid="41" grpId="0"/>
      <p:bldP spid="43" grpId="0"/>
      <p:bldP spid="59" grpId="0" animBg="1"/>
      <p:bldP spid="60" grpId="0" animBg="1"/>
      <p:bldP spid="61" grpId="0" animBg="1"/>
      <p:bldP spid="62" grpId="0" animBg="1"/>
      <p:bldP spid="63" grpId="0" animBg="1"/>
      <p:bldP spid="6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be 18">
            <a:extLst>
              <a:ext uri="{FF2B5EF4-FFF2-40B4-BE49-F238E27FC236}">
                <a16:creationId xmlns:a16="http://schemas.microsoft.com/office/drawing/2014/main" id="{465B2EB7-EC63-4E61-91C5-C098B2054508}"/>
              </a:ext>
            </a:extLst>
          </p:cNvPr>
          <p:cNvSpPr/>
          <p:nvPr/>
        </p:nvSpPr>
        <p:spPr bwMode="auto">
          <a:xfrm>
            <a:off x="4669107" y="5294561"/>
            <a:ext cx="412865" cy="1191279"/>
          </a:xfrm>
          <a:prstGeom prst="cube">
            <a:avLst>
              <a:gd name="adj" fmla="val 7763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0" name="Cube 19">
            <a:extLst>
              <a:ext uri="{FF2B5EF4-FFF2-40B4-BE49-F238E27FC236}">
                <a16:creationId xmlns:a16="http://schemas.microsoft.com/office/drawing/2014/main" id="{9EF1142A-46FD-46E9-9FBD-A54C7E1B7088}"/>
              </a:ext>
            </a:extLst>
          </p:cNvPr>
          <p:cNvSpPr/>
          <p:nvPr/>
        </p:nvSpPr>
        <p:spPr bwMode="auto">
          <a:xfrm>
            <a:off x="4853649" y="5294561"/>
            <a:ext cx="412865" cy="1191279"/>
          </a:xfrm>
          <a:prstGeom prst="cube">
            <a:avLst>
              <a:gd name="adj" fmla="val 7763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1" name="Cube 20">
            <a:extLst>
              <a:ext uri="{FF2B5EF4-FFF2-40B4-BE49-F238E27FC236}">
                <a16:creationId xmlns:a16="http://schemas.microsoft.com/office/drawing/2014/main" id="{86AB37BA-D800-4D26-AA51-50FF5BB27468}"/>
              </a:ext>
            </a:extLst>
          </p:cNvPr>
          <p:cNvSpPr/>
          <p:nvPr/>
        </p:nvSpPr>
        <p:spPr bwMode="auto">
          <a:xfrm>
            <a:off x="5038191" y="5294561"/>
            <a:ext cx="412865" cy="1191279"/>
          </a:xfrm>
          <a:prstGeom prst="cube">
            <a:avLst>
              <a:gd name="adj" fmla="val 7763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2" name="Cube 21">
            <a:extLst>
              <a:ext uri="{FF2B5EF4-FFF2-40B4-BE49-F238E27FC236}">
                <a16:creationId xmlns:a16="http://schemas.microsoft.com/office/drawing/2014/main" id="{D1B0071D-03AB-4014-A65F-E56DD790BDCB}"/>
              </a:ext>
            </a:extLst>
          </p:cNvPr>
          <p:cNvSpPr/>
          <p:nvPr/>
        </p:nvSpPr>
        <p:spPr bwMode="auto">
          <a:xfrm>
            <a:off x="5222733" y="5294561"/>
            <a:ext cx="412865" cy="1191279"/>
          </a:xfrm>
          <a:prstGeom prst="cube">
            <a:avLst>
              <a:gd name="adj" fmla="val 7763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3" name="Cube 22">
            <a:extLst>
              <a:ext uri="{FF2B5EF4-FFF2-40B4-BE49-F238E27FC236}">
                <a16:creationId xmlns:a16="http://schemas.microsoft.com/office/drawing/2014/main" id="{3BCDEB54-8801-42FE-BBB6-545501EA41AD}"/>
              </a:ext>
            </a:extLst>
          </p:cNvPr>
          <p:cNvSpPr/>
          <p:nvPr/>
        </p:nvSpPr>
        <p:spPr bwMode="auto">
          <a:xfrm>
            <a:off x="5407275" y="5294561"/>
            <a:ext cx="412865" cy="1191279"/>
          </a:xfrm>
          <a:prstGeom prst="cube">
            <a:avLst>
              <a:gd name="adj" fmla="val 7763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4" name="Cube 23">
            <a:extLst>
              <a:ext uri="{FF2B5EF4-FFF2-40B4-BE49-F238E27FC236}">
                <a16:creationId xmlns:a16="http://schemas.microsoft.com/office/drawing/2014/main" id="{51A3A653-FCE4-4455-9622-66399B412072}"/>
              </a:ext>
            </a:extLst>
          </p:cNvPr>
          <p:cNvSpPr/>
          <p:nvPr/>
        </p:nvSpPr>
        <p:spPr bwMode="auto">
          <a:xfrm>
            <a:off x="5591817" y="5294561"/>
            <a:ext cx="412865" cy="1191279"/>
          </a:xfrm>
          <a:prstGeom prst="cube">
            <a:avLst>
              <a:gd name="adj" fmla="val 77635"/>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grpSp>
        <p:nvGrpSpPr>
          <p:cNvPr id="3" name="Group 2">
            <a:extLst>
              <a:ext uri="{FF2B5EF4-FFF2-40B4-BE49-F238E27FC236}">
                <a16:creationId xmlns:a16="http://schemas.microsoft.com/office/drawing/2014/main" id="{ED0DC66C-F5A2-4657-9216-16B5C2E9ABB2}"/>
              </a:ext>
            </a:extLst>
          </p:cNvPr>
          <p:cNvGrpSpPr/>
          <p:nvPr/>
        </p:nvGrpSpPr>
        <p:grpSpPr>
          <a:xfrm>
            <a:off x="7996608" y="1058445"/>
            <a:ext cx="1537723" cy="4204682"/>
            <a:chOff x="8661863" y="1058445"/>
            <a:chExt cx="1537723" cy="4204682"/>
          </a:xfrm>
        </p:grpSpPr>
        <p:sp>
          <p:nvSpPr>
            <p:cNvPr id="10" name="Cube 9">
              <a:extLst>
                <a:ext uri="{FF2B5EF4-FFF2-40B4-BE49-F238E27FC236}">
                  <a16:creationId xmlns:a16="http://schemas.microsoft.com/office/drawing/2014/main" id="{3BD10F3E-54AF-42DF-B20D-E2F7958C4D4D}"/>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1" name="Cube 10">
              <a:extLst>
                <a:ext uri="{FF2B5EF4-FFF2-40B4-BE49-F238E27FC236}">
                  <a16:creationId xmlns:a16="http://schemas.microsoft.com/office/drawing/2014/main" id="{EEFBD28E-34C1-4ACF-B12D-F03A9424CF2D}"/>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5" name="Cube 24">
              <a:extLst>
                <a:ext uri="{FF2B5EF4-FFF2-40B4-BE49-F238E27FC236}">
                  <a16:creationId xmlns:a16="http://schemas.microsoft.com/office/drawing/2014/main" id="{F8F2DA07-9F5B-40A4-A57E-423A9D4F904C}"/>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6" name="Cube 25">
              <a:extLst>
                <a:ext uri="{FF2B5EF4-FFF2-40B4-BE49-F238E27FC236}">
                  <a16:creationId xmlns:a16="http://schemas.microsoft.com/office/drawing/2014/main" id="{22ACABD6-78CF-411A-A2AB-FB3DFFE3BC1F}"/>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7" name="Cube 26">
              <a:extLst>
                <a:ext uri="{FF2B5EF4-FFF2-40B4-BE49-F238E27FC236}">
                  <a16:creationId xmlns:a16="http://schemas.microsoft.com/office/drawing/2014/main" id="{30CE42A9-CE11-4510-91C0-E7D71AE01954}"/>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8" name="Cube 27">
              <a:extLst>
                <a:ext uri="{FF2B5EF4-FFF2-40B4-BE49-F238E27FC236}">
                  <a16:creationId xmlns:a16="http://schemas.microsoft.com/office/drawing/2014/main" id="{1595D33E-0A81-43FC-93B3-10FFB7457140}"/>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sp>
        <p:nvSpPr>
          <p:cNvPr id="31" name="Rectangle 30">
            <a:extLst>
              <a:ext uri="{FF2B5EF4-FFF2-40B4-BE49-F238E27FC236}">
                <a16:creationId xmlns:a16="http://schemas.microsoft.com/office/drawing/2014/main" id="{B7B36AF5-B50A-4DD8-AA4E-A24C89088B1C}"/>
              </a:ext>
            </a:extLst>
          </p:cNvPr>
          <p:cNvSpPr/>
          <p:nvPr/>
        </p:nvSpPr>
        <p:spPr>
          <a:xfrm>
            <a:off x="4591849" y="1594873"/>
            <a:ext cx="274320" cy="274320"/>
          </a:xfrm>
          <a:prstGeom prst="rect">
            <a:avLst/>
          </a:prstGeom>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AFC52EC-F8DB-49D7-8468-BF4F658E3C6B}"/>
              </a:ext>
            </a:extLst>
          </p:cNvPr>
          <p:cNvSpPr/>
          <p:nvPr/>
        </p:nvSpPr>
        <p:spPr>
          <a:xfrm>
            <a:off x="4874416" y="1594873"/>
            <a:ext cx="274320" cy="274320"/>
          </a:xfrm>
          <a:prstGeom prst="rect">
            <a:avLst/>
          </a:prstGeom>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F27D074D-7316-4FC8-905B-938C80971DBC}"/>
              </a:ext>
            </a:extLst>
          </p:cNvPr>
          <p:cNvSpPr/>
          <p:nvPr/>
        </p:nvSpPr>
        <p:spPr>
          <a:xfrm>
            <a:off x="5156983" y="1594873"/>
            <a:ext cx="274320" cy="274320"/>
          </a:xfrm>
          <a:prstGeom prst="rect">
            <a:avLst/>
          </a:prstGeom>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D99C2686-2935-4D56-A62A-3B0ECC5F54C9}"/>
              </a:ext>
            </a:extLst>
          </p:cNvPr>
          <p:cNvSpPr/>
          <p:nvPr/>
        </p:nvSpPr>
        <p:spPr>
          <a:xfrm>
            <a:off x="5439550" y="1594873"/>
            <a:ext cx="274320" cy="274320"/>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4037F5E-2045-4BB1-8FDF-A5B4A72052C8}"/>
              </a:ext>
            </a:extLst>
          </p:cNvPr>
          <p:cNvSpPr/>
          <p:nvPr/>
        </p:nvSpPr>
        <p:spPr>
          <a:xfrm>
            <a:off x="5722117" y="1594873"/>
            <a:ext cx="274320" cy="274320"/>
          </a:xfrm>
          <a:prstGeom prst="rect">
            <a:avLst/>
          </a:prstGeom>
          <a:ln>
            <a:solidFill>
              <a:schemeClr val="bg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3448A40C-E8E2-4C01-B567-53D1EA17C174}"/>
              </a:ext>
            </a:extLst>
          </p:cNvPr>
          <p:cNvSpPr/>
          <p:nvPr/>
        </p:nvSpPr>
        <p:spPr>
          <a:xfrm>
            <a:off x="6004682" y="1594873"/>
            <a:ext cx="274320" cy="274320"/>
          </a:xfrm>
          <a:prstGeom prst="rect">
            <a:avLst/>
          </a:prstGeom>
          <a:solidFill>
            <a:srgbClr val="00B0F0"/>
          </a:solidFill>
          <a:ln>
            <a:solidFill>
              <a:schemeClr val="bg1">
                <a:lumMod val="75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3817509C-4EA0-4BB9-83A3-A6CACDD26AC7}"/>
                  </a:ext>
                </a:extLst>
              </p:cNvPr>
              <p:cNvSpPr/>
              <p:nvPr/>
            </p:nvSpPr>
            <p:spPr>
              <a:xfrm>
                <a:off x="6029816" y="5692882"/>
                <a:ext cx="2175158" cy="830997"/>
              </a:xfrm>
              <a:prstGeom prst="rect">
                <a:avLst/>
              </a:prstGeom>
            </p:spPr>
            <p:txBody>
              <a:bodyPr wrap="square">
                <a:spAutoFit/>
              </a:bodyPr>
              <a:lstStyle/>
              <a:p>
                <a14:m>
                  <m:oMath xmlns:m="http://schemas.openxmlformats.org/officeDocument/2006/math">
                    <m:r>
                      <a:rPr lang="en-US" sz="2400" b="0" i="1" smtClean="0">
                        <a:latin typeface="Cambria Math" panose="02040503050406030204" pitchFamily="18" charset="0"/>
                      </a:rPr>
                      <m:t>6×</m:t>
                    </m:r>
                    <m:r>
                      <a:rPr lang="en-US" sz="2400" i="1">
                        <a:latin typeface="Cambria Math" panose="02040503050406030204" pitchFamily="18" charset="0"/>
                      </a:rPr>
                      <m:t>3×5×5</m:t>
                    </m:r>
                  </m:oMath>
                </a14:m>
                <a:r>
                  <a:rPr lang="en-US" sz="2400" dirty="0"/>
                  <a:t> filters</a:t>
                </a:r>
              </a:p>
            </p:txBody>
          </p:sp>
        </mc:Choice>
        <mc:Fallback xmlns="">
          <p:sp>
            <p:nvSpPr>
              <p:cNvPr id="40" name="Rectangle 39">
                <a:extLst>
                  <a:ext uri="{FF2B5EF4-FFF2-40B4-BE49-F238E27FC236}">
                    <a16:creationId xmlns:a16="http://schemas.microsoft.com/office/drawing/2014/main" id="{3817509C-4EA0-4BB9-83A3-A6CACDD26AC7}"/>
                  </a:ext>
                </a:extLst>
              </p:cNvPr>
              <p:cNvSpPr>
                <a:spLocks noRot="1" noChangeAspect="1" noMove="1" noResize="1" noEditPoints="1" noAdjustHandles="1" noChangeArrowheads="1" noChangeShapeType="1" noTextEdit="1"/>
              </p:cNvSpPr>
              <p:nvPr/>
            </p:nvSpPr>
            <p:spPr>
              <a:xfrm>
                <a:off x="6029816" y="5692882"/>
                <a:ext cx="2175158" cy="830997"/>
              </a:xfrm>
              <a:prstGeom prst="rect">
                <a:avLst/>
              </a:prstGeom>
              <a:blipFill>
                <a:blip r:embed="rId2"/>
                <a:stretch>
                  <a:fillRect l="-4202" b="-16176"/>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7342392F-2E73-47DF-AECA-3E0CE561E186}"/>
              </a:ext>
            </a:extLst>
          </p:cNvPr>
          <p:cNvSpPr txBox="1"/>
          <p:nvPr/>
        </p:nvSpPr>
        <p:spPr>
          <a:xfrm>
            <a:off x="4857791" y="2993850"/>
            <a:ext cx="1443146" cy="830997"/>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Convolutional layer</a:t>
            </a:r>
          </a:p>
        </p:txBody>
      </p:sp>
      <p:cxnSp>
        <p:nvCxnSpPr>
          <p:cNvPr id="51" name="Straight Arrow Connector 50">
            <a:extLst>
              <a:ext uri="{FF2B5EF4-FFF2-40B4-BE49-F238E27FC236}">
                <a16:creationId xmlns:a16="http://schemas.microsoft.com/office/drawing/2014/main" id="{070B4058-4D72-4A2E-B0AE-DB55425E7F12}"/>
              </a:ext>
            </a:extLst>
          </p:cNvPr>
          <p:cNvCxnSpPr>
            <a:cxnSpLocks/>
          </p:cNvCxnSpPr>
          <p:nvPr/>
        </p:nvCxnSpPr>
        <p:spPr>
          <a:xfrm flipH="1">
            <a:off x="2467516" y="3429000"/>
            <a:ext cx="2386133" cy="0"/>
          </a:xfrm>
          <a:prstGeom prst="straightConnector1">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03C3FAF-3A43-4979-8CB7-DEAA5D175132}"/>
              </a:ext>
            </a:extLst>
          </p:cNvPr>
          <p:cNvCxnSpPr>
            <a:stCxn id="44" idx="3"/>
          </p:cNvCxnSpPr>
          <p:nvPr/>
        </p:nvCxnSpPr>
        <p:spPr>
          <a:xfrm>
            <a:off x="6300937" y="3409349"/>
            <a:ext cx="1613951" cy="0"/>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58" name="Title 57">
            <a:extLst>
              <a:ext uri="{FF2B5EF4-FFF2-40B4-BE49-F238E27FC236}">
                <a16:creationId xmlns:a16="http://schemas.microsoft.com/office/drawing/2014/main" id="{B55F6485-F4EB-4D76-B968-2F01841E03C5}"/>
              </a:ext>
            </a:extLst>
          </p:cNvPr>
          <p:cNvSpPr>
            <a:spLocks noGrp="1"/>
          </p:cNvSpPr>
          <p:nvPr>
            <p:ph type="title"/>
          </p:nvPr>
        </p:nvSpPr>
        <p:spPr/>
        <p:txBody>
          <a:bodyPr/>
          <a:lstStyle/>
          <a:p>
            <a:r>
              <a:rPr lang="en-US" dirty="0"/>
              <a:t>Convolutional Layer</a:t>
            </a:r>
          </a:p>
        </p:txBody>
      </p:sp>
      <p:grpSp>
        <p:nvGrpSpPr>
          <p:cNvPr id="45" name="Group 44">
            <a:extLst>
              <a:ext uri="{FF2B5EF4-FFF2-40B4-BE49-F238E27FC236}">
                <a16:creationId xmlns:a16="http://schemas.microsoft.com/office/drawing/2014/main" id="{139DD476-03BE-4808-AC39-63F87BC5075D}"/>
              </a:ext>
            </a:extLst>
          </p:cNvPr>
          <p:cNvGrpSpPr/>
          <p:nvPr/>
        </p:nvGrpSpPr>
        <p:grpSpPr>
          <a:xfrm>
            <a:off x="8737667" y="1058445"/>
            <a:ext cx="1537723" cy="4204682"/>
            <a:chOff x="8661863" y="1058445"/>
            <a:chExt cx="1537723" cy="4204682"/>
          </a:xfrm>
        </p:grpSpPr>
        <p:sp>
          <p:nvSpPr>
            <p:cNvPr id="46" name="Cube 45">
              <a:extLst>
                <a:ext uri="{FF2B5EF4-FFF2-40B4-BE49-F238E27FC236}">
                  <a16:creationId xmlns:a16="http://schemas.microsoft.com/office/drawing/2014/main" id="{42394E06-D6CF-4D32-ABD5-FBBDBFEB698A}"/>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7" name="Cube 46">
              <a:extLst>
                <a:ext uri="{FF2B5EF4-FFF2-40B4-BE49-F238E27FC236}">
                  <a16:creationId xmlns:a16="http://schemas.microsoft.com/office/drawing/2014/main" id="{3FC37D7F-5219-4044-BBAD-E478548E07D2}"/>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8" name="Cube 47">
              <a:extLst>
                <a:ext uri="{FF2B5EF4-FFF2-40B4-BE49-F238E27FC236}">
                  <a16:creationId xmlns:a16="http://schemas.microsoft.com/office/drawing/2014/main" id="{45BB6F67-6588-4169-AB7A-2E7595A7D6EB}"/>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9" name="Cube 48">
              <a:extLst>
                <a:ext uri="{FF2B5EF4-FFF2-40B4-BE49-F238E27FC236}">
                  <a16:creationId xmlns:a16="http://schemas.microsoft.com/office/drawing/2014/main" id="{CD5DB4B2-B4A2-4838-8C41-23B4C2BF8CD2}"/>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0" name="Cube 49">
              <a:extLst>
                <a:ext uri="{FF2B5EF4-FFF2-40B4-BE49-F238E27FC236}">
                  <a16:creationId xmlns:a16="http://schemas.microsoft.com/office/drawing/2014/main" id="{ADCD3556-ACB9-4557-A9AB-51FC80481862}"/>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2" name="Cube 51">
              <a:extLst>
                <a:ext uri="{FF2B5EF4-FFF2-40B4-BE49-F238E27FC236}">
                  <a16:creationId xmlns:a16="http://schemas.microsoft.com/office/drawing/2014/main" id="{EDB47948-8A0B-46E6-B35C-9D347CC0C57D}"/>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grpSp>
        <p:nvGrpSpPr>
          <p:cNvPr id="53" name="Group 52">
            <a:extLst>
              <a:ext uri="{FF2B5EF4-FFF2-40B4-BE49-F238E27FC236}">
                <a16:creationId xmlns:a16="http://schemas.microsoft.com/office/drawing/2014/main" id="{E9F30685-8990-4572-BF05-2978A34BDFAB}"/>
              </a:ext>
            </a:extLst>
          </p:cNvPr>
          <p:cNvGrpSpPr/>
          <p:nvPr/>
        </p:nvGrpSpPr>
        <p:grpSpPr>
          <a:xfrm>
            <a:off x="9478726" y="1058445"/>
            <a:ext cx="1537723" cy="4204682"/>
            <a:chOff x="8661863" y="1058445"/>
            <a:chExt cx="1537723" cy="4204682"/>
          </a:xfrm>
        </p:grpSpPr>
        <p:sp>
          <p:nvSpPr>
            <p:cNvPr id="54" name="Cube 53">
              <a:extLst>
                <a:ext uri="{FF2B5EF4-FFF2-40B4-BE49-F238E27FC236}">
                  <a16:creationId xmlns:a16="http://schemas.microsoft.com/office/drawing/2014/main" id="{F12A32BF-349C-41AC-BEC3-A32DF52ECF37}"/>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5" name="Cube 54">
              <a:extLst>
                <a:ext uri="{FF2B5EF4-FFF2-40B4-BE49-F238E27FC236}">
                  <a16:creationId xmlns:a16="http://schemas.microsoft.com/office/drawing/2014/main" id="{4BE6C419-C968-4080-A257-C87D606A2663}"/>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6" name="Cube 55">
              <a:extLst>
                <a:ext uri="{FF2B5EF4-FFF2-40B4-BE49-F238E27FC236}">
                  <a16:creationId xmlns:a16="http://schemas.microsoft.com/office/drawing/2014/main" id="{13DE483B-34C9-470F-B102-CBBC5F219D61}"/>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5" name="Cube 64">
              <a:extLst>
                <a:ext uri="{FF2B5EF4-FFF2-40B4-BE49-F238E27FC236}">
                  <a16:creationId xmlns:a16="http://schemas.microsoft.com/office/drawing/2014/main" id="{D85B4434-935A-4516-911D-DBC46E523F76}"/>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6" name="Cube 65">
              <a:extLst>
                <a:ext uri="{FF2B5EF4-FFF2-40B4-BE49-F238E27FC236}">
                  <a16:creationId xmlns:a16="http://schemas.microsoft.com/office/drawing/2014/main" id="{D13D36C4-0A52-4650-810C-62C4A2291C10}"/>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7" name="Cube 66">
              <a:extLst>
                <a:ext uri="{FF2B5EF4-FFF2-40B4-BE49-F238E27FC236}">
                  <a16:creationId xmlns:a16="http://schemas.microsoft.com/office/drawing/2014/main" id="{2B3A48D5-E966-4B65-9DA1-AF1668C52883}"/>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grpSp>
        <p:nvGrpSpPr>
          <p:cNvPr id="68" name="Group 67">
            <a:extLst>
              <a:ext uri="{FF2B5EF4-FFF2-40B4-BE49-F238E27FC236}">
                <a16:creationId xmlns:a16="http://schemas.microsoft.com/office/drawing/2014/main" id="{D1254A9F-13E9-4984-B485-4B62460021A9}"/>
              </a:ext>
            </a:extLst>
          </p:cNvPr>
          <p:cNvGrpSpPr/>
          <p:nvPr/>
        </p:nvGrpSpPr>
        <p:grpSpPr>
          <a:xfrm>
            <a:off x="10219786" y="1058445"/>
            <a:ext cx="1537723" cy="4204682"/>
            <a:chOff x="8661863" y="1058445"/>
            <a:chExt cx="1537723" cy="4204682"/>
          </a:xfrm>
        </p:grpSpPr>
        <p:sp>
          <p:nvSpPr>
            <p:cNvPr id="69" name="Cube 68">
              <a:extLst>
                <a:ext uri="{FF2B5EF4-FFF2-40B4-BE49-F238E27FC236}">
                  <a16:creationId xmlns:a16="http://schemas.microsoft.com/office/drawing/2014/main" id="{F100B7DB-A207-4F9F-B93F-6B8502034755}"/>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0" name="Cube 69">
              <a:extLst>
                <a:ext uri="{FF2B5EF4-FFF2-40B4-BE49-F238E27FC236}">
                  <a16:creationId xmlns:a16="http://schemas.microsoft.com/office/drawing/2014/main" id="{527B6A5E-CC37-423B-99F3-6D4CD23852A7}"/>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1" name="Cube 70">
              <a:extLst>
                <a:ext uri="{FF2B5EF4-FFF2-40B4-BE49-F238E27FC236}">
                  <a16:creationId xmlns:a16="http://schemas.microsoft.com/office/drawing/2014/main" id="{4B325E18-455F-42B1-9838-2FF39EFD8BB4}"/>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2" name="Cube 71">
              <a:extLst>
                <a:ext uri="{FF2B5EF4-FFF2-40B4-BE49-F238E27FC236}">
                  <a16:creationId xmlns:a16="http://schemas.microsoft.com/office/drawing/2014/main" id="{D7D4D1AF-FDB9-4609-AD52-462D928154BC}"/>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3" name="Cube 72">
              <a:extLst>
                <a:ext uri="{FF2B5EF4-FFF2-40B4-BE49-F238E27FC236}">
                  <a16:creationId xmlns:a16="http://schemas.microsoft.com/office/drawing/2014/main" id="{4ACA72B4-A9A5-4528-8371-EAFF907BC8A3}"/>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4" name="Cube 73">
              <a:extLst>
                <a:ext uri="{FF2B5EF4-FFF2-40B4-BE49-F238E27FC236}">
                  <a16:creationId xmlns:a16="http://schemas.microsoft.com/office/drawing/2014/main" id="{0B20A281-0D80-4827-B616-7BB16C8D321B}"/>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sp>
        <p:nvSpPr>
          <p:cNvPr id="4" name="Cube 3">
            <a:extLst>
              <a:ext uri="{FF2B5EF4-FFF2-40B4-BE49-F238E27FC236}">
                <a16:creationId xmlns:a16="http://schemas.microsoft.com/office/drawing/2014/main" id="{1D574C83-4BA1-48C1-9C4B-354970316428}"/>
              </a:ext>
            </a:extLst>
          </p:cNvPr>
          <p:cNvSpPr/>
          <p:nvPr/>
        </p:nvSpPr>
        <p:spPr bwMode="auto">
          <a:xfrm>
            <a:off x="149894"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8" name="Cube 77">
            <a:extLst>
              <a:ext uri="{FF2B5EF4-FFF2-40B4-BE49-F238E27FC236}">
                <a16:creationId xmlns:a16="http://schemas.microsoft.com/office/drawing/2014/main" id="{893A6C59-971D-4108-ACED-EF0BB0B48E70}"/>
              </a:ext>
            </a:extLst>
          </p:cNvPr>
          <p:cNvSpPr/>
          <p:nvPr/>
        </p:nvSpPr>
        <p:spPr bwMode="auto">
          <a:xfrm>
            <a:off x="483181"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9" name="Cube 78">
            <a:extLst>
              <a:ext uri="{FF2B5EF4-FFF2-40B4-BE49-F238E27FC236}">
                <a16:creationId xmlns:a16="http://schemas.microsoft.com/office/drawing/2014/main" id="{6B0CD0EE-62A1-4F2C-85BA-45B714864188}"/>
              </a:ext>
            </a:extLst>
          </p:cNvPr>
          <p:cNvSpPr/>
          <p:nvPr/>
        </p:nvSpPr>
        <p:spPr bwMode="auto">
          <a:xfrm>
            <a:off x="816468"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80" name="Cube 79">
            <a:extLst>
              <a:ext uri="{FF2B5EF4-FFF2-40B4-BE49-F238E27FC236}">
                <a16:creationId xmlns:a16="http://schemas.microsoft.com/office/drawing/2014/main" id="{E1D9AE90-2F74-435B-B2A8-B1FA3FD65729}"/>
              </a:ext>
            </a:extLst>
          </p:cNvPr>
          <p:cNvSpPr/>
          <p:nvPr/>
        </p:nvSpPr>
        <p:spPr bwMode="auto">
          <a:xfrm>
            <a:off x="1149755"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337206EF-2468-4592-A1EA-BC6D378B15D7}"/>
                  </a:ext>
                </a:extLst>
              </p:cNvPr>
              <p:cNvSpPr/>
              <p:nvPr/>
            </p:nvSpPr>
            <p:spPr>
              <a:xfrm>
                <a:off x="61942" y="5692882"/>
                <a:ext cx="2997142" cy="830997"/>
              </a:xfrm>
              <a:prstGeom prst="rect">
                <a:avLst/>
              </a:prstGeom>
            </p:spPr>
            <p:txBody>
              <a:bodyPr wrap="square">
                <a:spAutoFit/>
              </a:bodyPr>
              <a:lstStyle/>
              <a:p>
                <a:r>
                  <a:rPr lang="en-US" sz="2400" dirty="0"/>
                  <a:t>A batch of 4 images </a:t>
                </a:r>
                <a14:m>
                  <m:oMath xmlns:m="http://schemas.openxmlformats.org/officeDocument/2006/math">
                    <m:r>
                      <a:rPr lang="en-US" sz="2400" b="0" i="1" smtClean="0">
                        <a:latin typeface="Cambria Math" panose="02040503050406030204" pitchFamily="18" charset="0"/>
                      </a:rPr>
                      <m:t>4×3×32×32</m:t>
                    </m:r>
                  </m:oMath>
                </a14:m>
                <a:endParaRPr lang="en-US" sz="2400" dirty="0"/>
              </a:p>
            </p:txBody>
          </p:sp>
        </mc:Choice>
        <mc:Fallback xmlns="">
          <p:sp>
            <p:nvSpPr>
              <p:cNvPr id="81" name="Rectangle 80">
                <a:extLst>
                  <a:ext uri="{FF2B5EF4-FFF2-40B4-BE49-F238E27FC236}">
                    <a16:creationId xmlns:a16="http://schemas.microsoft.com/office/drawing/2014/main" id="{337206EF-2468-4592-A1EA-BC6D378B15D7}"/>
                  </a:ext>
                </a:extLst>
              </p:cNvPr>
              <p:cNvSpPr>
                <a:spLocks noRot="1" noChangeAspect="1" noMove="1" noResize="1" noEditPoints="1" noAdjustHandles="1" noChangeArrowheads="1" noChangeShapeType="1" noTextEdit="1"/>
              </p:cNvSpPr>
              <p:nvPr/>
            </p:nvSpPr>
            <p:spPr>
              <a:xfrm>
                <a:off x="61942" y="5692882"/>
                <a:ext cx="2997142" cy="830997"/>
              </a:xfrm>
              <a:prstGeom prst="rect">
                <a:avLst/>
              </a:prstGeom>
              <a:blipFill>
                <a:blip r:embed="rId3"/>
                <a:stretch>
                  <a:fillRect l="-3049"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E13B3EA6-97A4-4F7C-AA5B-08137815BB50}"/>
                  </a:ext>
                </a:extLst>
              </p:cNvPr>
              <p:cNvSpPr/>
              <p:nvPr/>
            </p:nvSpPr>
            <p:spPr>
              <a:xfrm>
                <a:off x="8653882" y="121336"/>
                <a:ext cx="2997142" cy="830997"/>
              </a:xfrm>
              <a:prstGeom prst="rect">
                <a:avLst/>
              </a:prstGeom>
            </p:spPr>
            <p:txBody>
              <a:bodyPr wrap="square">
                <a:spAutoFit/>
              </a:bodyPr>
              <a:lstStyle/>
              <a:p>
                <a:pPr algn="ctr"/>
                <a:r>
                  <a:rPr lang="en-US" sz="2400" dirty="0"/>
                  <a:t>A batch of outputs</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4×6×28×28</m:t>
                      </m:r>
                    </m:oMath>
                  </m:oMathPara>
                </a14:m>
                <a:endParaRPr lang="en-US" sz="2400" dirty="0"/>
              </a:p>
            </p:txBody>
          </p:sp>
        </mc:Choice>
        <mc:Fallback xmlns="">
          <p:sp>
            <p:nvSpPr>
              <p:cNvPr id="82" name="Rectangle 81">
                <a:extLst>
                  <a:ext uri="{FF2B5EF4-FFF2-40B4-BE49-F238E27FC236}">
                    <a16:creationId xmlns:a16="http://schemas.microsoft.com/office/drawing/2014/main" id="{E13B3EA6-97A4-4F7C-AA5B-08137815BB50}"/>
                  </a:ext>
                </a:extLst>
              </p:cNvPr>
              <p:cNvSpPr>
                <a:spLocks noRot="1" noChangeAspect="1" noMove="1" noResize="1" noEditPoints="1" noAdjustHandles="1" noChangeArrowheads="1" noChangeShapeType="1" noTextEdit="1"/>
              </p:cNvSpPr>
              <p:nvPr/>
            </p:nvSpPr>
            <p:spPr>
              <a:xfrm>
                <a:off x="8653882" y="121336"/>
                <a:ext cx="2997142" cy="830997"/>
              </a:xfrm>
              <a:prstGeom prst="rect">
                <a:avLst/>
              </a:prstGeom>
              <a:blipFill>
                <a:blip r:embed="rId4"/>
                <a:stretch>
                  <a:fillRect t="-5882"/>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A69EC7B1-2C00-4F94-8507-D4ABF94F52C3}"/>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2" name="Slide Number Placeholder 1">
            <a:extLst>
              <a:ext uri="{FF2B5EF4-FFF2-40B4-BE49-F238E27FC236}">
                <a16:creationId xmlns:a16="http://schemas.microsoft.com/office/drawing/2014/main" id="{056C9161-046B-40F4-849A-33F3881A5B03}"/>
              </a:ext>
            </a:extLst>
          </p:cNvPr>
          <p:cNvSpPr>
            <a:spLocks noGrp="1"/>
          </p:cNvSpPr>
          <p:nvPr>
            <p:ph type="sldNum" sz="quarter" idx="12"/>
          </p:nvPr>
        </p:nvSpPr>
        <p:spPr/>
        <p:txBody>
          <a:bodyPr/>
          <a:lstStyle/>
          <a:p>
            <a:fld id="{7E663616-BBAC-427E-89D3-E72909796144}" type="slidenum">
              <a:rPr lang="en-US" smtClean="0"/>
              <a:t>51</a:t>
            </a:fld>
            <a:endParaRPr lang="en-US"/>
          </a:p>
        </p:txBody>
      </p:sp>
    </p:spTree>
    <p:extLst>
      <p:ext uri="{BB962C8B-B14F-4D97-AF65-F5344CB8AC3E}">
        <p14:creationId xmlns:p14="http://schemas.microsoft.com/office/powerpoint/2010/main" val="427667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be 18">
            <a:extLst>
              <a:ext uri="{FF2B5EF4-FFF2-40B4-BE49-F238E27FC236}">
                <a16:creationId xmlns:a16="http://schemas.microsoft.com/office/drawing/2014/main" id="{465B2EB7-EC63-4E61-91C5-C098B2054508}"/>
              </a:ext>
            </a:extLst>
          </p:cNvPr>
          <p:cNvSpPr/>
          <p:nvPr/>
        </p:nvSpPr>
        <p:spPr bwMode="auto">
          <a:xfrm>
            <a:off x="4669107" y="5294561"/>
            <a:ext cx="412865" cy="1191279"/>
          </a:xfrm>
          <a:prstGeom prst="cube">
            <a:avLst>
              <a:gd name="adj" fmla="val 7763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0" name="Cube 19">
            <a:extLst>
              <a:ext uri="{FF2B5EF4-FFF2-40B4-BE49-F238E27FC236}">
                <a16:creationId xmlns:a16="http://schemas.microsoft.com/office/drawing/2014/main" id="{9EF1142A-46FD-46E9-9FBD-A54C7E1B7088}"/>
              </a:ext>
            </a:extLst>
          </p:cNvPr>
          <p:cNvSpPr/>
          <p:nvPr/>
        </p:nvSpPr>
        <p:spPr bwMode="auto">
          <a:xfrm>
            <a:off x="4853649" y="5294561"/>
            <a:ext cx="412865" cy="1191279"/>
          </a:xfrm>
          <a:prstGeom prst="cube">
            <a:avLst>
              <a:gd name="adj" fmla="val 7763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1" name="Cube 20">
            <a:extLst>
              <a:ext uri="{FF2B5EF4-FFF2-40B4-BE49-F238E27FC236}">
                <a16:creationId xmlns:a16="http://schemas.microsoft.com/office/drawing/2014/main" id="{86AB37BA-D800-4D26-AA51-50FF5BB27468}"/>
              </a:ext>
            </a:extLst>
          </p:cNvPr>
          <p:cNvSpPr/>
          <p:nvPr/>
        </p:nvSpPr>
        <p:spPr bwMode="auto">
          <a:xfrm>
            <a:off x="5038191" y="5294561"/>
            <a:ext cx="412865" cy="1191279"/>
          </a:xfrm>
          <a:prstGeom prst="cube">
            <a:avLst>
              <a:gd name="adj" fmla="val 7763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2" name="Cube 21">
            <a:extLst>
              <a:ext uri="{FF2B5EF4-FFF2-40B4-BE49-F238E27FC236}">
                <a16:creationId xmlns:a16="http://schemas.microsoft.com/office/drawing/2014/main" id="{D1B0071D-03AB-4014-A65F-E56DD790BDCB}"/>
              </a:ext>
            </a:extLst>
          </p:cNvPr>
          <p:cNvSpPr/>
          <p:nvPr/>
        </p:nvSpPr>
        <p:spPr bwMode="auto">
          <a:xfrm>
            <a:off x="5222733" y="5294561"/>
            <a:ext cx="412865" cy="1191279"/>
          </a:xfrm>
          <a:prstGeom prst="cube">
            <a:avLst>
              <a:gd name="adj" fmla="val 7763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3" name="Cube 22">
            <a:extLst>
              <a:ext uri="{FF2B5EF4-FFF2-40B4-BE49-F238E27FC236}">
                <a16:creationId xmlns:a16="http://schemas.microsoft.com/office/drawing/2014/main" id="{3BCDEB54-8801-42FE-BBB6-545501EA41AD}"/>
              </a:ext>
            </a:extLst>
          </p:cNvPr>
          <p:cNvSpPr/>
          <p:nvPr/>
        </p:nvSpPr>
        <p:spPr bwMode="auto">
          <a:xfrm>
            <a:off x="5407275" y="5294561"/>
            <a:ext cx="412865" cy="1191279"/>
          </a:xfrm>
          <a:prstGeom prst="cube">
            <a:avLst>
              <a:gd name="adj" fmla="val 7763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4" name="Cube 23">
            <a:extLst>
              <a:ext uri="{FF2B5EF4-FFF2-40B4-BE49-F238E27FC236}">
                <a16:creationId xmlns:a16="http://schemas.microsoft.com/office/drawing/2014/main" id="{51A3A653-FCE4-4455-9622-66399B412072}"/>
              </a:ext>
            </a:extLst>
          </p:cNvPr>
          <p:cNvSpPr/>
          <p:nvPr/>
        </p:nvSpPr>
        <p:spPr bwMode="auto">
          <a:xfrm>
            <a:off x="5591817" y="5294561"/>
            <a:ext cx="412865" cy="1191279"/>
          </a:xfrm>
          <a:prstGeom prst="cube">
            <a:avLst>
              <a:gd name="adj" fmla="val 77635"/>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grpSp>
        <p:nvGrpSpPr>
          <p:cNvPr id="3" name="Group 2">
            <a:extLst>
              <a:ext uri="{FF2B5EF4-FFF2-40B4-BE49-F238E27FC236}">
                <a16:creationId xmlns:a16="http://schemas.microsoft.com/office/drawing/2014/main" id="{ED0DC66C-F5A2-4657-9216-16B5C2E9ABB2}"/>
              </a:ext>
            </a:extLst>
          </p:cNvPr>
          <p:cNvGrpSpPr/>
          <p:nvPr/>
        </p:nvGrpSpPr>
        <p:grpSpPr>
          <a:xfrm>
            <a:off x="7996608" y="1058445"/>
            <a:ext cx="1537723" cy="4204682"/>
            <a:chOff x="8661863" y="1058445"/>
            <a:chExt cx="1537723" cy="4204682"/>
          </a:xfrm>
        </p:grpSpPr>
        <p:sp>
          <p:nvSpPr>
            <p:cNvPr id="10" name="Cube 9">
              <a:extLst>
                <a:ext uri="{FF2B5EF4-FFF2-40B4-BE49-F238E27FC236}">
                  <a16:creationId xmlns:a16="http://schemas.microsoft.com/office/drawing/2014/main" id="{3BD10F3E-54AF-42DF-B20D-E2F7958C4D4D}"/>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1" name="Cube 10">
              <a:extLst>
                <a:ext uri="{FF2B5EF4-FFF2-40B4-BE49-F238E27FC236}">
                  <a16:creationId xmlns:a16="http://schemas.microsoft.com/office/drawing/2014/main" id="{EEFBD28E-34C1-4ACF-B12D-F03A9424CF2D}"/>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5" name="Cube 24">
              <a:extLst>
                <a:ext uri="{FF2B5EF4-FFF2-40B4-BE49-F238E27FC236}">
                  <a16:creationId xmlns:a16="http://schemas.microsoft.com/office/drawing/2014/main" id="{F8F2DA07-9F5B-40A4-A57E-423A9D4F904C}"/>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6" name="Cube 25">
              <a:extLst>
                <a:ext uri="{FF2B5EF4-FFF2-40B4-BE49-F238E27FC236}">
                  <a16:creationId xmlns:a16="http://schemas.microsoft.com/office/drawing/2014/main" id="{22ACABD6-78CF-411A-A2AB-FB3DFFE3BC1F}"/>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7" name="Cube 26">
              <a:extLst>
                <a:ext uri="{FF2B5EF4-FFF2-40B4-BE49-F238E27FC236}">
                  <a16:creationId xmlns:a16="http://schemas.microsoft.com/office/drawing/2014/main" id="{30CE42A9-CE11-4510-91C0-E7D71AE01954}"/>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28" name="Cube 27">
              <a:extLst>
                <a:ext uri="{FF2B5EF4-FFF2-40B4-BE49-F238E27FC236}">
                  <a16:creationId xmlns:a16="http://schemas.microsoft.com/office/drawing/2014/main" id="{1595D33E-0A81-43FC-93B3-10FFB7457140}"/>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sp>
        <p:nvSpPr>
          <p:cNvPr id="31" name="Rectangle 30">
            <a:extLst>
              <a:ext uri="{FF2B5EF4-FFF2-40B4-BE49-F238E27FC236}">
                <a16:creationId xmlns:a16="http://schemas.microsoft.com/office/drawing/2014/main" id="{B7B36AF5-B50A-4DD8-AA4E-A24C89088B1C}"/>
              </a:ext>
            </a:extLst>
          </p:cNvPr>
          <p:cNvSpPr/>
          <p:nvPr/>
        </p:nvSpPr>
        <p:spPr>
          <a:xfrm>
            <a:off x="4591849" y="1594873"/>
            <a:ext cx="274320" cy="274320"/>
          </a:xfrm>
          <a:prstGeom prst="rect">
            <a:avLst/>
          </a:prstGeom>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FAFC52EC-F8DB-49D7-8468-BF4F658E3C6B}"/>
              </a:ext>
            </a:extLst>
          </p:cNvPr>
          <p:cNvSpPr/>
          <p:nvPr/>
        </p:nvSpPr>
        <p:spPr>
          <a:xfrm>
            <a:off x="4874416" y="1594873"/>
            <a:ext cx="274320" cy="274320"/>
          </a:xfrm>
          <a:prstGeom prst="rect">
            <a:avLst/>
          </a:prstGeom>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F27D074D-7316-4FC8-905B-938C80971DBC}"/>
              </a:ext>
            </a:extLst>
          </p:cNvPr>
          <p:cNvSpPr/>
          <p:nvPr/>
        </p:nvSpPr>
        <p:spPr>
          <a:xfrm>
            <a:off x="5156983" y="1594873"/>
            <a:ext cx="274320" cy="274320"/>
          </a:xfrm>
          <a:prstGeom prst="rect">
            <a:avLst/>
          </a:prstGeom>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D99C2686-2935-4D56-A62A-3B0ECC5F54C9}"/>
              </a:ext>
            </a:extLst>
          </p:cNvPr>
          <p:cNvSpPr/>
          <p:nvPr/>
        </p:nvSpPr>
        <p:spPr>
          <a:xfrm>
            <a:off x="5439550" y="1594873"/>
            <a:ext cx="274320" cy="274320"/>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84037F5E-2045-4BB1-8FDF-A5B4A72052C8}"/>
              </a:ext>
            </a:extLst>
          </p:cNvPr>
          <p:cNvSpPr/>
          <p:nvPr/>
        </p:nvSpPr>
        <p:spPr>
          <a:xfrm>
            <a:off x="5722117" y="1594873"/>
            <a:ext cx="274320" cy="274320"/>
          </a:xfrm>
          <a:prstGeom prst="rect">
            <a:avLst/>
          </a:prstGeom>
          <a:ln>
            <a:solidFill>
              <a:schemeClr val="bg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3448A40C-E8E2-4C01-B567-53D1EA17C174}"/>
              </a:ext>
            </a:extLst>
          </p:cNvPr>
          <p:cNvSpPr/>
          <p:nvPr/>
        </p:nvSpPr>
        <p:spPr>
          <a:xfrm>
            <a:off x="6004682" y="1594873"/>
            <a:ext cx="274320" cy="274320"/>
          </a:xfrm>
          <a:prstGeom prst="rect">
            <a:avLst/>
          </a:prstGeom>
          <a:solidFill>
            <a:srgbClr val="00B0F0"/>
          </a:solidFill>
          <a:ln>
            <a:solidFill>
              <a:schemeClr val="bg1">
                <a:lumMod val="75000"/>
              </a:schemeClr>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44" name="TextBox 43">
            <a:extLst>
              <a:ext uri="{FF2B5EF4-FFF2-40B4-BE49-F238E27FC236}">
                <a16:creationId xmlns:a16="http://schemas.microsoft.com/office/drawing/2014/main" id="{7342392F-2E73-47DF-AECA-3E0CE561E186}"/>
              </a:ext>
            </a:extLst>
          </p:cNvPr>
          <p:cNvSpPr txBox="1"/>
          <p:nvPr/>
        </p:nvSpPr>
        <p:spPr>
          <a:xfrm>
            <a:off x="4857791" y="2993850"/>
            <a:ext cx="1443146" cy="830997"/>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Convolutional layer</a:t>
            </a:r>
          </a:p>
        </p:txBody>
      </p:sp>
      <p:cxnSp>
        <p:nvCxnSpPr>
          <p:cNvPr id="51" name="Straight Arrow Connector 50">
            <a:extLst>
              <a:ext uri="{FF2B5EF4-FFF2-40B4-BE49-F238E27FC236}">
                <a16:creationId xmlns:a16="http://schemas.microsoft.com/office/drawing/2014/main" id="{070B4058-4D72-4A2E-B0AE-DB55425E7F12}"/>
              </a:ext>
            </a:extLst>
          </p:cNvPr>
          <p:cNvCxnSpPr>
            <a:cxnSpLocks/>
          </p:cNvCxnSpPr>
          <p:nvPr/>
        </p:nvCxnSpPr>
        <p:spPr>
          <a:xfrm flipH="1">
            <a:off x="2467516" y="3429000"/>
            <a:ext cx="2386133" cy="0"/>
          </a:xfrm>
          <a:prstGeom prst="straightConnector1">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03C3FAF-3A43-4979-8CB7-DEAA5D175132}"/>
              </a:ext>
            </a:extLst>
          </p:cNvPr>
          <p:cNvCxnSpPr>
            <a:stCxn id="44" idx="3"/>
          </p:cNvCxnSpPr>
          <p:nvPr/>
        </p:nvCxnSpPr>
        <p:spPr>
          <a:xfrm>
            <a:off x="6300937" y="3409349"/>
            <a:ext cx="1613951" cy="0"/>
          </a:xfrm>
          <a:prstGeom prst="straightConnector1">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139DD476-03BE-4808-AC39-63F87BC5075D}"/>
              </a:ext>
            </a:extLst>
          </p:cNvPr>
          <p:cNvGrpSpPr/>
          <p:nvPr/>
        </p:nvGrpSpPr>
        <p:grpSpPr>
          <a:xfrm>
            <a:off x="8737667" y="1058445"/>
            <a:ext cx="1537723" cy="4204682"/>
            <a:chOff x="8661863" y="1058445"/>
            <a:chExt cx="1537723" cy="4204682"/>
          </a:xfrm>
        </p:grpSpPr>
        <p:sp>
          <p:nvSpPr>
            <p:cNvPr id="46" name="Cube 45">
              <a:extLst>
                <a:ext uri="{FF2B5EF4-FFF2-40B4-BE49-F238E27FC236}">
                  <a16:creationId xmlns:a16="http://schemas.microsoft.com/office/drawing/2014/main" id="{42394E06-D6CF-4D32-ABD5-FBBDBFEB698A}"/>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7" name="Cube 46">
              <a:extLst>
                <a:ext uri="{FF2B5EF4-FFF2-40B4-BE49-F238E27FC236}">
                  <a16:creationId xmlns:a16="http://schemas.microsoft.com/office/drawing/2014/main" id="{3FC37D7F-5219-4044-BBAD-E478548E07D2}"/>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8" name="Cube 47">
              <a:extLst>
                <a:ext uri="{FF2B5EF4-FFF2-40B4-BE49-F238E27FC236}">
                  <a16:creationId xmlns:a16="http://schemas.microsoft.com/office/drawing/2014/main" id="{45BB6F67-6588-4169-AB7A-2E7595A7D6EB}"/>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49" name="Cube 48">
              <a:extLst>
                <a:ext uri="{FF2B5EF4-FFF2-40B4-BE49-F238E27FC236}">
                  <a16:creationId xmlns:a16="http://schemas.microsoft.com/office/drawing/2014/main" id="{CD5DB4B2-B4A2-4838-8C41-23B4C2BF8CD2}"/>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0" name="Cube 49">
              <a:extLst>
                <a:ext uri="{FF2B5EF4-FFF2-40B4-BE49-F238E27FC236}">
                  <a16:creationId xmlns:a16="http://schemas.microsoft.com/office/drawing/2014/main" id="{ADCD3556-ACB9-4557-A9AB-51FC80481862}"/>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2" name="Cube 51">
              <a:extLst>
                <a:ext uri="{FF2B5EF4-FFF2-40B4-BE49-F238E27FC236}">
                  <a16:creationId xmlns:a16="http://schemas.microsoft.com/office/drawing/2014/main" id="{EDB47948-8A0B-46E6-B35C-9D347CC0C57D}"/>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grpSp>
        <p:nvGrpSpPr>
          <p:cNvPr id="53" name="Group 52">
            <a:extLst>
              <a:ext uri="{FF2B5EF4-FFF2-40B4-BE49-F238E27FC236}">
                <a16:creationId xmlns:a16="http://schemas.microsoft.com/office/drawing/2014/main" id="{E9F30685-8990-4572-BF05-2978A34BDFAB}"/>
              </a:ext>
            </a:extLst>
          </p:cNvPr>
          <p:cNvGrpSpPr/>
          <p:nvPr/>
        </p:nvGrpSpPr>
        <p:grpSpPr>
          <a:xfrm>
            <a:off x="9478726" y="1058445"/>
            <a:ext cx="1537723" cy="4204682"/>
            <a:chOff x="8661863" y="1058445"/>
            <a:chExt cx="1537723" cy="4204682"/>
          </a:xfrm>
        </p:grpSpPr>
        <p:sp>
          <p:nvSpPr>
            <p:cNvPr id="54" name="Cube 53">
              <a:extLst>
                <a:ext uri="{FF2B5EF4-FFF2-40B4-BE49-F238E27FC236}">
                  <a16:creationId xmlns:a16="http://schemas.microsoft.com/office/drawing/2014/main" id="{F12A32BF-349C-41AC-BEC3-A32DF52ECF37}"/>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5" name="Cube 54">
              <a:extLst>
                <a:ext uri="{FF2B5EF4-FFF2-40B4-BE49-F238E27FC236}">
                  <a16:creationId xmlns:a16="http://schemas.microsoft.com/office/drawing/2014/main" id="{4BE6C419-C968-4080-A257-C87D606A2663}"/>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56" name="Cube 55">
              <a:extLst>
                <a:ext uri="{FF2B5EF4-FFF2-40B4-BE49-F238E27FC236}">
                  <a16:creationId xmlns:a16="http://schemas.microsoft.com/office/drawing/2014/main" id="{13DE483B-34C9-470F-B102-CBBC5F219D61}"/>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5" name="Cube 64">
              <a:extLst>
                <a:ext uri="{FF2B5EF4-FFF2-40B4-BE49-F238E27FC236}">
                  <a16:creationId xmlns:a16="http://schemas.microsoft.com/office/drawing/2014/main" id="{D85B4434-935A-4516-911D-DBC46E523F76}"/>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6" name="Cube 65">
              <a:extLst>
                <a:ext uri="{FF2B5EF4-FFF2-40B4-BE49-F238E27FC236}">
                  <a16:creationId xmlns:a16="http://schemas.microsoft.com/office/drawing/2014/main" id="{D13D36C4-0A52-4650-810C-62C4A2291C10}"/>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67" name="Cube 66">
              <a:extLst>
                <a:ext uri="{FF2B5EF4-FFF2-40B4-BE49-F238E27FC236}">
                  <a16:creationId xmlns:a16="http://schemas.microsoft.com/office/drawing/2014/main" id="{2B3A48D5-E966-4B65-9DA1-AF1668C52883}"/>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grpSp>
        <p:nvGrpSpPr>
          <p:cNvPr id="68" name="Group 67">
            <a:extLst>
              <a:ext uri="{FF2B5EF4-FFF2-40B4-BE49-F238E27FC236}">
                <a16:creationId xmlns:a16="http://schemas.microsoft.com/office/drawing/2014/main" id="{D1254A9F-13E9-4984-B485-4B62460021A9}"/>
              </a:ext>
            </a:extLst>
          </p:cNvPr>
          <p:cNvGrpSpPr/>
          <p:nvPr/>
        </p:nvGrpSpPr>
        <p:grpSpPr>
          <a:xfrm>
            <a:off x="10219786" y="1058445"/>
            <a:ext cx="1537723" cy="4204682"/>
            <a:chOff x="8661863" y="1058445"/>
            <a:chExt cx="1537723" cy="4204682"/>
          </a:xfrm>
        </p:grpSpPr>
        <p:sp>
          <p:nvSpPr>
            <p:cNvPr id="69" name="Cube 68">
              <a:extLst>
                <a:ext uri="{FF2B5EF4-FFF2-40B4-BE49-F238E27FC236}">
                  <a16:creationId xmlns:a16="http://schemas.microsoft.com/office/drawing/2014/main" id="{F100B7DB-A207-4F9F-B93F-6B8502034755}"/>
                </a:ext>
              </a:extLst>
            </p:cNvPr>
            <p:cNvSpPr/>
            <p:nvPr/>
          </p:nvSpPr>
          <p:spPr bwMode="auto">
            <a:xfrm>
              <a:off x="8661863" y="1058445"/>
              <a:ext cx="1046266" cy="4204682"/>
            </a:xfrm>
            <a:prstGeom prst="cube">
              <a:avLst>
                <a:gd name="adj" fmla="val 93742"/>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0" name="Cube 69">
              <a:extLst>
                <a:ext uri="{FF2B5EF4-FFF2-40B4-BE49-F238E27FC236}">
                  <a16:creationId xmlns:a16="http://schemas.microsoft.com/office/drawing/2014/main" id="{527B6A5E-CC37-423B-99F3-6D4CD23852A7}"/>
                </a:ext>
              </a:extLst>
            </p:cNvPr>
            <p:cNvSpPr/>
            <p:nvPr/>
          </p:nvSpPr>
          <p:spPr bwMode="auto">
            <a:xfrm>
              <a:off x="8760154" y="1058445"/>
              <a:ext cx="1046266" cy="4204682"/>
            </a:xfrm>
            <a:prstGeom prst="cube">
              <a:avLst>
                <a:gd name="adj" fmla="val 937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1" name="Cube 70">
              <a:extLst>
                <a:ext uri="{FF2B5EF4-FFF2-40B4-BE49-F238E27FC236}">
                  <a16:creationId xmlns:a16="http://schemas.microsoft.com/office/drawing/2014/main" id="{4B325E18-455F-42B1-9838-2FF39EFD8BB4}"/>
                </a:ext>
              </a:extLst>
            </p:cNvPr>
            <p:cNvSpPr/>
            <p:nvPr/>
          </p:nvSpPr>
          <p:spPr bwMode="auto">
            <a:xfrm>
              <a:off x="8858445" y="1058445"/>
              <a:ext cx="1046266" cy="4204682"/>
            </a:xfrm>
            <a:prstGeom prst="cube">
              <a:avLst>
                <a:gd name="adj" fmla="val 9374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2" name="Cube 71">
              <a:extLst>
                <a:ext uri="{FF2B5EF4-FFF2-40B4-BE49-F238E27FC236}">
                  <a16:creationId xmlns:a16="http://schemas.microsoft.com/office/drawing/2014/main" id="{D7D4D1AF-FDB9-4609-AD52-462D928154BC}"/>
                </a:ext>
              </a:extLst>
            </p:cNvPr>
            <p:cNvSpPr/>
            <p:nvPr/>
          </p:nvSpPr>
          <p:spPr bwMode="auto">
            <a:xfrm>
              <a:off x="8956736" y="1058445"/>
              <a:ext cx="1046266" cy="4204682"/>
            </a:xfrm>
            <a:prstGeom prst="cube">
              <a:avLst>
                <a:gd name="adj" fmla="val 9374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3" name="Cube 72">
              <a:extLst>
                <a:ext uri="{FF2B5EF4-FFF2-40B4-BE49-F238E27FC236}">
                  <a16:creationId xmlns:a16="http://schemas.microsoft.com/office/drawing/2014/main" id="{4ACA72B4-A9A5-4528-8371-EAFF907BC8A3}"/>
                </a:ext>
              </a:extLst>
            </p:cNvPr>
            <p:cNvSpPr/>
            <p:nvPr/>
          </p:nvSpPr>
          <p:spPr bwMode="auto">
            <a:xfrm>
              <a:off x="9055027" y="1058445"/>
              <a:ext cx="1046266" cy="4204682"/>
            </a:xfrm>
            <a:prstGeom prst="cube">
              <a:avLst>
                <a:gd name="adj" fmla="val 9374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4" name="Cube 73">
              <a:extLst>
                <a:ext uri="{FF2B5EF4-FFF2-40B4-BE49-F238E27FC236}">
                  <a16:creationId xmlns:a16="http://schemas.microsoft.com/office/drawing/2014/main" id="{0B20A281-0D80-4827-B616-7BB16C8D321B}"/>
                </a:ext>
              </a:extLst>
            </p:cNvPr>
            <p:cNvSpPr/>
            <p:nvPr/>
          </p:nvSpPr>
          <p:spPr bwMode="auto">
            <a:xfrm>
              <a:off x="9153320" y="1058445"/>
              <a:ext cx="1046266" cy="4204682"/>
            </a:xfrm>
            <a:prstGeom prst="cube">
              <a:avLst>
                <a:gd name="adj" fmla="val 93742"/>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grpSp>
      <p:sp>
        <p:nvSpPr>
          <p:cNvPr id="4" name="Cube 3">
            <a:extLst>
              <a:ext uri="{FF2B5EF4-FFF2-40B4-BE49-F238E27FC236}">
                <a16:creationId xmlns:a16="http://schemas.microsoft.com/office/drawing/2014/main" id="{1D574C83-4BA1-48C1-9C4B-354970316428}"/>
              </a:ext>
            </a:extLst>
          </p:cNvPr>
          <p:cNvSpPr/>
          <p:nvPr/>
        </p:nvSpPr>
        <p:spPr bwMode="auto">
          <a:xfrm>
            <a:off x="149894"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8" name="Cube 77">
            <a:extLst>
              <a:ext uri="{FF2B5EF4-FFF2-40B4-BE49-F238E27FC236}">
                <a16:creationId xmlns:a16="http://schemas.microsoft.com/office/drawing/2014/main" id="{893A6C59-971D-4108-ACED-EF0BB0B48E70}"/>
              </a:ext>
            </a:extLst>
          </p:cNvPr>
          <p:cNvSpPr/>
          <p:nvPr/>
        </p:nvSpPr>
        <p:spPr bwMode="auto">
          <a:xfrm>
            <a:off x="483181"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79" name="Cube 78">
            <a:extLst>
              <a:ext uri="{FF2B5EF4-FFF2-40B4-BE49-F238E27FC236}">
                <a16:creationId xmlns:a16="http://schemas.microsoft.com/office/drawing/2014/main" id="{6B0CD0EE-62A1-4F2C-85BA-45B714864188}"/>
              </a:ext>
            </a:extLst>
          </p:cNvPr>
          <p:cNvSpPr/>
          <p:nvPr/>
        </p:nvSpPr>
        <p:spPr bwMode="auto">
          <a:xfrm>
            <a:off x="816468"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80" name="Cube 79">
            <a:extLst>
              <a:ext uri="{FF2B5EF4-FFF2-40B4-BE49-F238E27FC236}">
                <a16:creationId xmlns:a16="http://schemas.microsoft.com/office/drawing/2014/main" id="{E1D9AE90-2F74-435B-B2A8-B1FA3FD65729}"/>
              </a:ext>
            </a:extLst>
          </p:cNvPr>
          <p:cNvSpPr/>
          <p:nvPr/>
        </p:nvSpPr>
        <p:spPr bwMode="auto">
          <a:xfrm>
            <a:off x="1149755" y="814644"/>
            <a:ext cx="1163782" cy="4676950"/>
          </a:xfrm>
          <a:prstGeom prst="cube">
            <a:avLst>
              <a:gd name="adj" fmla="val 9088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E13B3EA6-97A4-4F7C-AA5B-08137815BB50}"/>
                  </a:ext>
                </a:extLst>
              </p:cNvPr>
              <p:cNvSpPr/>
              <p:nvPr/>
            </p:nvSpPr>
            <p:spPr>
              <a:xfrm>
                <a:off x="8666524" y="-16353"/>
                <a:ext cx="2997142" cy="830997"/>
              </a:xfrm>
              <a:prstGeom prst="rect">
                <a:avLst/>
              </a:prstGeom>
            </p:spPr>
            <p:txBody>
              <a:bodyPr wrap="square">
                <a:spAutoFit/>
              </a:bodyPr>
              <a:lstStyle/>
              <a:p>
                <a:pPr algn="ctr"/>
                <a:r>
                  <a:rPr lang="en-US" sz="2400" dirty="0"/>
                  <a:t>A batch of outputs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out</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oMath>
                  </m:oMathPara>
                </a14:m>
                <a:endParaRPr lang="en-US" sz="2400" dirty="0"/>
              </a:p>
            </p:txBody>
          </p:sp>
        </mc:Choice>
        <mc:Fallback xmlns="">
          <p:sp>
            <p:nvSpPr>
              <p:cNvPr id="82" name="Rectangle 81">
                <a:extLst>
                  <a:ext uri="{FF2B5EF4-FFF2-40B4-BE49-F238E27FC236}">
                    <a16:creationId xmlns:a16="http://schemas.microsoft.com/office/drawing/2014/main" id="{E13B3EA6-97A4-4F7C-AA5B-08137815BB50}"/>
                  </a:ext>
                </a:extLst>
              </p:cNvPr>
              <p:cNvSpPr>
                <a:spLocks noRot="1" noChangeAspect="1" noMove="1" noResize="1" noEditPoints="1" noAdjustHandles="1" noChangeArrowheads="1" noChangeShapeType="1" noTextEdit="1"/>
              </p:cNvSpPr>
              <p:nvPr/>
            </p:nvSpPr>
            <p:spPr>
              <a:xfrm>
                <a:off x="8666524" y="-16353"/>
                <a:ext cx="2997142" cy="830997"/>
              </a:xfrm>
              <a:prstGeom prst="rect">
                <a:avLst/>
              </a:prstGeom>
              <a:blipFill>
                <a:blip r:embed="rId2"/>
                <a:stretch>
                  <a:fillRect t="-5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1F051C64-9BED-4938-AAC2-C1BF1BAD13DB}"/>
                  </a:ext>
                </a:extLst>
              </p:cNvPr>
              <p:cNvSpPr/>
              <p:nvPr/>
            </p:nvSpPr>
            <p:spPr>
              <a:xfrm>
                <a:off x="154812" y="4961"/>
                <a:ext cx="2997142" cy="830997"/>
              </a:xfrm>
              <a:prstGeom prst="rect">
                <a:avLst/>
              </a:prstGeom>
            </p:spPr>
            <p:txBody>
              <a:bodyPr wrap="square">
                <a:spAutoFit/>
              </a:bodyPr>
              <a:lstStyle/>
              <a:p>
                <a:pPr algn="ctr"/>
                <a:r>
                  <a:rPr lang="en-US" sz="2400" dirty="0"/>
                  <a:t>A batch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oMath>
                </a14:m>
                <a:r>
                  <a:rPr lang="en-US" sz="2400" dirty="0"/>
                  <a:t>of images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in</m:t>
                          </m:r>
                        </m:sub>
                      </m:sSub>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𝑊</m:t>
                      </m:r>
                    </m:oMath>
                  </m:oMathPara>
                </a14:m>
                <a:endParaRPr lang="en-US" sz="2400" dirty="0"/>
              </a:p>
            </p:txBody>
          </p:sp>
        </mc:Choice>
        <mc:Fallback xmlns="">
          <p:sp>
            <p:nvSpPr>
              <p:cNvPr id="59" name="Rectangle 58">
                <a:extLst>
                  <a:ext uri="{FF2B5EF4-FFF2-40B4-BE49-F238E27FC236}">
                    <a16:creationId xmlns:a16="http://schemas.microsoft.com/office/drawing/2014/main" id="{1F051C64-9BED-4938-AAC2-C1BF1BAD13DB}"/>
                  </a:ext>
                </a:extLst>
              </p:cNvPr>
              <p:cNvSpPr>
                <a:spLocks noRot="1" noChangeAspect="1" noMove="1" noResize="1" noEditPoints="1" noAdjustHandles="1" noChangeArrowheads="1" noChangeShapeType="1" noTextEdit="1"/>
              </p:cNvSpPr>
              <p:nvPr/>
            </p:nvSpPr>
            <p:spPr>
              <a:xfrm>
                <a:off x="154812" y="4961"/>
                <a:ext cx="2997142" cy="830997"/>
              </a:xfrm>
              <a:prstGeom prst="rect">
                <a:avLst/>
              </a:prstGeom>
              <a:blipFill>
                <a:blip r:embed="rId3"/>
                <a:stretch>
                  <a:fillRect t="-5882" b="-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0D7F259B-AF7F-4D98-A492-E6540E0E568D}"/>
                  </a:ext>
                </a:extLst>
              </p:cNvPr>
              <p:cNvSpPr/>
              <p:nvPr/>
            </p:nvSpPr>
            <p:spPr>
              <a:xfrm>
                <a:off x="4088081" y="642946"/>
                <a:ext cx="2997142" cy="830997"/>
              </a:xfrm>
              <a:prstGeom prst="rect">
                <a:avLst/>
              </a:prstGeom>
            </p:spPr>
            <p:txBody>
              <a:bodyPr wrap="square">
                <a:spAutoFit/>
              </a:bodyPr>
              <a:lstStyle/>
              <a:p>
                <a:pPr algn="ctr"/>
                <a:r>
                  <a:rPr lang="en-US" sz="2400" dirty="0"/>
                  <a:t>Bias vector</a:t>
                </a:r>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out</m:t>
                        </m:r>
                      </m:sub>
                    </m:sSub>
                  </m:oMath>
                </a14:m>
                <a:r>
                  <a:rPr lang="en-US" sz="2400" dirty="0"/>
                  <a:t>-dim</a:t>
                </a:r>
              </a:p>
            </p:txBody>
          </p:sp>
        </mc:Choice>
        <mc:Fallback xmlns="">
          <p:sp>
            <p:nvSpPr>
              <p:cNvPr id="60" name="Rectangle 59">
                <a:extLst>
                  <a:ext uri="{FF2B5EF4-FFF2-40B4-BE49-F238E27FC236}">
                    <a16:creationId xmlns:a16="http://schemas.microsoft.com/office/drawing/2014/main" id="{0D7F259B-AF7F-4D98-A492-E6540E0E568D}"/>
                  </a:ext>
                </a:extLst>
              </p:cNvPr>
              <p:cNvSpPr>
                <a:spLocks noRot="1" noChangeAspect="1" noMove="1" noResize="1" noEditPoints="1" noAdjustHandles="1" noChangeArrowheads="1" noChangeShapeType="1" noTextEdit="1"/>
              </p:cNvSpPr>
              <p:nvPr/>
            </p:nvSpPr>
            <p:spPr>
              <a:xfrm>
                <a:off x="4088081" y="642946"/>
                <a:ext cx="2997142" cy="830997"/>
              </a:xfrm>
              <a:prstGeom prst="rect">
                <a:avLst/>
              </a:prstGeom>
              <a:blipFill>
                <a:blip r:embed="rId4"/>
                <a:stretch>
                  <a:fillRect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877AC18-6FE7-4832-AC21-E8D75DF50090}"/>
                  </a:ext>
                </a:extLst>
              </p:cNvPr>
              <p:cNvSpPr/>
              <p:nvPr/>
            </p:nvSpPr>
            <p:spPr>
              <a:xfrm>
                <a:off x="3999381" y="4259997"/>
                <a:ext cx="2997142" cy="830997"/>
              </a:xfrm>
              <a:prstGeom prst="rect">
                <a:avLst/>
              </a:prstGeom>
            </p:spPr>
            <p:txBody>
              <a:bodyPr wrap="square">
                <a:spAutoFit/>
              </a:bodyPr>
              <a:lstStyle/>
              <a:p>
                <a:pPr algn="ctr"/>
                <a:r>
                  <a:rPr lang="en-US" sz="2400" dirty="0"/>
                  <a:t>Filters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out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in</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𝑤</m:t>
                          </m:r>
                        </m:sub>
                      </m:sSub>
                    </m:oMath>
                  </m:oMathPara>
                </a14:m>
                <a:endParaRPr lang="en-US" sz="2400" dirty="0"/>
              </a:p>
            </p:txBody>
          </p:sp>
        </mc:Choice>
        <mc:Fallback xmlns="">
          <p:sp>
            <p:nvSpPr>
              <p:cNvPr id="61" name="Rectangle 60">
                <a:extLst>
                  <a:ext uri="{FF2B5EF4-FFF2-40B4-BE49-F238E27FC236}">
                    <a16:creationId xmlns:a16="http://schemas.microsoft.com/office/drawing/2014/main" id="{B877AC18-6FE7-4832-AC21-E8D75DF50090}"/>
                  </a:ext>
                </a:extLst>
              </p:cNvPr>
              <p:cNvSpPr>
                <a:spLocks noRot="1" noChangeAspect="1" noMove="1" noResize="1" noEditPoints="1" noAdjustHandles="1" noChangeArrowheads="1" noChangeShapeType="1" noTextEdit="1"/>
              </p:cNvSpPr>
              <p:nvPr/>
            </p:nvSpPr>
            <p:spPr>
              <a:xfrm>
                <a:off x="3999381" y="4259997"/>
                <a:ext cx="2997142" cy="830997"/>
              </a:xfrm>
              <a:prstGeom prst="rect">
                <a:avLst/>
              </a:prstGeom>
              <a:blipFill>
                <a:blip r:embed="rId5"/>
                <a:stretch>
                  <a:fillRect t="-5882" b="-735"/>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C75AC272-68A7-4AD7-9FCA-FBECE95CEB74}"/>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62C417D6-66B0-4EAB-AA52-DCD0650D6D85}"/>
                  </a:ext>
                </a:extLst>
              </p:cNvPr>
              <p:cNvSpPr/>
              <p:nvPr/>
            </p:nvSpPr>
            <p:spPr>
              <a:xfrm>
                <a:off x="7936386" y="5337890"/>
                <a:ext cx="73072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out</m:t>
                          </m:r>
                        </m:sub>
                      </m:sSub>
                    </m:oMath>
                  </m:oMathPara>
                </a14:m>
                <a:endParaRPr lang="en-US" sz="2400" dirty="0"/>
              </a:p>
            </p:txBody>
          </p:sp>
        </mc:Choice>
        <mc:Fallback xmlns="">
          <p:sp>
            <p:nvSpPr>
              <p:cNvPr id="58" name="Rectangle 57">
                <a:extLst>
                  <a:ext uri="{FF2B5EF4-FFF2-40B4-BE49-F238E27FC236}">
                    <a16:creationId xmlns:a16="http://schemas.microsoft.com/office/drawing/2014/main" id="{62C417D6-66B0-4EAB-AA52-DCD0650D6D85}"/>
                  </a:ext>
                </a:extLst>
              </p:cNvPr>
              <p:cNvSpPr>
                <a:spLocks noRot="1" noChangeAspect="1" noMove="1" noResize="1" noEditPoints="1" noAdjustHandles="1" noChangeArrowheads="1" noChangeShapeType="1" noTextEdit="1"/>
              </p:cNvSpPr>
              <p:nvPr/>
            </p:nvSpPr>
            <p:spPr>
              <a:xfrm>
                <a:off x="7936386" y="5337890"/>
                <a:ext cx="730725" cy="461665"/>
              </a:xfrm>
              <a:prstGeom prst="rect">
                <a:avLst/>
              </a:prstGeom>
              <a:blipFill>
                <a:blip r:embed="rId6"/>
                <a:stretch>
                  <a:fillRect l="-1667"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8FD3B201-2840-4A78-B2C6-CA5E9EA573C4}"/>
                  </a:ext>
                </a:extLst>
              </p:cNvPr>
              <p:cNvSpPr/>
              <p:nvPr/>
            </p:nvSpPr>
            <p:spPr>
              <a:xfrm>
                <a:off x="25548" y="5451882"/>
                <a:ext cx="73072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sty m:val="p"/>
                            </m:rPr>
                            <a:rPr lang="en-US" sz="2400" b="0" i="0" smtClean="0">
                              <a:latin typeface="Cambria Math" panose="02040503050406030204" pitchFamily="18" charset="0"/>
                            </a:rPr>
                            <m:t>in</m:t>
                          </m:r>
                        </m:sub>
                      </m:sSub>
                    </m:oMath>
                  </m:oMathPara>
                </a14:m>
                <a:endParaRPr lang="en-US" sz="2400" dirty="0"/>
              </a:p>
            </p:txBody>
          </p:sp>
        </mc:Choice>
        <mc:Fallback xmlns="">
          <p:sp>
            <p:nvSpPr>
              <p:cNvPr id="63" name="Rectangle 62">
                <a:extLst>
                  <a:ext uri="{FF2B5EF4-FFF2-40B4-BE49-F238E27FC236}">
                    <a16:creationId xmlns:a16="http://schemas.microsoft.com/office/drawing/2014/main" id="{8FD3B201-2840-4A78-B2C6-CA5E9EA573C4}"/>
                  </a:ext>
                </a:extLst>
              </p:cNvPr>
              <p:cNvSpPr>
                <a:spLocks noRot="1" noChangeAspect="1" noMove="1" noResize="1" noEditPoints="1" noAdjustHandles="1" noChangeArrowheads="1" noChangeShapeType="1" noTextEdit="1"/>
              </p:cNvSpPr>
              <p:nvPr/>
            </p:nvSpPr>
            <p:spPr>
              <a:xfrm>
                <a:off x="25548" y="5451882"/>
                <a:ext cx="730725" cy="461665"/>
              </a:xfrm>
              <a:prstGeom prst="rect">
                <a:avLst/>
              </a:prstGeom>
              <a:blipFill>
                <a:blip r:embed="rId7"/>
                <a:stretch>
                  <a:fillRect b="-26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E72D9A2-A859-4D78-A320-376B05FB53C9}"/>
              </a:ext>
            </a:extLst>
          </p:cNvPr>
          <p:cNvSpPr>
            <a:spLocks noGrp="1"/>
          </p:cNvSpPr>
          <p:nvPr>
            <p:ph type="sldNum" sz="quarter" idx="12"/>
          </p:nvPr>
        </p:nvSpPr>
        <p:spPr/>
        <p:txBody>
          <a:bodyPr/>
          <a:lstStyle/>
          <a:p>
            <a:fld id="{7E663616-BBAC-427E-89D3-E72909796144}" type="slidenum">
              <a:rPr lang="en-US" smtClean="0"/>
              <a:t>52</a:t>
            </a:fld>
            <a:endParaRPr lang="en-US"/>
          </a:p>
        </p:txBody>
      </p:sp>
    </p:spTree>
    <p:extLst>
      <p:ext uri="{BB962C8B-B14F-4D97-AF65-F5344CB8AC3E}">
        <p14:creationId xmlns:p14="http://schemas.microsoft.com/office/powerpoint/2010/main" val="323364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BE3E-7964-4AB8-91C8-DDB60A529340}"/>
              </a:ext>
            </a:extLst>
          </p:cNvPr>
          <p:cNvSpPr>
            <a:spLocks noGrp="1"/>
          </p:cNvSpPr>
          <p:nvPr>
            <p:ph type="title"/>
          </p:nvPr>
        </p:nvSpPr>
        <p:spPr/>
        <p:txBody>
          <a:bodyPr/>
          <a:lstStyle/>
          <a:p>
            <a:r>
              <a:rPr lang="en-US" dirty="0"/>
              <a:t>Learnt Filters</a:t>
            </a:r>
          </a:p>
        </p:txBody>
      </p:sp>
      <p:pic>
        <p:nvPicPr>
          <p:cNvPr id="3074" name="Picture 2" descr="First layer filters of AlexNet, trained on ImageNet. A considerable amount of redundancy is clearly visible in the filters.">
            <a:extLst>
              <a:ext uri="{FF2B5EF4-FFF2-40B4-BE49-F238E27FC236}">
                <a16:creationId xmlns:a16="http://schemas.microsoft.com/office/drawing/2014/main" id="{08DC7A31-0E38-40E4-8266-80C4AA9F7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974" y="669518"/>
            <a:ext cx="4985288" cy="49675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93CC6C-2A85-463A-AA32-516B960D9366}"/>
              </a:ext>
            </a:extLst>
          </p:cNvPr>
          <p:cNvSpPr/>
          <p:nvPr/>
        </p:nvSpPr>
        <p:spPr>
          <a:xfrm>
            <a:off x="6488962" y="5755633"/>
            <a:ext cx="5703038" cy="923330"/>
          </a:xfrm>
          <a:prstGeom prst="rect">
            <a:avLst/>
          </a:prstGeom>
        </p:spPr>
        <p:txBody>
          <a:bodyPr wrap="square">
            <a:spAutoFit/>
          </a:bodyPr>
          <a:lstStyle/>
          <a:p>
            <a:pPr algn="r"/>
            <a:r>
              <a:rPr lang="en-US" dirty="0">
                <a:hlinkClick r:id="rId3"/>
              </a:rPr>
              <a:t>https://www.researchgate.net/figure/First-layer-filters-of-AlexNet-trained-on-ImageNet-A-considerable-amount-of-redundancy_fig4_338162455</a:t>
            </a:r>
            <a:endParaRPr lang="en-US" dirty="0"/>
          </a:p>
        </p:txBody>
      </p:sp>
      <p:pic>
        <p:nvPicPr>
          <p:cNvPr id="3076" name="Picture 4">
            <a:extLst>
              <a:ext uri="{FF2B5EF4-FFF2-40B4-BE49-F238E27FC236}">
                <a16:creationId xmlns:a16="http://schemas.microsoft.com/office/drawing/2014/main" id="{E4F1F688-90E2-469C-AE18-A532534201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25"/>
          <a:stretch/>
        </p:blipFill>
        <p:spPr bwMode="auto">
          <a:xfrm>
            <a:off x="287217" y="831865"/>
            <a:ext cx="3420568" cy="7240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C448CA2-AC24-489D-940F-07410946E2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75"/>
          <a:stretch/>
        </p:blipFill>
        <p:spPr bwMode="auto">
          <a:xfrm>
            <a:off x="282825" y="1662974"/>
            <a:ext cx="3424010" cy="7240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EAE4D7-9392-442A-AE74-F5946595E721}"/>
              </a:ext>
            </a:extLst>
          </p:cNvPr>
          <p:cNvSpPr/>
          <p:nvPr/>
        </p:nvSpPr>
        <p:spPr>
          <a:xfrm>
            <a:off x="3811632" y="1251121"/>
            <a:ext cx="1818437" cy="923330"/>
          </a:xfrm>
          <a:prstGeom prst="rect">
            <a:avLst/>
          </a:prstGeom>
        </p:spPr>
        <p:txBody>
          <a:bodyPr wrap="square">
            <a:spAutoFit/>
          </a:bodyPr>
          <a:lstStyle/>
          <a:p>
            <a:r>
              <a:rPr lang="en-US" dirty="0">
                <a:hlinkClick r:id="rId5"/>
              </a:rPr>
              <a:t>https://cs231n.github.io/linear-classify/</a:t>
            </a:r>
            <a:endParaRPr lang="en-US" dirty="0"/>
          </a:p>
        </p:txBody>
      </p:sp>
      <p:pic>
        <p:nvPicPr>
          <p:cNvPr id="5" name="Picture 4">
            <a:extLst>
              <a:ext uri="{FF2B5EF4-FFF2-40B4-BE49-F238E27FC236}">
                <a16:creationId xmlns:a16="http://schemas.microsoft.com/office/drawing/2014/main" id="{C69C47CA-4F38-4704-8FDC-8687BC32A7E8}"/>
              </a:ext>
            </a:extLst>
          </p:cNvPr>
          <p:cNvPicPr>
            <a:picLocks noChangeAspect="1"/>
          </p:cNvPicPr>
          <p:nvPr/>
        </p:nvPicPr>
        <p:blipFill rotWithShape="1">
          <a:blip r:embed="rId6"/>
          <a:srcRect l="6655" t="2032" r="1514" b="4216"/>
          <a:stretch/>
        </p:blipFill>
        <p:spPr>
          <a:xfrm>
            <a:off x="569625" y="2698230"/>
            <a:ext cx="3957405" cy="3980734"/>
          </a:xfrm>
          <a:prstGeom prst="rect">
            <a:avLst/>
          </a:prstGeom>
        </p:spPr>
      </p:pic>
      <p:sp>
        <p:nvSpPr>
          <p:cNvPr id="9" name="Rectangle 8">
            <a:extLst>
              <a:ext uri="{FF2B5EF4-FFF2-40B4-BE49-F238E27FC236}">
                <a16:creationId xmlns:a16="http://schemas.microsoft.com/office/drawing/2014/main" id="{DF7C1935-B104-42A0-9CCE-DA0BB9ECA308}"/>
              </a:ext>
            </a:extLst>
          </p:cNvPr>
          <p:cNvSpPr/>
          <p:nvPr/>
        </p:nvSpPr>
        <p:spPr>
          <a:xfrm>
            <a:off x="3812582" y="840321"/>
            <a:ext cx="2159431" cy="461665"/>
          </a:xfrm>
          <a:prstGeom prst="rect">
            <a:avLst/>
          </a:prstGeom>
        </p:spPr>
        <p:txBody>
          <a:bodyPr wrap="square">
            <a:spAutoFit/>
          </a:bodyPr>
          <a:lstStyle/>
          <a:p>
            <a:r>
              <a:rPr lang="en-US" sz="2400" dirty="0"/>
              <a:t>Linear classifier</a:t>
            </a:r>
          </a:p>
        </p:txBody>
      </p:sp>
      <p:sp>
        <p:nvSpPr>
          <p:cNvPr id="10" name="Rectangle 9">
            <a:extLst>
              <a:ext uri="{FF2B5EF4-FFF2-40B4-BE49-F238E27FC236}">
                <a16:creationId xmlns:a16="http://schemas.microsoft.com/office/drawing/2014/main" id="{DE74797D-F3C2-4FDA-A5ED-051B6C20DDD3}"/>
              </a:ext>
            </a:extLst>
          </p:cNvPr>
          <p:cNvSpPr/>
          <p:nvPr/>
        </p:nvSpPr>
        <p:spPr>
          <a:xfrm>
            <a:off x="4664768" y="2579600"/>
            <a:ext cx="1613434" cy="1754326"/>
          </a:xfrm>
          <a:prstGeom prst="rect">
            <a:avLst/>
          </a:prstGeom>
        </p:spPr>
        <p:txBody>
          <a:bodyPr wrap="square">
            <a:spAutoFit/>
          </a:bodyPr>
          <a:lstStyle/>
          <a:p>
            <a:r>
              <a:rPr lang="en-US" sz="2400" dirty="0"/>
              <a:t>Fully –connected</a:t>
            </a:r>
          </a:p>
          <a:p>
            <a:r>
              <a:rPr lang="en-US" sz="2000" dirty="0"/>
              <a:t>From Justin Johnson slides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9003254-65FD-48CB-AB8B-728298B881BF}"/>
                  </a:ext>
                </a:extLst>
              </p:cNvPr>
              <p:cNvSpPr/>
              <p:nvPr/>
            </p:nvSpPr>
            <p:spPr>
              <a:xfrm>
                <a:off x="5409540" y="4203997"/>
                <a:ext cx="1613434" cy="1552605"/>
              </a:xfrm>
              <a:prstGeom prst="rect">
                <a:avLst/>
              </a:prstGeom>
            </p:spPr>
            <p:txBody>
              <a:bodyPr wrap="square">
                <a:spAutoFit/>
              </a:bodyPr>
              <a:lstStyle/>
              <a:p>
                <a:pPr algn="r"/>
                <a:r>
                  <a:rPr lang="en-US" sz="2400" dirty="0"/>
                  <a:t>AlexNet layer 1 </a:t>
                </a:r>
                <a14:m>
                  <m:oMath xmlns:m="http://schemas.openxmlformats.org/officeDocument/2006/math">
                    <m:r>
                      <a:rPr lang="en-US" sz="2400" b="0" i="1" smtClean="0">
                        <a:latin typeface="Cambria Math" panose="02040503050406030204" pitchFamily="18" charset="0"/>
                      </a:rPr>
                      <m:t>11×11 </m:t>
                    </m:r>
                  </m:oMath>
                </a14:m>
                <a:r>
                  <a:rPr lang="en-US" sz="2000" dirty="0"/>
                  <a:t>weights</a:t>
                </a:r>
              </a:p>
            </p:txBody>
          </p:sp>
        </mc:Choice>
        <mc:Fallback xmlns="">
          <p:sp>
            <p:nvSpPr>
              <p:cNvPr id="11" name="Rectangle 10">
                <a:extLst>
                  <a:ext uri="{FF2B5EF4-FFF2-40B4-BE49-F238E27FC236}">
                    <a16:creationId xmlns:a16="http://schemas.microsoft.com/office/drawing/2014/main" id="{D9003254-65FD-48CB-AB8B-728298B881BF}"/>
                  </a:ext>
                </a:extLst>
              </p:cNvPr>
              <p:cNvSpPr>
                <a:spLocks noRot="1" noChangeAspect="1" noMove="1" noResize="1" noEditPoints="1" noAdjustHandles="1" noChangeArrowheads="1" noChangeShapeType="1" noTextEdit="1"/>
              </p:cNvSpPr>
              <p:nvPr/>
            </p:nvSpPr>
            <p:spPr>
              <a:xfrm>
                <a:off x="5409540" y="4203997"/>
                <a:ext cx="1613434" cy="1552605"/>
              </a:xfrm>
              <a:prstGeom prst="rect">
                <a:avLst/>
              </a:prstGeom>
              <a:blipFill>
                <a:blip r:embed="rId7"/>
                <a:stretch>
                  <a:fillRect t="-3150" r="-10566" b="-629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9CB35243-D826-4E43-96D0-96D27BDBD411}"/>
              </a:ext>
            </a:extLst>
          </p:cNvPr>
          <p:cNvSpPr>
            <a:spLocks noGrp="1"/>
          </p:cNvSpPr>
          <p:nvPr>
            <p:ph type="sldNum" sz="quarter" idx="12"/>
          </p:nvPr>
        </p:nvSpPr>
        <p:spPr/>
        <p:txBody>
          <a:bodyPr/>
          <a:lstStyle/>
          <a:p>
            <a:fld id="{7E663616-BBAC-427E-89D3-E72909796144}" type="slidenum">
              <a:rPr lang="en-US" smtClean="0"/>
              <a:t>53</a:t>
            </a:fld>
            <a:endParaRPr lang="en-US"/>
          </a:p>
        </p:txBody>
      </p:sp>
    </p:spTree>
    <p:extLst>
      <p:ext uri="{BB962C8B-B14F-4D97-AF65-F5344CB8AC3E}">
        <p14:creationId xmlns:p14="http://schemas.microsoft.com/office/powerpoint/2010/main" val="1602558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lter_z2.png"/>
          <p:cNvPicPr>
            <a:picLocks noChangeAspect="1"/>
          </p:cNvPicPr>
          <p:nvPr/>
        </p:nvPicPr>
        <p:blipFill>
          <a:blip r:embed="rId3">
            <a:extLst>
              <a:ext uri="{28A0092B-C50C-407E-A947-70E740481C1C}">
                <a14:useLocalDpi xmlns:a14="http://schemas.microsoft.com/office/drawing/2010/main" val="0"/>
              </a:ext>
            </a:extLst>
          </a:blip>
          <a:srcRect l="13171" t="7861" r="9666" b="12045"/>
          <a:stretch>
            <a:fillRect/>
          </a:stretch>
        </p:blipFill>
        <p:spPr bwMode="auto">
          <a:xfrm>
            <a:off x="6477001" y="1524002"/>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1" name="Title 1"/>
          <p:cNvSpPr>
            <a:spLocks noGrp="1"/>
          </p:cNvSpPr>
          <p:nvPr>
            <p:ph type="title"/>
          </p:nvPr>
        </p:nvSpPr>
        <p:spPr/>
        <p:txBody>
          <a:bodyPr>
            <a:normAutofit/>
          </a:bodyPr>
          <a:lstStyle/>
          <a:p>
            <a:r>
              <a:rPr lang="en-US" dirty="0"/>
              <a:t>Convolution as Feature Extraction</a:t>
            </a:r>
          </a:p>
        </p:txBody>
      </p:sp>
      <p:pic>
        <p:nvPicPr>
          <p:cNvPr id="17415" name="Picture 1"/>
          <p:cNvPicPr>
            <a:picLocks noChangeAspect="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601788" y="3581400"/>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Picture 5"/>
          <p:cNvPicPr>
            <a:picLocks noChangeAspect="1"/>
          </p:cNvPicPr>
          <p:nvPr/>
        </p:nvPicPr>
        <p:blipFill>
          <a:blip r:embed="rId5">
            <a:extLst>
              <a:ext uri="{28A0092B-C50C-407E-A947-70E740481C1C}">
                <a14:useLocalDpi xmlns:a14="http://schemas.microsoft.com/office/drawing/2010/main" val="0"/>
              </a:ext>
            </a:extLst>
          </a:blip>
          <a:srcRect l="28177" t="4254" r="50287" b="52721"/>
          <a:stretch>
            <a:fillRect/>
          </a:stretch>
        </p:blipFill>
        <p:spPr bwMode="auto">
          <a:xfrm>
            <a:off x="1584327" y="3581402"/>
            <a:ext cx="777875" cy="773113"/>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3" name="Picture 2" descr="filter_z1.png"/>
          <p:cNvPicPr>
            <a:picLocks noChangeAspect="1"/>
          </p:cNvPicPr>
          <p:nvPr/>
        </p:nvPicPr>
        <p:blipFill>
          <a:blip r:embed="rId6">
            <a:extLst>
              <a:ext uri="{28A0092B-C50C-407E-A947-70E740481C1C}">
                <a14:useLocalDpi xmlns:a14="http://schemas.microsoft.com/office/drawing/2010/main" val="0"/>
              </a:ext>
            </a:extLst>
          </a:blip>
          <a:srcRect l="13812" t="8075" r="9827" b="11832"/>
          <a:stretch>
            <a:fillRect/>
          </a:stretch>
        </p:blipFill>
        <p:spPr bwMode="auto">
          <a:xfrm>
            <a:off x="6326189" y="3581400"/>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8" name="Rectangle 6"/>
          <p:cNvSpPr>
            <a:spLocks noChangeArrowheads="1"/>
          </p:cNvSpPr>
          <p:nvPr/>
        </p:nvSpPr>
        <p:spPr bwMode="auto">
          <a:xfrm>
            <a:off x="3200401" y="6334125"/>
            <a:ext cx="684783" cy="369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dirty="0"/>
              <a:t>Input</a:t>
            </a:r>
          </a:p>
        </p:txBody>
      </p:sp>
      <p:sp>
        <p:nvSpPr>
          <p:cNvPr id="11" name="Rectangle 10"/>
          <p:cNvSpPr>
            <a:spLocks noChangeArrowheads="1"/>
          </p:cNvSpPr>
          <p:nvPr/>
        </p:nvSpPr>
        <p:spPr bwMode="auto">
          <a:xfrm>
            <a:off x="7442284" y="6324600"/>
            <a:ext cx="1384782" cy="369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a:t>Feature Map</a:t>
            </a:r>
          </a:p>
        </p:txBody>
      </p:sp>
      <p:sp>
        <p:nvSpPr>
          <p:cNvPr id="9" name="Right Arrow 8"/>
          <p:cNvSpPr>
            <a:spLocks noChangeArrowheads="1"/>
          </p:cNvSpPr>
          <p:nvPr/>
        </p:nvSpPr>
        <p:spPr bwMode="auto">
          <a:xfrm>
            <a:off x="5792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pic>
        <p:nvPicPr>
          <p:cNvPr id="13" name="Picture 5"/>
          <p:cNvPicPr>
            <a:picLocks noChangeAspect="1"/>
          </p:cNvPicPr>
          <p:nvPr/>
        </p:nvPicPr>
        <p:blipFill>
          <a:blip r:embed="rId7">
            <a:extLst>
              <a:ext uri="{28A0092B-C50C-407E-A947-70E740481C1C}">
                <a14:useLocalDpi xmlns:a14="http://schemas.microsoft.com/office/drawing/2010/main" val="0"/>
              </a:ext>
            </a:extLst>
          </a:blip>
          <a:srcRect l="50287" t="4254" r="28177" b="52721"/>
          <a:stretch>
            <a:fillRect/>
          </a:stretch>
        </p:blipFill>
        <p:spPr bwMode="auto">
          <a:xfrm>
            <a:off x="1584327" y="3581402"/>
            <a:ext cx="777875" cy="773113"/>
          </a:xfrm>
          <a:prstGeom prst="rect">
            <a:avLst/>
          </a:prstGeom>
          <a:noFill/>
          <a:ln w="25400">
            <a:solidFill>
              <a:srgbClr val="12FF00"/>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Right Arrow 14"/>
          <p:cNvSpPr>
            <a:spLocks noChangeArrowheads="1"/>
          </p:cNvSpPr>
          <p:nvPr/>
        </p:nvSpPr>
        <p:spPr bwMode="auto">
          <a:xfrm rot="-1977863">
            <a:off x="5841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sp>
        <p:nvSpPr>
          <p:cNvPr id="14" name="Rectangle 13"/>
          <p:cNvSpPr/>
          <p:nvPr/>
        </p:nvSpPr>
        <p:spPr>
          <a:xfrm>
            <a:off x="5943601" y="3733801"/>
            <a:ext cx="204788" cy="923320"/>
          </a:xfrm>
          <a:prstGeom prst="rect">
            <a:avLst/>
          </a:prstGeom>
        </p:spPr>
        <p:txBody>
          <a:bodyPr lIns="91430" tIns="45715" rIns="91430" bIns="45715">
            <a:spAutoFit/>
          </a:bodyPr>
          <a:lstStyle/>
          <a:p>
            <a:pPr>
              <a:defRPr/>
            </a:pPr>
            <a:r>
              <a:rPr lang="en-US" dirty="0"/>
              <a:t>...</a:t>
            </a:r>
          </a:p>
        </p:txBody>
      </p:sp>
      <p:sp>
        <p:nvSpPr>
          <p:cNvPr id="16" name="TextBox 15"/>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8EE18594-5AE1-4A2A-A5BB-AAA78ED1AF75}"/>
              </a:ext>
            </a:extLst>
          </p:cNvPr>
          <p:cNvSpPr>
            <a:spLocks noGrp="1"/>
          </p:cNvSpPr>
          <p:nvPr>
            <p:ph type="sldNum" sz="quarter" idx="12"/>
          </p:nvPr>
        </p:nvSpPr>
        <p:spPr/>
        <p:txBody>
          <a:bodyPr/>
          <a:lstStyle/>
          <a:p>
            <a:fld id="{7E663616-BBAC-427E-89D3-E72909796144}" type="slidenum">
              <a:rPr lang="en-US" smtClean="0"/>
              <a:t>54</a:t>
            </a:fld>
            <a:endParaRPr lang="en-US"/>
          </a:p>
        </p:txBody>
      </p:sp>
    </p:spTree>
    <p:extLst>
      <p:ext uri="{BB962C8B-B14F-4D97-AF65-F5344CB8AC3E}">
        <p14:creationId xmlns:p14="http://schemas.microsoft.com/office/powerpoint/2010/main" val="2298969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3.31423E-6 1.75382E-6 C 0.01564 -0.00718 0.09033 -0.00625 0.09675 -0.00648 C 0.14713 -0.01388 0.17058 -0.00926 0.23936 -0.0081 C 0.28314 -0.0044 0.33108 -0.02083 0.37225 -0.00324 C 0.37833 0.0081 0.37711 0.00324 0.37711 0.02475 C 0.37711 0.0826 0.37086 0.07034 0.32378 0.07103 C 0.23242 0.07196 0.14105 0.07219 0.04968 0.07288 C 0.03474 0.07334 0.01963 0.07242 0.00487 0.0745 C -0.00295 0.07543 0.00313 0.09509 0.00365 0.10574 C 0.004 0.11823 -0.00469 0.14229 0.00487 0.14391 C 0.08824 0.15687 0.17266 0.14484 0.25673 0.14553 C 0.29182 0.14599 0.32708 0.14599 0.36234 0.14715 C 0.36721 0.14715 0.37294 0.14484 0.37711 0.14877 C 0.38145 0.1527 0.3785 0.16312 0.37971 0.17029 C 0.37728 0.26353 0.38215 0.23878 0.29773 0.2397 C 0.21626 0.2404 0.1348 0.24063 0.05333 0.24132 C 0.03509 0.24317 0.01598 0.23692 -0.00121 0.24456 C -0.00486 0.24595 -0.00052 0.25451 -3.31423E-6 0.2596 C 0.00296 0.37991 -0.01129 0.30726 0.15998 0.31073 C 0.16155 0.31073 0.16328 0.31166 0.16502 0.31235 C 0.23033 0.31027 0.29547 0.30842 0.36095 0.30749 C 0.36547 0.3068 0.37468 0.30587 0.37468 0.30587 " pathEditMode="relative" ptsTypes="fffffffffffffffffffffA">
                                      <p:cBhvr>
                                        <p:cTn id="10" dur="2000" fill="hold"/>
                                        <p:tgtEl>
                                          <p:spTgt spid="8"/>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3.31423E-6 1.75382E-6 C 0.01564 -0.00718 0.09033 -0.00625 0.09675 -0.00648 C 0.14713 -0.01388 0.17058 -0.00926 0.23936 -0.0081 C 0.28314 -0.0044 0.33108 -0.02083 0.37225 -0.00324 C 0.37833 0.0081 0.37711 0.00324 0.37711 0.02475 C 0.37711 0.0826 0.37086 0.07034 0.32378 0.07103 C 0.23242 0.07196 0.14105 0.07219 0.04968 0.07288 C 0.03474 0.07334 0.01963 0.07242 0.00487 0.0745 C -0.00295 0.07543 0.00313 0.09509 0.00365 0.10574 C 0.004 0.11823 -0.00469 0.14229 0.00487 0.14391 C 0.08824 0.15687 0.17266 0.14484 0.25673 0.14553 C 0.29182 0.14599 0.32708 0.14599 0.36234 0.14715 C 0.36721 0.14715 0.37294 0.14484 0.37711 0.14877 C 0.38145 0.1527 0.3785 0.16312 0.37971 0.17029 C 0.37728 0.26353 0.38215 0.23878 0.29773 0.2397 C 0.21626 0.2404 0.1348 0.24063 0.05333 0.24132 C 0.03509 0.24317 0.01598 0.23692 -0.00121 0.24456 C -0.00486 0.24595 -0.00052 0.25451 -3.31423E-6 0.2596 C 0.00296 0.37991 -0.01129 0.30726 0.15998 0.31073 C 0.16155 0.31073 0.16328 0.31166 0.16502 0.31235 C 0.23033 0.31027 0.29547 0.30842 0.36095 0.30749 C 0.36547 0.3068 0.37468 0.30587 0.37468 0.30587 " pathEditMode="relative" ptsTypes="fffffffffffffffffffffA">
                                      <p:cBhvr>
                                        <p:cTn id="28" dur="2000" fill="hold"/>
                                        <p:tgtEl>
                                          <p:spTgt spid="13"/>
                                        </p:tgtEl>
                                        <p:attrNameLst>
                                          <p:attrName>ppt_x</p:attrName>
                                          <p:attrName>ppt_y</p:attrName>
                                        </p:attrNameLst>
                                      </p:cBhvr>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15" grpId="0"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grpSp>
        <p:nvGrpSpPr>
          <p:cNvPr id="8" name="Group 7"/>
          <p:cNvGrpSpPr/>
          <p:nvPr/>
        </p:nvGrpSpPr>
        <p:grpSpPr>
          <a:xfrm>
            <a:off x="5181601" y="3276600"/>
            <a:ext cx="5313363" cy="3218788"/>
            <a:chOff x="77788" y="1524001"/>
            <a:chExt cx="8969375" cy="5433568"/>
          </a:xfrm>
        </p:grpSpPr>
        <p:pic>
          <p:nvPicPr>
            <p:cNvPr id="17" name="Picture 16" descr="filter_z2.png"/>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4953000" y="1524001"/>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8" name="Picture 1"/>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7788" y="3581400"/>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9" name="Picture 18" descr="filter_z1.png"/>
            <p:cNvPicPr>
              <a:picLocks noChangeAspect="1"/>
            </p:cNvPicPr>
            <p:nvPr/>
          </p:nvPicPr>
          <p:blipFill>
            <a:blip r:embed="rId4">
              <a:extLst>
                <a:ext uri="{28A0092B-C50C-407E-A947-70E740481C1C}">
                  <a14:useLocalDpi xmlns:a14="http://schemas.microsoft.com/office/drawing/2010/main" val="0"/>
                </a:ext>
              </a:extLst>
            </a:blip>
            <a:srcRect l="13812" t="8075" r="9827" b="11832"/>
            <a:stretch>
              <a:fillRect/>
            </a:stretch>
          </p:blipFill>
          <p:spPr bwMode="auto">
            <a:xfrm>
              <a:off x="4802189" y="3581400"/>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23" name="Rectangle 6"/>
            <p:cNvSpPr>
              <a:spLocks noChangeArrowheads="1"/>
            </p:cNvSpPr>
            <p:nvPr/>
          </p:nvSpPr>
          <p:spPr bwMode="auto">
            <a:xfrm>
              <a:off x="1676400" y="6334124"/>
              <a:ext cx="1155968" cy="623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dirty="0"/>
                <a:t>Input</a:t>
              </a:r>
            </a:p>
          </p:txBody>
        </p:sp>
        <p:sp>
          <p:nvSpPr>
            <p:cNvPr id="24" name="Rectangle 23"/>
            <p:cNvSpPr>
              <a:spLocks noChangeArrowheads="1"/>
            </p:cNvSpPr>
            <p:nvPr/>
          </p:nvSpPr>
          <p:spPr bwMode="auto">
            <a:xfrm>
              <a:off x="5350841" y="6324600"/>
              <a:ext cx="2337621" cy="623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dirty="0"/>
                <a:t>Feature Map</a:t>
              </a:r>
            </a:p>
          </p:txBody>
        </p:sp>
        <p:sp>
          <p:nvSpPr>
            <p:cNvPr id="25" name="Right Arrow 24"/>
            <p:cNvSpPr>
              <a:spLocks noChangeArrowheads="1"/>
            </p:cNvSpPr>
            <p:nvPr/>
          </p:nvSpPr>
          <p:spPr bwMode="auto">
            <a:xfrm>
              <a:off x="4268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sp>
          <p:nvSpPr>
            <p:cNvPr id="26" name="Right Arrow 25"/>
            <p:cNvSpPr>
              <a:spLocks noChangeArrowheads="1"/>
            </p:cNvSpPr>
            <p:nvPr/>
          </p:nvSpPr>
          <p:spPr bwMode="auto">
            <a:xfrm rot="19622137">
              <a:off x="4317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sp>
          <p:nvSpPr>
            <p:cNvPr id="27" name="Rectangle 26"/>
            <p:cNvSpPr/>
            <p:nvPr/>
          </p:nvSpPr>
          <p:spPr>
            <a:xfrm>
              <a:off x="4246475" y="3733801"/>
              <a:ext cx="204788" cy="1558637"/>
            </a:xfrm>
            <a:prstGeom prst="rect">
              <a:avLst/>
            </a:prstGeom>
          </p:spPr>
          <p:txBody>
            <a:bodyPr lIns="91430" tIns="45715" rIns="91430" bIns="45715">
              <a:spAutoFit/>
            </a:bodyPr>
            <a:lstStyle/>
            <a:p>
              <a:pPr>
                <a:defRPr/>
              </a:pPr>
              <a:r>
                <a:rPr lang="en-US" dirty="0"/>
                <a:t>...</a:t>
              </a:r>
            </a:p>
          </p:txBody>
        </p:sp>
      </p:grpSp>
      <p:sp>
        <p:nvSpPr>
          <p:cNvPr id="28" name="Title 1"/>
          <p:cNvSpPr>
            <a:spLocks noGrp="1"/>
          </p:cNvSpPr>
          <p:nvPr>
            <p:ph type="title"/>
          </p:nvPr>
        </p:nvSpPr>
        <p:spPr/>
        <p:txBody>
          <a:bodyPr>
            <a:normAutofit/>
          </a:bodyPr>
          <a:lstStyle/>
          <a:p>
            <a:r>
              <a:rPr lang="en-US" dirty="0"/>
              <a:t>Key Operations in a CNN</a:t>
            </a:r>
          </a:p>
        </p:txBody>
      </p:sp>
      <p:sp>
        <p:nvSpPr>
          <p:cNvPr id="2" name="TextBox 1"/>
          <p:cNvSpPr txBox="1"/>
          <p:nvPr/>
        </p:nvSpPr>
        <p:spPr>
          <a:xfrm>
            <a:off x="1575190" y="6477001"/>
            <a:ext cx="2119170" cy="307777"/>
          </a:xfrm>
          <a:prstGeom prst="rect">
            <a:avLst/>
          </a:prstGeom>
          <a:noFill/>
        </p:spPr>
        <p:txBody>
          <a:bodyPr wrap="none" rtlCol="0">
            <a:spAutoFit/>
          </a:bodyPr>
          <a:lstStyle/>
          <a:p>
            <a:r>
              <a:rPr lang="en-US" sz="1400" dirty="0"/>
              <a:t>Source: R. Fergus, Y. </a:t>
            </a:r>
            <a:r>
              <a:rPr lang="en-US" sz="1400" dirty="0" err="1"/>
              <a:t>LeCun</a:t>
            </a:r>
            <a:endParaRPr lang="en-US" sz="1400" dirty="0"/>
          </a:p>
        </p:txBody>
      </p:sp>
      <p:sp>
        <p:nvSpPr>
          <p:cNvPr id="30" name="TextBox 29"/>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EBCCFF79-55E1-43AF-A702-4645170DA9F2}"/>
              </a:ext>
            </a:extLst>
          </p:cNvPr>
          <p:cNvSpPr>
            <a:spLocks noGrp="1"/>
          </p:cNvSpPr>
          <p:nvPr>
            <p:ph type="sldNum" sz="quarter" idx="12"/>
          </p:nvPr>
        </p:nvSpPr>
        <p:spPr/>
        <p:txBody>
          <a:bodyPr/>
          <a:lstStyle/>
          <a:p>
            <a:fld id="{7E663616-BBAC-427E-89D3-E72909796144}" type="slidenum">
              <a:rPr lang="en-US" smtClean="0"/>
              <a:t>55</a:t>
            </a:fld>
            <a:endParaRPr lang="en-US"/>
          </a:p>
        </p:txBody>
      </p:sp>
    </p:spTree>
    <p:extLst>
      <p:ext uri="{BB962C8B-B14F-4D97-AF65-F5344CB8AC3E}">
        <p14:creationId xmlns:p14="http://schemas.microsoft.com/office/powerpoint/2010/main" val="3065744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pic>
        <p:nvPicPr>
          <p:cNvPr id="28" name="Picture 27"/>
          <p:cNvPicPr>
            <a:picLocks noChangeAspect="1"/>
          </p:cNvPicPr>
          <p:nvPr/>
        </p:nvPicPr>
        <p:blipFill rotWithShape="1">
          <a:blip r:embed="rId3"/>
          <a:srcRect l="6366" t="5805" r="6355" b="595"/>
          <a:stretch/>
        </p:blipFill>
        <p:spPr>
          <a:xfrm>
            <a:off x="5867401" y="2895600"/>
            <a:ext cx="3838821" cy="3087614"/>
          </a:xfrm>
          <a:prstGeom prst="rect">
            <a:avLst/>
          </a:prstGeom>
        </p:spPr>
      </p:pic>
      <p:sp>
        <p:nvSpPr>
          <p:cNvPr id="16" name="TextBox 15"/>
          <p:cNvSpPr txBox="1"/>
          <p:nvPr/>
        </p:nvSpPr>
        <p:spPr>
          <a:xfrm>
            <a:off x="1575190" y="6477001"/>
            <a:ext cx="2119170" cy="307777"/>
          </a:xfrm>
          <a:prstGeom prst="rect">
            <a:avLst/>
          </a:prstGeom>
          <a:noFill/>
        </p:spPr>
        <p:txBody>
          <a:bodyPr wrap="none" rtlCol="0">
            <a:spAutoFit/>
          </a:bodyPr>
          <a:lstStyle/>
          <a:p>
            <a:r>
              <a:rPr lang="en-US" sz="1400" dirty="0"/>
              <a:t>Source: R. Fergus, Y. </a:t>
            </a:r>
            <a:r>
              <a:rPr lang="en-US" sz="1400" dirty="0" err="1"/>
              <a:t>LeCun</a:t>
            </a:r>
            <a:endParaRPr lang="en-US" sz="1400" dirty="0"/>
          </a:p>
        </p:txBody>
      </p:sp>
      <p:sp>
        <p:nvSpPr>
          <p:cNvPr id="17" name="Rectangle 16"/>
          <p:cNvSpPr>
            <a:spLocks noChangeArrowheads="1"/>
          </p:cNvSpPr>
          <p:nvPr/>
        </p:nvSpPr>
        <p:spPr bwMode="auto">
          <a:xfrm>
            <a:off x="6172200" y="2393521"/>
            <a:ext cx="3052354" cy="400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sz="2000" dirty="0"/>
              <a:t>Rectified Linear Unit (</a:t>
            </a:r>
            <a:r>
              <a:rPr lang="en-US" sz="2000" dirty="0" err="1"/>
              <a:t>ReLU</a:t>
            </a:r>
            <a:r>
              <a:rPr lang="en-US" sz="2000" dirty="0"/>
              <a:t>)</a:t>
            </a:r>
          </a:p>
        </p:txBody>
      </p:sp>
      <p:sp>
        <p:nvSpPr>
          <p:cNvPr id="18" name="TextBox 17"/>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19" name="Title 1"/>
          <p:cNvSpPr>
            <a:spLocks noGrp="1"/>
          </p:cNvSpPr>
          <p:nvPr>
            <p:ph type="title"/>
          </p:nvPr>
        </p:nvSpPr>
        <p:spPr>
          <a:xfrm>
            <a:off x="0" y="0"/>
            <a:ext cx="12192000" cy="838200"/>
          </a:xfrm>
        </p:spPr>
        <p:txBody>
          <a:bodyPr>
            <a:normAutofit/>
          </a:bodyPr>
          <a:lstStyle/>
          <a:p>
            <a:pPr algn="ctr"/>
            <a:r>
              <a:rPr lang="en-US" dirty="0"/>
              <a:t>Key Operations</a:t>
            </a:r>
          </a:p>
        </p:txBody>
      </p:sp>
      <p:sp>
        <p:nvSpPr>
          <p:cNvPr id="2" name="Slide Number Placeholder 1">
            <a:extLst>
              <a:ext uri="{FF2B5EF4-FFF2-40B4-BE49-F238E27FC236}">
                <a16:creationId xmlns:a16="http://schemas.microsoft.com/office/drawing/2014/main" id="{386FB969-9265-4C20-9BF2-93DD4617F792}"/>
              </a:ext>
            </a:extLst>
          </p:cNvPr>
          <p:cNvSpPr>
            <a:spLocks noGrp="1"/>
          </p:cNvSpPr>
          <p:nvPr>
            <p:ph type="sldNum" sz="quarter" idx="12"/>
          </p:nvPr>
        </p:nvSpPr>
        <p:spPr/>
        <p:txBody>
          <a:bodyPr/>
          <a:lstStyle/>
          <a:p>
            <a:fld id="{7E663616-BBAC-427E-89D3-E72909796144}" type="slidenum">
              <a:rPr lang="en-US" smtClean="0"/>
              <a:t>56</a:t>
            </a:fld>
            <a:endParaRPr lang="en-US"/>
          </a:p>
        </p:txBody>
      </p:sp>
    </p:spTree>
    <p:extLst>
      <p:ext uri="{BB962C8B-B14F-4D97-AF65-F5344CB8AC3E}">
        <p14:creationId xmlns:p14="http://schemas.microsoft.com/office/powerpoint/2010/main" val="375945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p Arrow 13"/>
          <p:cNvSpPr/>
          <p:nvPr/>
        </p:nvSpPr>
        <p:spPr>
          <a:xfrm>
            <a:off x="3278733" y="20574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0" name="Up Arrow 9"/>
          <p:cNvSpPr/>
          <p:nvPr/>
        </p:nvSpPr>
        <p:spPr>
          <a:xfrm>
            <a:off x="3271197" y="3961244"/>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4" name="Rounded Rectangle 3"/>
          <p:cNvSpPr/>
          <p:nvPr/>
        </p:nvSpPr>
        <p:spPr>
          <a:xfrm>
            <a:off x="2213518" y="5562600"/>
            <a:ext cx="2513164" cy="492504"/>
          </a:xfrm>
          <a:prstGeom prst="round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Input Image</a:t>
            </a:r>
          </a:p>
        </p:txBody>
      </p:sp>
      <p:sp>
        <p:nvSpPr>
          <p:cNvPr id="5" name="Rounded Rectangle 4"/>
          <p:cNvSpPr/>
          <p:nvPr/>
        </p:nvSpPr>
        <p:spPr>
          <a:xfrm>
            <a:off x="2213518" y="4362228"/>
            <a:ext cx="2513164" cy="743172"/>
          </a:xfrm>
          <a:prstGeom prst="roundRect">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Convolution (Learned)</a:t>
            </a:r>
          </a:p>
        </p:txBody>
      </p:sp>
      <p:sp>
        <p:nvSpPr>
          <p:cNvPr id="6" name="Rounded Rectangle 5"/>
          <p:cNvSpPr/>
          <p:nvPr/>
        </p:nvSpPr>
        <p:spPr>
          <a:xfrm>
            <a:off x="2213518" y="3429000"/>
            <a:ext cx="2513164" cy="492504"/>
          </a:xfrm>
          <a:prstGeom prst="roundRect">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Non-linearity</a:t>
            </a:r>
          </a:p>
        </p:txBody>
      </p:sp>
      <p:sp>
        <p:nvSpPr>
          <p:cNvPr id="7" name="Rounded Rectangle 6"/>
          <p:cNvSpPr/>
          <p:nvPr/>
        </p:nvSpPr>
        <p:spPr>
          <a:xfrm>
            <a:off x="2230393" y="2479296"/>
            <a:ext cx="2492926" cy="492504"/>
          </a:xfrm>
          <a:prstGeom prst="roundRect">
            <a:avLst/>
          </a:prstGeom>
          <a:solidFill>
            <a:schemeClr val="accent3">
              <a:lumMod val="60000"/>
              <a:lumOff val="40000"/>
            </a:schemeClr>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Spatial pooling</a:t>
            </a:r>
          </a:p>
        </p:txBody>
      </p:sp>
      <p:sp>
        <p:nvSpPr>
          <p:cNvPr id="9" name="Up Arrow 8"/>
          <p:cNvSpPr/>
          <p:nvPr/>
        </p:nvSpPr>
        <p:spPr>
          <a:xfrm>
            <a:off x="3267429" y="51537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1" name="Up Arrow 10"/>
          <p:cNvSpPr/>
          <p:nvPr/>
        </p:nvSpPr>
        <p:spPr>
          <a:xfrm>
            <a:off x="3274965" y="3020126"/>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sp>
        <p:nvSpPr>
          <p:cNvPr id="15" name="Rounded Rectangle 14"/>
          <p:cNvSpPr/>
          <p:nvPr/>
        </p:nvSpPr>
        <p:spPr>
          <a:xfrm>
            <a:off x="2210155" y="1488696"/>
            <a:ext cx="2513164" cy="492504"/>
          </a:xfrm>
          <a:prstGeom prst="round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r>
              <a:rPr lang="en-US" sz="2000" dirty="0">
                <a:solidFill>
                  <a:schemeClr val="tx1"/>
                </a:solidFill>
                <a:cs typeface="Myriad Pro"/>
              </a:rPr>
              <a:t>Feature maps</a:t>
            </a:r>
          </a:p>
        </p:txBody>
      </p:sp>
      <p:sp>
        <p:nvSpPr>
          <p:cNvPr id="20" name="Up Arrow 19"/>
          <p:cNvSpPr/>
          <p:nvPr/>
        </p:nvSpPr>
        <p:spPr>
          <a:xfrm>
            <a:off x="3276601" y="1066800"/>
            <a:ext cx="391837" cy="408874"/>
          </a:xfrm>
          <a:prstGeom prst="up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a:endParaRPr lang="en-US">
              <a:solidFill>
                <a:schemeClr val="tx1"/>
              </a:solidFill>
            </a:endParaRPr>
          </a:p>
        </p:txBody>
      </p:sp>
      <p:pic>
        <p:nvPicPr>
          <p:cNvPr id="17" name="Picture 16" descr="norm.png"/>
          <p:cNvPicPr>
            <a:picLocks noChangeAspect="1"/>
          </p:cNvPicPr>
          <p:nvPr/>
        </p:nvPicPr>
        <p:blipFill rotWithShape="1">
          <a:blip r:embed="rId2">
            <a:extLst>
              <a:ext uri="{28A0092B-C50C-407E-A947-70E740481C1C}">
                <a14:useLocalDpi xmlns:a14="http://schemas.microsoft.com/office/drawing/2010/main" val="0"/>
              </a:ext>
            </a:extLst>
          </a:blip>
          <a:srcRect l="13144" t="14581" r="48195" b="51794"/>
          <a:stretch/>
        </p:blipFill>
        <p:spPr>
          <a:xfrm>
            <a:off x="4953000" y="2323449"/>
            <a:ext cx="3581400" cy="2334791"/>
          </a:xfrm>
          <a:prstGeom prst="rect">
            <a:avLst/>
          </a:prstGeom>
        </p:spPr>
      </p:pic>
      <p:sp>
        <p:nvSpPr>
          <p:cNvPr id="27" name="Rectangle 26"/>
          <p:cNvSpPr/>
          <p:nvPr/>
        </p:nvSpPr>
        <p:spPr>
          <a:xfrm>
            <a:off x="5029199" y="2399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bg1"/>
              </a:solidFill>
            </a:endParaRPr>
          </a:p>
        </p:txBody>
      </p:sp>
      <p:sp>
        <p:nvSpPr>
          <p:cNvPr id="29" name="Rectangle 28"/>
          <p:cNvSpPr/>
          <p:nvPr/>
        </p:nvSpPr>
        <p:spPr>
          <a:xfrm>
            <a:off x="5410199" y="2399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bg1"/>
              </a:solidFill>
            </a:endParaRPr>
          </a:p>
        </p:txBody>
      </p:sp>
      <p:sp>
        <p:nvSpPr>
          <p:cNvPr id="30" name="Rectangle 29"/>
          <p:cNvSpPr/>
          <p:nvPr/>
        </p:nvSpPr>
        <p:spPr>
          <a:xfrm>
            <a:off x="5029199" y="2780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tx1"/>
              </a:solidFill>
            </a:endParaRPr>
          </a:p>
        </p:txBody>
      </p:sp>
      <p:sp>
        <p:nvSpPr>
          <p:cNvPr id="31" name="Rectangle 30"/>
          <p:cNvSpPr/>
          <p:nvPr/>
        </p:nvSpPr>
        <p:spPr>
          <a:xfrm>
            <a:off x="5410199" y="2780647"/>
            <a:ext cx="762000" cy="762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en-US">
              <a:solidFill>
                <a:schemeClr val="tx1"/>
              </a:solidFill>
            </a:endParaRPr>
          </a:p>
        </p:txBody>
      </p:sp>
      <p:sp>
        <p:nvSpPr>
          <p:cNvPr id="33" name="Rectangle 32"/>
          <p:cNvSpPr/>
          <p:nvPr/>
        </p:nvSpPr>
        <p:spPr>
          <a:xfrm>
            <a:off x="8782161" y="2438400"/>
            <a:ext cx="1662706" cy="523220"/>
          </a:xfrm>
          <a:prstGeom prst="rect">
            <a:avLst/>
          </a:prstGeom>
        </p:spPr>
        <p:txBody>
          <a:bodyPr wrap="square" lIns="91430" tIns="45715" rIns="91430" bIns="45715">
            <a:spAutoFit/>
          </a:bodyPr>
          <a:lstStyle/>
          <a:p>
            <a:pPr lvl="1" eaLnBrk="0" hangingPunct="0">
              <a:spcBef>
                <a:spcPct val="20000"/>
              </a:spcBef>
            </a:pPr>
            <a:r>
              <a:rPr lang="en-US" sz="2800" dirty="0"/>
              <a:t>Max</a:t>
            </a:r>
          </a:p>
        </p:txBody>
      </p:sp>
      <p:pic>
        <p:nvPicPr>
          <p:cNvPr id="35" name="Picture 34" descr="max_pool.png"/>
          <p:cNvPicPr>
            <a:picLocks noChangeAspect="1"/>
          </p:cNvPicPr>
          <p:nvPr/>
        </p:nvPicPr>
        <p:blipFill rotWithShape="1">
          <a:blip r:embed="rId3">
            <a:extLst>
              <a:ext uri="{28A0092B-C50C-407E-A947-70E740481C1C}">
                <a14:useLocalDpi xmlns:a14="http://schemas.microsoft.com/office/drawing/2010/main" val="0"/>
              </a:ext>
            </a:extLst>
          </a:blip>
          <a:srcRect l="13302" t="14319" r="9186" b="17450"/>
          <a:stretch/>
        </p:blipFill>
        <p:spPr>
          <a:xfrm>
            <a:off x="8686800" y="3000373"/>
            <a:ext cx="1910468" cy="1260542"/>
          </a:xfrm>
          <a:prstGeom prst="rect">
            <a:avLst/>
          </a:prstGeom>
          <a:ln>
            <a:solidFill>
              <a:schemeClr val="bg1"/>
            </a:solidFill>
          </a:ln>
        </p:spPr>
      </p:pic>
      <p:sp>
        <p:nvSpPr>
          <p:cNvPr id="36" name="Title 1"/>
          <p:cNvSpPr>
            <a:spLocks noGrp="1"/>
          </p:cNvSpPr>
          <p:nvPr>
            <p:ph type="title"/>
          </p:nvPr>
        </p:nvSpPr>
        <p:spPr>
          <a:xfrm>
            <a:off x="0" y="0"/>
            <a:ext cx="12192000" cy="838200"/>
          </a:xfrm>
        </p:spPr>
        <p:txBody>
          <a:bodyPr>
            <a:normAutofit/>
          </a:bodyPr>
          <a:lstStyle/>
          <a:p>
            <a:pPr algn="ctr"/>
            <a:r>
              <a:rPr lang="en-US" dirty="0"/>
              <a:t>Key Operations</a:t>
            </a:r>
          </a:p>
        </p:txBody>
      </p:sp>
      <p:sp>
        <p:nvSpPr>
          <p:cNvPr id="21" name="TextBox 20"/>
          <p:cNvSpPr txBox="1"/>
          <p:nvPr/>
        </p:nvSpPr>
        <p:spPr>
          <a:xfrm>
            <a:off x="1575190" y="6477001"/>
            <a:ext cx="2119170" cy="307777"/>
          </a:xfrm>
          <a:prstGeom prst="rect">
            <a:avLst/>
          </a:prstGeom>
          <a:noFill/>
        </p:spPr>
        <p:txBody>
          <a:bodyPr wrap="none" rtlCol="0">
            <a:spAutoFit/>
          </a:bodyPr>
          <a:lstStyle/>
          <a:p>
            <a:r>
              <a:rPr lang="en-US" sz="1400" dirty="0"/>
              <a:t>Source: R. Fergus, Y. </a:t>
            </a:r>
            <a:r>
              <a:rPr lang="en-US" sz="1400" dirty="0" err="1"/>
              <a:t>LeCun</a:t>
            </a:r>
            <a:endParaRPr lang="en-US" sz="1400" dirty="0"/>
          </a:p>
        </p:txBody>
      </p:sp>
      <p:sp>
        <p:nvSpPr>
          <p:cNvPr id="22" name="TextBox 21"/>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2" name="Slide Number Placeholder 1">
            <a:extLst>
              <a:ext uri="{FF2B5EF4-FFF2-40B4-BE49-F238E27FC236}">
                <a16:creationId xmlns:a16="http://schemas.microsoft.com/office/drawing/2014/main" id="{1B709045-422E-4E92-B9AE-181B162B4D9D}"/>
              </a:ext>
            </a:extLst>
          </p:cNvPr>
          <p:cNvSpPr>
            <a:spLocks noGrp="1"/>
          </p:cNvSpPr>
          <p:nvPr>
            <p:ph type="sldNum" sz="quarter" idx="12"/>
          </p:nvPr>
        </p:nvSpPr>
        <p:spPr/>
        <p:txBody>
          <a:bodyPr/>
          <a:lstStyle/>
          <a:p>
            <a:fld id="{7E663616-BBAC-427E-89D3-E72909796144}" type="slidenum">
              <a:rPr lang="en-US" smtClean="0"/>
              <a:t>57</a:t>
            </a:fld>
            <a:endParaRPr lang="en-US"/>
          </a:p>
        </p:txBody>
      </p:sp>
    </p:spTree>
    <p:extLst>
      <p:ext uri="{BB962C8B-B14F-4D97-AF65-F5344CB8AC3E}">
        <p14:creationId xmlns:p14="http://schemas.microsoft.com/office/powerpoint/2010/main" val="33943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altLang="en-US" dirty="0"/>
              <a:t>Comparison to Pyramids with SIFT</a:t>
            </a:r>
          </a:p>
        </p:txBody>
      </p:sp>
      <p:sp>
        <p:nvSpPr>
          <p:cNvPr id="4" name="Content Placeholder 2"/>
          <p:cNvSpPr>
            <a:spLocks noGrp="1"/>
          </p:cNvSpPr>
          <p:nvPr/>
        </p:nvSpPr>
        <p:spPr bwMode="auto">
          <a:xfrm>
            <a:off x="1600200" y="1600200"/>
            <a:ext cx="1295400" cy="7620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400" dirty="0">
                <a:solidFill>
                  <a:schemeClr val="tx1"/>
                </a:solidFill>
                <a:latin typeface="+mj-lt"/>
              </a:rPr>
              <a:t>Image </a:t>
            </a:r>
            <a:br>
              <a:rPr lang="en-US" sz="2400" dirty="0">
                <a:solidFill>
                  <a:schemeClr val="tx1"/>
                </a:solidFill>
                <a:latin typeface="+mj-lt"/>
              </a:rPr>
            </a:br>
            <a:r>
              <a:rPr lang="en-US" sz="2400" dirty="0">
                <a:solidFill>
                  <a:schemeClr val="tx1"/>
                </a:solidFill>
                <a:latin typeface="+mj-lt"/>
              </a:rPr>
              <a:t>Pixels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1" y="1676400"/>
            <a:ext cx="2233613" cy="1100138"/>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
        <p:nvSpPr>
          <p:cNvPr id="6" name="Rounded Rectangle 5"/>
          <p:cNvSpPr/>
          <p:nvPr/>
        </p:nvSpPr>
        <p:spPr>
          <a:xfrm>
            <a:off x="3200400" y="1447800"/>
            <a:ext cx="5410200" cy="1600200"/>
          </a:xfrm>
          <a:prstGeom prst="roundRect">
            <a:avLst/>
          </a:prstGeom>
          <a:noFill/>
          <a:ln w="63500"/>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7" name="Content Placeholder 2"/>
          <p:cNvSpPr txBox="1">
            <a:spLocks/>
          </p:cNvSpPr>
          <p:nvPr/>
        </p:nvSpPr>
        <p:spPr bwMode="auto">
          <a:xfrm>
            <a:off x="3352800" y="1828800"/>
            <a:ext cx="23622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Apply</a:t>
            </a:r>
            <a:br>
              <a:rPr lang="en-US" sz="2400" dirty="0">
                <a:latin typeface="+mj-lt"/>
              </a:rPr>
            </a:br>
            <a:r>
              <a:rPr lang="en-US" sz="2400" dirty="0">
                <a:latin typeface="+mj-lt"/>
              </a:rPr>
              <a:t>oriented filters</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1" y="3425826"/>
            <a:ext cx="3192463" cy="129857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
        <p:nvSpPr>
          <p:cNvPr id="9" name="Rounded Rectangle 8"/>
          <p:cNvSpPr/>
          <p:nvPr/>
        </p:nvSpPr>
        <p:spPr>
          <a:xfrm>
            <a:off x="3200400" y="3276600"/>
            <a:ext cx="5410200" cy="1600200"/>
          </a:xfrm>
          <a:prstGeom prst="roundRect">
            <a:avLst/>
          </a:prstGeom>
          <a:noFill/>
          <a:ln w="63500">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10" name="Content Placeholder 2"/>
          <p:cNvSpPr txBox="1">
            <a:spLocks/>
          </p:cNvSpPr>
          <p:nvPr/>
        </p:nvSpPr>
        <p:spPr bwMode="auto">
          <a:xfrm>
            <a:off x="3352800" y="3657600"/>
            <a:ext cx="25908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a:latin typeface="+mj-lt"/>
              </a:rPr>
              <a:t>Spatial pool </a:t>
            </a:r>
          </a:p>
          <a:p>
            <a:pPr eaLnBrk="1" hangingPunct="1">
              <a:spcBef>
                <a:spcPct val="20000"/>
              </a:spcBef>
              <a:buFont typeface="Arial" charset="0"/>
              <a:buNone/>
            </a:pPr>
            <a:r>
              <a:rPr lang="en-US" sz="2400">
                <a:latin typeface="+mj-lt"/>
              </a:rPr>
              <a:t>(Sum) </a:t>
            </a:r>
          </a:p>
        </p:txBody>
      </p:sp>
      <p:sp>
        <p:nvSpPr>
          <p:cNvPr id="11" name="Rounded Rectangle 10"/>
          <p:cNvSpPr/>
          <p:nvPr/>
        </p:nvSpPr>
        <p:spPr>
          <a:xfrm>
            <a:off x="3200400" y="5105400"/>
            <a:ext cx="5410200" cy="1600200"/>
          </a:xfrm>
          <a:prstGeom prst="roundRect">
            <a:avLst/>
          </a:prstGeom>
          <a:noFill/>
          <a:ln w="63500">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12" name="Content Placeholder 2"/>
          <p:cNvSpPr txBox="1">
            <a:spLocks/>
          </p:cNvSpPr>
          <p:nvPr/>
        </p:nvSpPr>
        <p:spPr bwMode="auto">
          <a:xfrm>
            <a:off x="3429000" y="5562600"/>
            <a:ext cx="23622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Normalize to unit length</a:t>
            </a:r>
          </a:p>
        </p:txBody>
      </p:sp>
      <p:grpSp>
        <p:nvGrpSpPr>
          <p:cNvPr id="13" name="Group 12"/>
          <p:cNvGrpSpPr>
            <a:grpSpLocks/>
          </p:cNvGrpSpPr>
          <p:nvPr/>
        </p:nvGrpSpPr>
        <p:grpSpPr bwMode="auto">
          <a:xfrm>
            <a:off x="6096000" y="5181600"/>
            <a:ext cx="1295400" cy="1371600"/>
            <a:chOff x="6553200" y="4648200"/>
            <a:chExt cx="1295400" cy="1371600"/>
          </a:xfrm>
        </p:grpSpPr>
        <p:cxnSp>
          <p:nvCxnSpPr>
            <p:cNvPr id="20" name="Straight Arrow Connector 19"/>
            <p:cNvCxnSpPr>
              <a:cxnSpLocks noChangeShapeType="1"/>
            </p:cNvCxnSpPr>
            <p:nvPr/>
          </p:nvCxnSpPr>
          <p:spPr bwMode="auto">
            <a:xfrm>
              <a:off x="6934200" y="5257800"/>
              <a:ext cx="914400" cy="533400"/>
            </a:xfrm>
            <a:prstGeom prst="straightConnector1">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cxnSpLocks noChangeShapeType="1"/>
            </p:cNvCxnSpPr>
            <p:nvPr/>
          </p:nvCxnSpPr>
          <p:spPr bwMode="auto">
            <a:xfrm flipH="1">
              <a:off x="6553200" y="5181600"/>
              <a:ext cx="609600" cy="685800"/>
            </a:xfrm>
            <a:prstGeom prst="straightConnector1">
              <a:avLst/>
            </a:prstGeom>
            <a:ln>
              <a:headEnd/>
              <a:tailEnd type="arrow" w="med" len="med"/>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a:cxnSpLocks noChangeShapeType="1"/>
            </p:cNvCxnSpPr>
            <p:nvPr/>
          </p:nvCxnSpPr>
          <p:spPr bwMode="auto">
            <a:xfrm flipV="1">
              <a:off x="7086600" y="4648200"/>
              <a:ext cx="0" cy="838200"/>
            </a:xfrm>
            <a:prstGeom prst="straightConnector1">
              <a:avLst/>
            </a:prstGeom>
            <a:ln>
              <a:headEnd/>
              <a:tailEnd type="arrow" w="med" len="med"/>
            </a:ln>
          </p:spPr>
          <p:style>
            <a:lnRef idx="3">
              <a:schemeClr val="accent2"/>
            </a:lnRef>
            <a:fillRef idx="0">
              <a:schemeClr val="accent2"/>
            </a:fillRef>
            <a:effectRef idx="2">
              <a:schemeClr val="accent2"/>
            </a:effectRef>
            <a:fontRef idx="minor">
              <a:schemeClr val="tx1"/>
            </a:fontRef>
          </p:style>
        </p:cxnSp>
        <p:sp>
          <p:nvSpPr>
            <p:cNvPr id="23" name="Oval 22"/>
            <p:cNvSpPr/>
            <p:nvPr/>
          </p:nvSpPr>
          <p:spPr>
            <a:xfrm>
              <a:off x="6629400" y="4876800"/>
              <a:ext cx="1066800" cy="1143000"/>
            </a:xfrm>
            <a:prstGeom prst="ellipse">
              <a:avLst/>
            </a:prstGeom>
            <a:gradFill flip="none" rotWithShape="1">
              <a:gsLst>
                <a:gs pos="70000">
                  <a:schemeClr val="tx1">
                    <a:lumMod val="85000"/>
                    <a:lumOff val="15000"/>
                  </a:schemeClr>
                </a:gs>
                <a:gs pos="0">
                  <a:srgbClr val="FFFFFF"/>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a:solidFill>
                  <a:schemeClr val="tx1"/>
                </a:solidFill>
                <a:latin typeface="+mj-lt"/>
              </a:endParaRPr>
            </a:p>
          </p:txBody>
        </p:sp>
        <p:cxnSp>
          <p:nvCxnSpPr>
            <p:cNvPr id="24" name="Straight Arrow Connector 23"/>
            <p:cNvCxnSpPr>
              <a:cxnSpLocks noChangeShapeType="1"/>
            </p:cNvCxnSpPr>
            <p:nvPr/>
          </p:nvCxnSpPr>
          <p:spPr bwMode="auto">
            <a:xfrm flipV="1">
              <a:off x="7162800" y="5043488"/>
              <a:ext cx="377825" cy="442912"/>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sp>
        <p:nvSpPr>
          <p:cNvPr id="14" name="Content Placeholder 2"/>
          <p:cNvSpPr txBox="1">
            <a:spLocks/>
          </p:cNvSpPr>
          <p:nvPr/>
        </p:nvSpPr>
        <p:spPr bwMode="auto">
          <a:xfrm>
            <a:off x="9144000" y="5334000"/>
            <a:ext cx="1600200" cy="8001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Feature </a:t>
            </a:r>
            <a:br>
              <a:rPr lang="en-US" sz="2400" dirty="0">
                <a:latin typeface="+mj-lt"/>
              </a:rPr>
            </a:br>
            <a:r>
              <a:rPr lang="en-US" sz="2400" dirty="0">
                <a:latin typeface="+mj-lt"/>
              </a:rPr>
              <a:t>Vector</a:t>
            </a:r>
          </a:p>
        </p:txBody>
      </p:sp>
      <p:sp>
        <p:nvSpPr>
          <p:cNvPr id="16" name="Right Arrow 15"/>
          <p:cNvSpPr>
            <a:spLocks noChangeArrowheads="1"/>
          </p:cNvSpPr>
          <p:nvPr/>
        </p:nvSpPr>
        <p:spPr bwMode="auto">
          <a:xfrm rot="5400000">
            <a:off x="5734050" y="29527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7" name="Right Arrow 16"/>
          <p:cNvSpPr>
            <a:spLocks noChangeArrowheads="1"/>
          </p:cNvSpPr>
          <p:nvPr/>
        </p:nvSpPr>
        <p:spPr bwMode="auto">
          <a:xfrm>
            <a:off x="2667000" y="1828800"/>
            <a:ext cx="3810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8" name="Right Arrow 17"/>
          <p:cNvSpPr>
            <a:spLocks noChangeArrowheads="1"/>
          </p:cNvSpPr>
          <p:nvPr/>
        </p:nvSpPr>
        <p:spPr bwMode="auto">
          <a:xfrm>
            <a:off x="8763000" y="5715000"/>
            <a:ext cx="3810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9" name="Right Arrow 18"/>
          <p:cNvSpPr>
            <a:spLocks noChangeArrowheads="1"/>
          </p:cNvSpPr>
          <p:nvPr/>
        </p:nvSpPr>
        <p:spPr bwMode="auto">
          <a:xfrm rot="5400000">
            <a:off x="5734050" y="47815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2" name="Rectangle 1"/>
          <p:cNvSpPr/>
          <p:nvPr/>
        </p:nvSpPr>
        <p:spPr>
          <a:xfrm>
            <a:off x="5955507" y="1324627"/>
            <a:ext cx="4572000" cy="369332"/>
          </a:xfrm>
          <a:prstGeom prst="rect">
            <a:avLst/>
          </a:prstGeom>
        </p:spPr>
        <p:txBody>
          <a:bodyPr>
            <a:spAutoFit/>
          </a:bodyPr>
          <a:lstStyle/>
          <a:p>
            <a:pPr algn="r" eaLnBrk="1" hangingPunct="1">
              <a:spcBef>
                <a:spcPct val="20000"/>
              </a:spcBef>
              <a:buFont typeface="Arial" charset="0"/>
              <a:buNone/>
            </a:pPr>
            <a:r>
              <a:rPr lang="en-US" dirty="0">
                <a:latin typeface="+mj-lt"/>
              </a:rPr>
              <a:t>Lowe [IJCV 2004]</a:t>
            </a:r>
          </a:p>
        </p:txBody>
      </p:sp>
      <p:sp>
        <p:nvSpPr>
          <p:cNvPr id="26" name="Rectangle 25"/>
          <p:cNvSpPr/>
          <p:nvPr/>
        </p:nvSpPr>
        <p:spPr>
          <a:xfrm>
            <a:off x="8709148" y="6555582"/>
            <a:ext cx="1736245" cy="307777"/>
          </a:xfrm>
          <a:prstGeom prst="rect">
            <a:avLst/>
          </a:prstGeom>
        </p:spPr>
        <p:txBody>
          <a:bodyPr wrap="none">
            <a:spAutoFit/>
          </a:bodyPr>
          <a:lstStyle/>
          <a:p>
            <a:r>
              <a:rPr lang="en-US" sz="1400" dirty="0"/>
              <a:t>slide credit: R. Fergus</a:t>
            </a:r>
          </a:p>
        </p:txBody>
      </p:sp>
      <p:sp>
        <p:nvSpPr>
          <p:cNvPr id="3" name="Slide Number Placeholder 2">
            <a:extLst>
              <a:ext uri="{FF2B5EF4-FFF2-40B4-BE49-F238E27FC236}">
                <a16:creationId xmlns:a16="http://schemas.microsoft.com/office/drawing/2014/main" id="{B2A2F4CD-84C5-4ECC-8805-F443F3DD910A}"/>
              </a:ext>
            </a:extLst>
          </p:cNvPr>
          <p:cNvSpPr>
            <a:spLocks noGrp="1"/>
          </p:cNvSpPr>
          <p:nvPr>
            <p:ph type="sldNum" sz="quarter" idx="12"/>
          </p:nvPr>
        </p:nvSpPr>
        <p:spPr/>
        <p:txBody>
          <a:bodyPr/>
          <a:lstStyle/>
          <a:p>
            <a:fld id="{7E663616-BBAC-427E-89D3-E72909796144}" type="slidenum">
              <a:rPr lang="en-US" smtClean="0"/>
              <a:t>58</a:t>
            </a:fld>
            <a:endParaRPr lang="en-US"/>
          </a:p>
        </p:txBody>
      </p:sp>
    </p:spTree>
    <p:extLst>
      <p:ext uri="{BB962C8B-B14F-4D97-AF65-F5344CB8AC3E}">
        <p14:creationId xmlns:p14="http://schemas.microsoft.com/office/powerpoint/2010/main" val="1555245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Comparison to Pyramids with SIFT</a:t>
            </a:r>
            <a:endParaRPr lang="en-US" dirty="0"/>
          </a:p>
        </p:txBody>
      </p:sp>
      <p:sp>
        <p:nvSpPr>
          <p:cNvPr id="4" name="Content Placeholder 2"/>
          <p:cNvSpPr>
            <a:spLocks noGrp="1"/>
          </p:cNvSpPr>
          <p:nvPr/>
        </p:nvSpPr>
        <p:spPr bwMode="auto">
          <a:xfrm>
            <a:off x="1490382" y="1676400"/>
            <a:ext cx="1447800" cy="12954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bg1"/>
                </a:solidFill>
                <a:latin typeface="Adobe Caslon Pro" pitchFamily="18" charset="0"/>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Adobe Caslon Pro" pitchFamily="18" charset="0"/>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Adobe Caslon Pro" pitchFamily="18" charset="0"/>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Adobe Caslon Pro" pitchFamily="18"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400" dirty="0">
                <a:solidFill>
                  <a:schemeClr val="tx1"/>
                </a:solidFill>
                <a:latin typeface="+mj-lt"/>
              </a:rPr>
              <a:t>SIFT</a:t>
            </a:r>
            <a:br>
              <a:rPr lang="en-US" sz="2400" dirty="0">
                <a:solidFill>
                  <a:schemeClr val="tx1"/>
                </a:solidFill>
                <a:latin typeface="+mj-lt"/>
              </a:rPr>
            </a:br>
            <a:r>
              <a:rPr lang="en-US" sz="2400" dirty="0">
                <a:solidFill>
                  <a:schemeClr val="tx1"/>
                </a:solidFill>
                <a:latin typeface="+mj-lt"/>
              </a:rPr>
              <a:t>Features</a:t>
            </a:r>
          </a:p>
        </p:txBody>
      </p:sp>
      <p:sp>
        <p:nvSpPr>
          <p:cNvPr id="5" name="Rounded Rectangle 4"/>
          <p:cNvSpPr/>
          <p:nvPr/>
        </p:nvSpPr>
        <p:spPr>
          <a:xfrm>
            <a:off x="3242982" y="1447800"/>
            <a:ext cx="5410200" cy="1600200"/>
          </a:xfrm>
          <a:prstGeom prst="roundRect">
            <a:avLst/>
          </a:prstGeom>
          <a:noFill/>
          <a:ln w="63500"/>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6" name="Content Placeholder 2"/>
          <p:cNvSpPr txBox="1">
            <a:spLocks/>
          </p:cNvSpPr>
          <p:nvPr/>
        </p:nvSpPr>
        <p:spPr bwMode="auto">
          <a:xfrm>
            <a:off x="3395382" y="1828800"/>
            <a:ext cx="23622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Filter with </a:t>
            </a:r>
            <a:br>
              <a:rPr lang="en-US" sz="2400" dirty="0">
                <a:latin typeface="+mj-lt"/>
              </a:rPr>
            </a:br>
            <a:r>
              <a:rPr lang="en-US" sz="2400" dirty="0">
                <a:latin typeface="+mj-lt"/>
              </a:rPr>
              <a:t>Visual Words</a:t>
            </a:r>
          </a:p>
        </p:txBody>
      </p:sp>
      <p:sp>
        <p:nvSpPr>
          <p:cNvPr id="7" name="Rounded Rectangle 6"/>
          <p:cNvSpPr/>
          <p:nvPr/>
        </p:nvSpPr>
        <p:spPr>
          <a:xfrm>
            <a:off x="3242982" y="5105400"/>
            <a:ext cx="5410200" cy="1600200"/>
          </a:xfrm>
          <a:prstGeom prst="roundRect">
            <a:avLst/>
          </a:prstGeom>
          <a:noFill/>
          <a:ln w="63500">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8" name="Content Placeholder 2"/>
          <p:cNvSpPr txBox="1">
            <a:spLocks/>
          </p:cNvSpPr>
          <p:nvPr/>
        </p:nvSpPr>
        <p:spPr bwMode="auto">
          <a:xfrm>
            <a:off x="3395382" y="5257800"/>
            <a:ext cx="25908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a:latin typeface="+mj-lt"/>
              </a:rPr>
              <a:t>Multi-scale</a:t>
            </a:r>
            <a:br>
              <a:rPr lang="en-US" sz="2400">
                <a:latin typeface="+mj-lt"/>
              </a:rPr>
            </a:br>
            <a:r>
              <a:rPr lang="en-US" sz="2400">
                <a:latin typeface="+mj-lt"/>
              </a:rPr>
              <a:t>spatial pool </a:t>
            </a:r>
          </a:p>
          <a:p>
            <a:pPr eaLnBrk="1" hangingPunct="1">
              <a:spcBef>
                <a:spcPct val="20000"/>
              </a:spcBef>
              <a:buFont typeface="Arial" charset="0"/>
              <a:buNone/>
            </a:pPr>
            <a:r>
              <a:rPr lang="en-US" sz="2400">
                <a:latin typeface="+mj-lt"/>
              </a:rPr>
              <a:t>(Sum) </a:t>
            </a:r>
          </a:p>
        </p:txBody>
      </p:sp>
      <p:cxnSp>
        <p:nvCxnSpPr>
          <p:cNvPr id="9" name="Straight Arrow Connector 8"/>
          <p:cNvCxnSpPr>
            <a:cxnSpLocks noChangeShapeType="1"/>
          </p:cNvCxnSpPr>
          <p:nvPr/>
        </p:nvCxnSpPr>
        <p:spPr bwMode="auto">
          <a:xfrm>
            <a:off x="13639800" y="4953000"/>
            <a:ext cx="0" cy="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0" name="Rounded Rectangle 9"/>
          <p:cNvSpPr/>
          <p:nvPr/>
        </p:nvSpPr>
        <p:spPr>
          <a:xfrm>
            <a:off x="3242982" y="3276600"/>
            <a:ext cx="5410200" cy="1600200"/>
          </a:xfrm>
          <a:prstGeom prst="roundRect">
            <a:avLst/>
          </a:prstGeom>
          <a:noFill/>
          <a:ln w="63500">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endParaRPr lang="en-US" sz="3600" dirty="0">
              <a:solidFill>
                <a:schemeClr val="tx1"/>
              </a:solidFill>
              <a:latin typeface="+mj-lt"/>
              <a:cs typeface="Adobe Caslon Pro"/>
            </a:endParaRPr>
          </a:p>
        </p:txBody>
      </p:sp>
      <p:sp>
        <p:nvSpPr>
          <p:cNvPr id="11" name="Content Placeholder 2"/>
          <p:cNvSpPr txBox="1">
            <a:spLocks/>
          </p:cNvSpPr>
          <p:nvPr/>
        </p:nvSpPr>
        <p:spPr bwMode="auto">
          <a:xfrm>
            <a:off x="3395382" y="3810000"/>
            <a:ext cx="2362200" cy="6858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Max</a:t>
            </a:r>
          </a:p>
        </p:txBody>
      </p:sp>
      <p:sp>
        <p:nvSpPr>
          <p:cNvPr id="12" name="Content Placeholder 2"/>
          <p:cNvSpPr txBox="1">
            <a:spLocks/>
          </p:cNvSpPr>
          <p:nvPr/>
        </p:nvSpPr>
        <p:spPr bwMode="auto">
          <a:xfrm>
            <a:off x="9220200" y="5715000"/>
            <a:ext cx="1600200" cy="6096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1" hangingPunct="1">
              <a:spcBef>
                <a:spcPct val="20000"/>
              </a:spcBef>
              <a:buFont typeface="Arial" charset="0"/>
              <a:buNone/>
            </a:pPr>
            <a:r>
              <a:rPr lang="en-US" sz="2400" dirty="0">
                <a:latin typeface="+mj-lt"/>
              </a:rPr>
              <a:t>Classifier</a:t>
            </a:r>
          </a:p>
        </p:txBody>
      </p:sp>
      <p:sp>
        <p:nvSpPr>
          <p:cNvPr id="14" name="Right Arrow 13"/>
          <p:cNvSpPr>
            <a:spLocks noChangeArrowheads="1"/>
          </p:cNvSpPr>
          <p:nvPr/>
        </p:nvSpPr>
        <p:spPr bwMode="auto">
          <a:xfrm rot="5400000">
            <a:off x="5776632" y="29527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5" name="Right Arrow 14"/>
          <p:cNvSpPr>
            <a:spLocks noChangeArrowheads="1"/>
          </p:cNvSpPr>
          <p:nvPr/>
        </p:nvSpPr>
        <p:spPr bwMode="auto">
          <a:xfrm>
            <a:off x="2709582" y="1828800"/>
            <a:ext cx="3810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6" name="Right Arrow 15"/>
          <p:cNvSpPr>
            <a:spLocks noChangeArrowheads="1"/>
          </p:cNvSpPr>
          <p:nvPr/>
        </p:nvSpPr>
        <p:spPr bwMode="auto">
          <a:xfrm>
            <a:off x="8805582" y="5715000"/>
            <a:ext cx="3810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7" name="Right Arrow 16"/>
          <p:cNvSpPr>
            <a:spLocks noChangeArrowheads="1"/>
          </p:cNvSpPr>
          <p:nvPr/>
        </p:nvSpPr>
        <p:spPr bwMode="auto">
          <a:xfrm rot="5400000">
            <a:off x="5776632" y="47815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18" name="Title 1"/>
          <p:cNvSpPr>
            <a:spLocks noGrp="1"/>
          </p:cNvSpPr>
          <p:nvPr/>
        </p:nvSpPr>
        <p:spPr bwMode="auto">
          <a:xfrm>
            <a:off x="1828800" y="76200"/>
            <a:ext cx="8229600" cy="11430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kern="1200">
                <a:solidFill>
                  <a:schemeClr val="bg1"/>
                </a:solidFill>
                <a:latin typeface="Albertus Extra Bold" pitchFamily="34" charset="0"/>
                <a:ea typeface="ＭＳ Ｐゴシック" charset="0"/>
                <a:cs typeface="ＭＳ Ｐゴシック" charset="0"/>
              </a:defRPr>
            </a:lvl1pPr>
            <a:lvl2pPr algn="ctr" rtl="0" eaLnBrk="0" fontAlgn="base" hangingPunct="0">
              <a:spcBef>
                <a:spcPct val="0"/>
              </a:spcBef>
              <a:spcAft>
                <a:spcPct val="0"/>
              </a:spcAft>
              <a:defRPr sz="4000">
                <a:solidFill>
                  <a:schemeClr val="bg1"/>
                </a:solidFill>
                <a:latin typeface="Albertus Extra Bold" charset="0"/>
                <a:ea typeface="ＭＳ Ｐゴシック" charset="0"/>
                <a:cs typeface="ＭＳ Ｐゴシック" charset="0"/>
              </a:defRPr>
            </a:lvl2pPr>
            <a:lvl3pPr algn="ctr" rtl="0" eaLnBrk="0" fontAlgn="base" hangingPunct="0">
              <a:spcBef>
                <a:spcPct val="0"/>
              </a:spcBef>
              <a:spcAft>
                <a:spcPct val="0"/>
              </a:spcAft>
              <a:defRPr sz="4000">
                <a:solidFill>
                  <a:schemeClr val="bg1"/>
                </a:solidFill>
                <a:latin typeface="Albertus Extra Bold" charset="0"/>
                <a:ea typeface="ＭＳ Ｐゴシック" charset="0"/>
                <a:cs typeface="ＭＳ Ｐゴシック" charset="0"/>
              </a:defRPr>
            </a:lvl3pPr>
            <a:lvl4pPr algn="ctr" rtl="0" eaLnBrk="0" fontAlgn="base" hangingPunct="0">
              <a:spcBef>
                <a:spcPct val="0"/>
              </a:spcBef>
              <a:spcAft>
                <a:spcPct val="0"/>
              </a:spcAft>
              <a:defRPr sz="4000">
                <a:solidFill>
                  <a:schemeClr val="bg1"/>
                </a:solidFill>
                <a:latin typeface="Albertus Extra Bold" charset="0"/>
                <a:ea typeface="ＭＳ Ｐゴシック" charset="0"/>
                <a:cs typeface="ＭＳ Ｐゴシック" charset="0"/>
              </a:defRPr>
            </a:lvl4pPr>
            <a:lvl5pPr algn="ctr" rtl="0" eaLnBrk="0" fontAlgn="base" hangingPunct="0">
              <a:spcBef>
                <a:spcPct val="0"/>
              </a:spcBef>
              <a:spcAft>
                <a:spcPct val="0"/>
              </a:spcAft>
              <a:defRPr sz="4000">
                <a:solidFill>
                  <a:schemeClr val="bg1"/>
                </a:solidFill>
                <a:latin typeface="Albertus Extra Bold" charset="0"/>
                <a:ea typeface="ＭＳ Ｐゴシック" charset="0"/>
                <a:cs typeface="ＭＳ Ｐゴシック" charset="0"/>
              </a:defRPr>
            </a:lvl5pPr>
            <a:lvl6pPr marL="457200" algn="ctr" rtl="0" fontAlgn="base">
              <a:spcBef>
                <a:spcPct val="0"/>
              </a:spcBef>
              <a:spcAft>
                <a:spcPct val="0"/>
              </a:spcAft>
              <a:defRPr sz="4000">
                <a:solidFill>
                  <a:schemeClr val="bg1"/>
                </a:solidFill>
                <a:latin typeface="Albertus Extra Bold" charset="0"/>
                <a:ea typeface="ＭＳ Ｐゴシック" charset="0"/>
              </a:defRPr>
            </a:lvl6pPr>
            <a:lvl7pPr marL="914400" algn="ctr" rtl="0" fontAlgn="base">
              <a:spcBef>
                <a:spcPct val="0"/>
              </a:spcBef>
              <a:spcAft>
                <a:spcPct val="0"/>
              </a:spcAft>
              <a:defRPr sz="4000">
                <a:solidFill>
                  <a:schemeClr val="bg1"/>
                </a:solidFill>
                <a:latin typeface="Albertus Extra Bold" charset="0"/>
                <a:ea typeface="ＭＳ Ｐゴシック" charset="0"/>
              </a:defRPr>
            </a:lvl7pPr>
            <a:lvl8pPr marL="1371600" algn="ctr" rtl="0" fontAlgn="base">
              <a:spcBef>
                <a:spcPct val="0"/>
              </a:spcBef>
              <a:spcAft>
                <a:spcPct val="0"/>
              </a:spcAft>
              <a:defRPr sz="4000">
                <a:solidFill>
                  <a:schemeClr val="bg1"/>
                </a:solidFill>
                <a:latin typeface="Albertus Extra Bold" charset="0"/>
                <a:ea typeface="ＭＳ Ｐゴシック" charset="0"/>
              </a:defRPr>
            </a:lvl8pPr>
            <a:lvl9pPr marL="1828800" algn="ctr" rtl="0" fontAlgn="base">
              <a:spcBef>
                <a:spcPct val="0"/>
              </a:spcBef>
              <a:spcAft>
                <a:spcPct val="0"/>
              </a:spcAft>
              <a:defRPr sz="4000">
                <a:solidFill>
                  <a:schemeClr val="bg1"/>
                </a:solidFill>
                <a:latin typeface="Albertus Extra Bold" charset="0"/>
                <a:ea typeface="ＭＳ Ｐゴシック" charset="0"/>
              </a:defRPr>
            </a:lvl9pPr>
          </a:lstStyle>
          <a:p>
            <a:pPr eaLnBrk="1" hangingPunct="1"/>
            <a:endParaRPr lang="en-US" dirty="0">
              <a:solidFill>
                <a:schemeClr val="tx1"/>
              </a:solidFill>
              <a:latin typeface="+mj-lt"/>
            </a:endParaRPr>
          </a:p>
        </p:txBody>
      </p:sp>
      <p:sp>
        <p:nvSpPr>
          <p:cNvPr id="19" name="Content Placeholder 2"/>
          <p:cNvSpPr txBox="1">
            <a:spLocks/>
          </p:cNvSpPr>
          <p:nvPr/>
        </p:nvSpPr>
        <p:spPr bwMode="auto">
          <a:xfrm>
            <a:off x="8576982" y="1219200"/>
            <a:ext cx="1981200" cy="167640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r" eaLnBrk="1" hangingPunct="1">
              <a:spcBef>
                <a:spcPct val="20000"/>
              </a:spcBef>
              <a:buFont typeface="Arial" charset="0"/>
              <a:buNone/>
            </a:pPr>
            <a:r>
              <a:rPr lang="en-US" sz="2000" dirty="0" err="1">
                <a:latin typeface="+mj-lt"/>
              </a:rPr>
              <a:t>Lazebnik</a:t>
            </a:r>
            <a:r>
              <a:rPr lang="en-US" sz="2000" dirty="0">
                <a:latin typeface="+mj-lt"/>
              </a:rPr>
              <a:t>, </a:t>
            </a:r>
            <a:br>
              <a:rPr lang="en-US" sz="2000" dirty="0">
                <a:latin typeface="+mj-lt"/>
              </a:rPr>
            </a:br>
            <a:r>
              <a:rPr lang="en-US" sz="2000" dirty="0" err="1">
                <a:latin typeface="+mj-lt"/>
              </a:rPr>
              <a:t>Schmid</a:t>
            </a:r>
            <a:r>
              <a:rPr lang="en-US" sz="2000" dirty="0">
                <a:latin typeface="+mj-lt"/>
              </a:rPr>
              <a:t>, </a:t>
            </a:r>
            <a:br>
              <a:rPr lang="en-US" sz="2000" dirty="0">
                <a:latin typeface="+mj-lt"/>
              </a:rPr>
            </a:br>
            <a:r>
              <a:rPr lang="en-US" sz="2000" dirty="0">
                <a:latin typeface="+mj-lt"/>
              </a:rPr>
              <a:t>Ponce </a:t>
            </a:r>
            <a:br>
              <a:rPr lang="en-US" sz="2000" dirty="0">
                <a:latin typeface="+mj-lt"/>
              </a:rPr>
            </a:br>
            <a:r>
              <a:rPr lang="en-US" sz="2000" dirty="0">
                <a:latin typeface="+mj-lt"/>
              </a:rPr>
              <a:t>[CVPR 2006]</a:t>
            </a:r>
          </a:p>
        </p:txBody>
      </p:sp>
      <p:pic>
        <p:nvPicPr>
          <p:cNvPr id="20" name="Picture 19"/>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57582" y="1752601"/>
            <a:ext cx="2057400" cy="93662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grpSp>
        <p:nvGrpSpPr>
          <p:cNvPr id="21" name="Group 20"/>
          <p:cNvGrpSpPr>
            <a:grpSpLocks/>
          </p:cNvGrpSpPr>
          <p:nvPr/>
        </p:nvGrpSpPr>
        <p:grpSpPr bwMode="auto">
          <a:xfrm>
            <a:off x="5147982" y="5410201"/>
            <a:ext cx="3352800" cy="1006475"/>
            <a:chOff x="2209800" y="2895600"/>
            <a:chExt cx="3352800" cy="819902"/>
          </a:xfrm>
        </p:grpSpPr>
        <p:pic>
          <p:nvPicPr>
            <p:cNvPr id="27" name="Picture 26"/>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09800" y="2895600"/>
              <a:ext cx="1009513" cy="81990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28" name="Picture 27"/>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52800" y="2895600"/>
              <a:ext cx="1070517" cy="81990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29" name="Picture 28"/>
            <p:cNvPicPr>
              <a:picLocks noChangeAspect="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531768" y="2895600"/>
              <a:ext cx="1030832" cy="81990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grpSp>
      <p:grpSp>
        <p:nvGrpSpPr>
          <p:cNvPr id="22" name="Group 21"/>
          <p:cNvGrpSpPr>
            <a:grpSpLocks/>
          </p:cNvGrpSpPr>
          <p:nvPr/>
        </p:nvGrpSpPr>
        <p:grpSpPr bwMode="auto">
          <a:xfrm>
            <a:off x="6138582" y="3429000"/>
            <a:ext cx="1447800" cy="1295400"/>
            <a:chOff x="6400800" y="4648200"/>
            <a:chExt cx="1447800" cy="1295400"/>
          </a:xfrm>
        </p:grpSpPr>
        <p:cxnSp>
          <p:nvCxnSpPr>
            <p:cNvPr id="24" name="Straight Arrow Connector 23"/>
            <p:cNvCxnSpPr>
              <a:cxnSpLocks noChangeShapeType="1"/>
            </p:cNvCxnSpPr>
            <p:nvPr/>
          </p:nvCxnSpPr>
          <p:spPr bwMode="auto">
            <a:xfrm>
              <a:off x="6934200" y="5257800"/>
              <a:ext cx="914400" cy="533400"/>
            </a:xfrm>
            <a:prstGeom prst="straightConnector1">
              <a:avLst/>
            </a:prstGeom>
            <a:ln w="38100">
              <a:headEnd/>
              <a:tailEnd type="arrow" w="med" len="med"/>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cxnSpLocks noChangeShapeType="1"/>
            </p:cNvCxnSpPr>
            <p:nvPr/>
          </p:nvCxnSpPr>
          <p:spPr bwMode="auto">
            <a:xfrm flipH="1">
              <a:off x="6400800" y="5181600"/>
              <a:ext cx="762000" cy="762000"/>
            </a:xfrm>
            <a:prstGeom prst="straightConnector1">
              <a:avLst/>
            </a:prstGeom>
            <a:ln w="38100">
              <a:headEnd/>
              <a:tailEnd type="arrow" w="med" len="med"/>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cxnSpLocks noChangeShapeType="1"/>
            </p:cNvCxnSpPr>
            <p:nvPr/>
          </p:nvCxnSpPr>
          <p:spPr bwMode="auto">
            <a:xfrm flipV="1">
              <a:off x="7086600" y="4648200"/>
              <a:ext cx="0" cy="838200"/>
            </a:xfrm>
            <a:prstGeom prst="straightConnector1">
              <a:avLst/>
            </a:prstGeom>
            <a:ln w="38100">
              <a:headEnd/>
              <a:tailEnd type="arrow" w="med" len="med"/>
            </a:ln>
          </p:spPr>
          <p:style>
            <a:lnRef idx="3">
              <a:schemeClr val="accent2"/>
            </a:lnRef>
            <a:fillRef idx="0">
              <a:schemeClr val="accent2"/>
            </a:fillRef>
            <a:effectRef idx="2">
              <a:schemeClr val="accent2"/>
            </a:effectRef>
            <a:fontRef idx="minor">
              <a:schemeClr val="tx1"/>
            </a:fontRef>
          </p:style>
        </p:cxnSp>
      </p:grpSp>
      <p:sp>
        <p:nvSpPr>
          <p:cNvPr id="23" name="Cube 22"/>
          <p:cNvSpPr>
            <a:spLocks noChangeArrowheads="1"/>
          </p:cNvSpPr>
          <p:nvPr/>
        </p:nvSpPr>
        <p:spPr bwMode="auto">
          <a:xfrm>
            <a:off x="6367182" y="3733800"/>
            <a:ext cx="838200" cy="838200"/>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8"/>
              </a:srgbClr>
            </a:outerShdw>
          </a:effectLst>
        </p:spPr>
        <p:txBody>
          <a:bodyPr anchor="ctr"/>
          <a:ls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endParaRPr lang="en-US">
              <a:latin typeface="+mj-lt"/>
              <a:ea typeface="+mn-ea"/>
              <a:cs typeface="+mn-cs"/>
            </a:endParaRPr>
          </a:p>
        </p:txBody>
      </p:sp>
      <p:sp>
        <p:nvSpPr>
          <p:cNvPr id="30" name="Rectangle 29"/>
          <p:cNvSpPr/>
          <p:nvPr/>
        </p:nvSpPr>
        <p:spPr>
          <a:xfrm>
            <a:off x="8709148" y="6555582"/>
            <a:ext cx="1736245" cy="307777"/>
          </a:xfrm>
          <a:prstGeom prst="rect">
            <a:avLst/>
          </a:prstGeom>
        </p:spPr>
        <p:txBody>
          <a:bodyPr wrap="none">
            <a:spAutoFit/>
          </a:bodyPr>
          <a:lstStyle/>
          <a:p>
            <a:r>
              <a:rPr lang="en-US" sz="1400" dirty="0"/>
              <a:t>slide credit: R. Fergus</a:t>
            </a:r>
          </a:p>
        </p:txBody>
      </p:sp>
      <p:sp>
        <p:nvSpPr>
          <p:cNvPr id="3" name="Slide Number Placeholder 2">
            <a:extLst>
              <a:ext uri="{FF2B5EF4-FFF2-40B4-BE49-F238E27FC236}">
                <a16:creationId xmlns:a16="http://schemas.microsoft.com/office/drawing/2014/main" id="{4E7AE820-A4DD-4ED2-B60F-05ECFE3F3A65}"/>
              </a:ext>
            </a:extLst>
          </p:cNvPr>
          <p:cNvSpPr>
            <a:spLocks noGrp="1"/>
          </p:cNvSpPr>
          <p:nvPr>
            <p:ph type="sldNum" sz="quarter" idx="12"/>
          </p:nvPr>
        </p:nvSpPr>
        <p:spPr/>
        <p:txBody>
          <a:bodyPr/>
          <a:lstStyle/>
          <a:p>
            <a:fld id="{7E663616-BBAC-427E-89D3-E72909796144}" type="slidenum">
              <a:rPr lang="en-US" smtClean="0"/>
              <a:t>59</a:t>
            </a:fld>
            <a:endParaRPr lang="en-US"/>
          </a:p>
        </p:txBody>
      </p:sp>
    </p:spTree>
    <p:extLst>
      <p:ext uri="{BB962C8B-B14F-4D97-AF65-F5344CB8AC3E}">
        <p14:creationId xmlns:p14="http://schemas.microsoft.com/office/powerpoint/2010/main" val="1453336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678953-DF51-4056-A3E3-35175FCE92A8}"/>
              </a:ext>
            </a:extLst>
          </p:cNvPr>
          <p:cNvSpPr txBox="1"/>
          <p:nvPr/>
        </p:nvSpPr>
        <p:spPr>
          <a:xfrm>
            <a:off x="0" y="267385"/>
            <a:ext cx="1704975" cy="2585323"/>
          </a:xfrm>
          <a:prstGeom prst="rect">
            <a:avLst/>
          </a:prstGeom>
          <a:noFill/>
        </p:spPr>
        <p:txBody>
          <a:bodyPr wrap="square">
            <a:spAutoFit/>
          </a:bodyPr>
          <a:lstStyle/>
          <a:p>
            <a:r>
              <a:rPr lang="en-US" dirty="0"/>
              <a:t>Object Detection on COCO test-dev</a:t>
            </a:r>
          </a:p>
          <a:p>
            <a:endParaRPr lang="en-US" dirty="0"/>
          </a:p>
          <a:p>
            <a:r>
              <a:rPr lang="en-US" dirty="0"/>
              <a:t>https://paperswithcode.com/sota/object-detection-on-coco</a:t>
            </a:r>
          </a:p>
        </p:txBody>
      </p:sp>
      <p:pic>
        <p:nvPicPr>
          <p:cNvPr id="4" name="Picture 3">
            <a:extLst>
              <a:ext uri="{FF2B5EF4-FFF2-40B4-BE49-F238E27FC236}">
                <a16:creationId xmlns:a16="http://schemas.microsoft.com/office/drawing/2014/main" id="{9506830E-C904-4DFA-B7EB-6E6CFF4D4C78}"/>
              </a:ext>
            </a:extLst>
          </p:cNvPr>
          <p:cNvPicPr>
            <a:picLocks noChangeAspect="1"/>
          </p:cNvPicPr>
          <p:nvPr/>
        </p:nvPicPr>
        <p:blipFill>
          <a:blip r:embed="rId2"/>
          <a:stretch>
            <a:fillRect/>
          </a:stretch>
        </p:blipFill>
        <p:spPr>
          <a:xfrm>
            <a:off x="1834260" y="152400"/>
            <a:ext cx="10357740" cy="6858000"/>
          </a:xfrm>
          <a:prstGeom prst="rect">
            <a:avLst/>
          </a:prstGeom>
        </p:spPr>
      </p:pic>
      <p:sp>
        <p:nvSpPr>
          <p:cNvPr id="2" name="Slide Number Placeholder 1">
            <a:extLst>
              <a:ext uri="{FF2B5EF4-FFF2-40B4-BE49-F238E27FC236}">
                <a16:creationId xmlns:a16="http://schemas.microsoft.com/office/drawing/2014/main" id="{4519F9A1-CAF3-4FF1-9D5D-EA7D0573963B}"/>
              </a:ext>
            </a:extLst>
          </p:cNvPr>
          <p:cNvSpPr>
            <a:spLocks noGrp="1"/>
          </p:cNvSpPr>
          <p:nvPr>
            <p:ph type="sldNum" sz="quarter" idx="12"/>
          </p:nvPr>
        </p:nvSpPr>
        <p:spPr/>
        <p:txBody>
          <a:bodyPr/>
          <a:lstStyle/>
          <a:p>
            <a:fld id="{7D2CB42A-8FA8-44C5-91E7-FA776C1A3BC3}" type="slidenum">
              <a:rPr lang="en-US" smtClean="0"/>
              <a:t>6</a:t>
            </a:fld>
            <a:endParaRPr lang="en-US"/>
          </a:p>
        </p:txBody>
      </p:sp>
    </p:spTree>
    <p:extLst>
      <p:ext uri="{BB962C8B-B14F-4D97-AF65-F5344CB8AC3E}">
        <p14:creationId xmlns:p14="http://schemas.microsoft.com/office/powerpoint/2010/main" val="213944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Autofit/>
          </a:bodyPr>
          <a:lstStyle/>
          <a:p>
            <a:r>
              <a:rPr lang="en-US" altLang="en-US" sz="3200" dirty="0"/>
              <a:t>Key Idea: Learn Features and Classifier That Work Well Together (“End-to-End Training”)</a:t>
            </a:r>
          </a:p>
        </p:txBody>
      </p:sp>
      <p:grpSp>
        <p:nvGrpSpPr>
          <p:cNvPr id="2" name="Group 1"/>
          <p:cNvGrpSpPr>
            <a:grpSpLocks/>
          </p:cNvGrpSpPr>
          <p:nvPr/>
        </p:nvGrpSpPr>
        <p:grpSpPr bwMode="auto">
          <a:xfrm>
            <a:off x="5033962" y="1102823"/>
            <a:ext cx="2124075" cy="5478463"/>
            <a:chOff x="5480050" y="976313"/>
            <a:chExt cx="2124075" cy="5478462"/>
          </a:xfrm>
        </p:grpSpPr>
        <p:sp>
          <p:nvSpPr>
            <p:cNvPr id="5" name="Rectangle 4"/>
            <p:cNvSpPr/>
            <p:nvPr/>
          </p:nvSpPr>
          <p:spPr bwMode="auto">
            <a:xfrm>
              <a:off x="5497513" y="6178550"/>
              <a:ext cx="2095500" cy="276225"/>
            </a:xfrm>
            <a:prstGeom prst="rect">
              <a:avLst/>
            </a:prstGeom>
            <a:solidFill>
              <a:schemeClr val="bg1">
                <a:lumMod val="75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32000C"/>
                  </a:solidFill>
                </a:rPr>
                <a:t>Image</a:t>
              </a:r>
            </a:p>
          </p:txBody>
        </p:sp>
        <p:sp>
          <p:nvSpPr>
            <p:cNvPr id="14" name="Rectangle 13"/>
            <p:cNvSpPr/>
            <p:nvPr/>
          </p:nvSpPr>
          <p:spPr bwMode="auto">
            <a:xfrm>
              <a:off x="5497513" y="5610225"/>
              <a:ext cx="2095500" cy="2762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Convolution/pool</a:t>
              </a:r>
            </a:p>
          </p:txBody>
        </p:sp>
        <p:sp>
          <p:nvSpPr>
            <p:cNvPr id="16" name="Rectangle 15"/>
            <p:cNvSpPr/>
            <p:nvPr/>
          </p:nvSpPr>
          <p:spPr bwMode="auto">
            <a:xfrm>
              <a:off x="5508625" y="5040312"/>
              <a:ext cx="2095500" cy="2762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Convolution/pool</a:t>
              </a:r>
            </a:p>
          </p:txBody>
        </p:sp>
        <p:sp>
          <p:nvSpPr>
            <p:cNvPr id="20" name="Rectangle 19"/>
            <p:cNvSpPr/>
            <p:nvPr/>
          </p:nvSpPr>
          <p:spPr bwMode="auto">
            <a:xfrm>
              <a:off x="5487988" y="4471987"/>
              <a:ext cx="2095500" cy="2762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Convolution/pool</a:t>
              </a:r>
            </a:p>
          </p:txBody>
        </p:sp>
        <p:sp>
          <p:nvSpPr>
            <p:cNvPr id="21" name="Rectangle 20"/>
            <p:cNvSpPr/>
            <p:nvPr/>
          </p:nvSpPr>
          <p:spPr bwMode="auto">
            <a:xfrm>
              <a:off x="5497513" y="3902075"/>
              <a:ext cx="2095500" cy="2762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Convolution/pool</a:t>
              </a:r>
            </a:p>
          </p:txBody>
        </p:sp>
        <p:sp>
          <p:nvSpPr>
            <p:cNvPr id="22" name="Rectangle 21"/>
            <p:cNvSpPr/>
            <p:nvPr/>
          </p:nvSpPr>
          <p:spPr bwMode="auto">
            <a:xfrm>
              <a:off x="5508625" y="3332163"/>
              <a:ext cx="2095500" cy="276225"/>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Convolution/pool</a:t>
              </a:r>
            </a:p>
          </p:txBody>
        </p:sp>
        <p:sp>
          <p:nvSpPr>
            <p:cNvPr id="23" name="Rectangle 22"/>
            <p:cNvSpPr/>
            <p:nvPr/>
          </p:nvSpPr>
          <p:spPr bwMode="auto">
            <a:xfrm>
              <a:off x="5497513" y="2762251"/>
              <a:ext cx="2095500" cy="276225"/>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t>Dense</a:t>
              </a:r>
            </a:p>
          </p:txBody>
        </p:sp>
        <p:sp>
          <p:nvSpPr>
            <p:cNvPr id="24" name="Rectangle 23"/>
            <p:cNvSpPr/>
            <p:nvPr/>
          </p:nvSpPr>
          <p:spPr bwMode="auto">
            <a:xfrm>
              <a:off x="5486400" y="2192338"/>
              <a:ext cx="2095500" cy="276225"/>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t>Dense</a:t>
              </a:r>
            </a:p>
          </p:txBody>
        </p:sp>
        <p:sp>
          <p:nvSpPr>
            <p:cNvPr id="25" name="Rectangle 24"/>
            <p:cNvSpPr/>
            <p:nvPr/>
          </p:nvSpPr>
          <p:spPr bwMode="auto">
            <a:xfrm>
              <a:off x="5480050" y="1625601"/>
              <a:ext cx="2095500" cy="276225"/>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t>Dense</a:t>
              </a:r>
            </a:p>
          </p:txBody>
        </p:sp>
        <p:sp>
          <p:nvSpPr>
            <p:cNvPr id="26" name="Down Arrow 25"/>
            <p:cNvSpPr/>
            <p:nvPr/>
          </p:nvSpPr>
          <p:spPr bwMode="auto">
            <a:xfrm rot="10800000">
              <a:off x="6330951" y="5918200"/>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7" name="Down Arrow 26"/>
            <p:cNvSpPr/>
            <p:nvPr/>
          </p:nvSpPr>
          <p:spPr bwMode="auto">
            <a:xfrm rot="10800000">
              <a:off x="6342063" y="5349875"/>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8" name="Down Arrow 27"/>
            <p:cNvSpPr/>
            <p:nvPr/>
          </p:nvSpPr>
          <p:spPr bwMode="auto">
            <a:xfrm rot="10800000">
              <a:off x="6330951" y="4781550"/>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9" name="Down Arrow 28"/>
            <p:cNvSpPr/>
            <p:nvPr/>
          </p:nvSpPr>
          <p:spPr bwMode="auto">
            <a:xfrm rot="10800000">
              <a:off x="6330951" y="4213225"/>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0" name="Down Arrow 29"/>
            <p:cNvSpPr/>
            <p:nvPr/>
          </p:nvSpPr>
          <p:spPr bwMode="auto">
            <a:xfrm rot="10800000">
              <a:off x="6342063" y="3643313"/>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1" name="Down Arrow 30"/>
            <p:cNvSpPr/>
            <p:nvPr/>
          </p:nvSpPr>
          <p:spPr bwMode="auto">
            <a:xfrm rot="10800000">
              <a:off x="6330951" y="3079751"/>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2" name="Down Arrow 31"/>
            <p:cNvSpPr/>
            <p:nvPr/>
          </p:nvSpPr>
          <p:spPr bwMode="auto">
            <a:xfrm rot="10800000">
              <a:off x="6319838" y="2505076"/>
              <a:ext cx="428625" cy="22225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3" name="Down Arrow 32"/>
            <p:cNvSpPr/>
            <p:nvPr/>
          </p:nvSpPr>
          <p:spPr bwMode="auto">
            <a:xfrm rot="10800000">
              <a:off x="6330951" y="1917701"/>
              <a:ext cx="428625" cy="223837"/>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4367" name="Rectangle 34"/>
            <p:cNvSpPr>
              <a:spLocks noChangeArrowheads="1"/>
            </p:cNvSpPr>
            <p:nvPr/>
          </p:nvSpPr>
          <p:spPr bwMode="auto">
            <a:xfrm>
              <a:off x="6023116" y="976313"/>
              <a:ext cx="10663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FontTx/>
                <a:buNone/>
              </a:pPr>
              <a:r>
                <a:rPr lang="en-US" altLang="zh-TW">
                  <a:latin typeface="Arial" panose="020B0604020202020204" pitchFamily="34" charset="0"/>
                </a:rPr>
                <a:t>Label</a:t>
              </a:r>
              <a:endParaRPr lang="en-US" altLang="en-US">
                <a:latin typeface="Arial" panose="020B0604020202020204" pitchFamily="34" charset="0"/>
              </a:endParaRPr>
            </a:p>
          </p:txBody>
        </p:sp>
        <p:sp>
          <p:nvSpPr>
            <p:cNvPr id="36" name="Down Arrow 35"/>
            <p:cNvSpPr/>
            <p:nvPr/>
          </p:nvSpPr>
          <p:spPr bwMode="auto">
            <a:xfrm rot="10800000">
              <a:off x="6330951" y="1389063"/>
              <a:ext cx="428625" cy="223838"/>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sp>
        <p:nvSpPr>
          <p:cNvPr id="3" name="Slide Number Placeholder 2">
            <a:extLst>
              <a:ext uri="{FF2B5EF4-FFF2-40B4-BE49-F238E27FC236}">
                <a16:creationId xmlns:a16="http://schemas.microsoft.com/office/drawing/2014/main" id="{06BC9E9F-47F5-4CC6-A428-AA1DB496FA5D}"/>
              </a:ext>
            </a:extLst>
          </p:cNvPr>
          <p:cNvSpPr>
            <a:spLocks noGrp="1"/>
          </p:cNvSpPr>
          <p:nvPr>
            <p:ph type="sldNum" sz="quarter" idx="12"/>
          </p:nvPr>
        </p:nvSpPr>
        <p:spPr/>
        <p:txBody>
          <a:bodyPr/>
          <a:lstStyle/>
          <a:p>
            <a:fld id="{7E663616-BBAC-427E-89D3-E72909796144}" type="slidenum">
              <a:rPr lang="en-US" smtClean="0"/>
              <a:t>60</a:t>
            </a:fld>
            <a:endParaRPr lang="en-US"/>
          </a:p>
        </p:txBody>
      </p:sp>
    </p:spTree>
    <p:extLst>
      <p:ext uri="{BB962C8B-B14F-4D97-AF65-F5344CB8AC3E}">
        <p14:creationId xmlns:p14="http://schemas.microsoft.com/office/powerpoint/2010/main" val="160639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B1DE-6464-4020-BE09-6A47B10E952D}"/>
              </a:ext>
            </a:extLst>
          </p:cNvPr>
          <p:cNvSpPr>
            <a:spLocks noGrp="1"/>
          </p:cNvSpPr>
          <p:nvPr>
            <p:ph type="title"/>
          </p:nvPr>
        </p:nvSpPr>
        <p:spPr/>
        <p:txBody>
          <a:bodyPr/>
          <a:lstStyle/>
          <a:p>
            <a:r>
              <a:rPr lang="en-US" dirty="0"/>
              <a:t>Shrinking Due to Convolutions and Padding</a:t>
            </a:r>
          </a:p>
        </p:txBody>
      </p:sp>
      <p:graphicFrame>
        <p:nvGraphicFramePr>
          <p:cNvPr id="4" name="Group 128">
            <a:extLst>
              <a:ext uri="{FF2B5EF4-FFF2-40B4-BE49-F238E27FC236}">
                <a16:creationId xmlns:a16="http://schemas.microsoft.com/office/drawing/2014/main" id="{0FD1F91B-F391-46A4-9253-42F899DDB65D}"/>
              </a:ext>
            </a:extLst>
          </p:cNvPr>
          <p:cNvGraphicFramePr>
            <a:graphicFrameLocks/>
          </p:cNvGraphicFramePr>
          <p:nvPr>
            <p:extLst>
              <p:ext uri="{D42A27DB-BD31-4B8C-83A1-F6EECF244321}">
                <p14:modId xmlns:p14="http://schemas.microsoft.com/office/powerpoint/2010/main" val="748155079"/>
              </p:ext>
            </p:extLst>
          </p:nvPr>
        </p:nvGraphicFramePr>
        <p:xfrm>
          <a:off x="5107705" y="1714500"/>
          <a:ext cx="3429000" cy="3429000"/>
        </p:xfrm>
        <a:graphic>
          <a:graphicData uri="http://schemas.openxmlformats.org/drawingml/2006/table">
            <a:tbl>
              <a:tblPr/>
              <a:tblGrid>
                <a:gridCol w="341989">
                  <a:extLst>
                    <a:ext uri="{9D8B030D-6E8A-4147-A177-3AD203B41FA5}">
                      <a16:colId xmlns:a16="http://schemas.microsoft.com/office/drawing/2014/main" val="20000"/>
                    </a:ext>
                  </a:extLst>
                </a:gridCol>
                <a:gridCol w="345027">
                  <a:extLst>
                    <a:ext uri="{9D8B030D-6E8A-4147-A177-3AD203B41FA5}">
                      <a16:colId xmlns:a16="http://schemas.microsoft.com/office/drawing/2014/main" val="20001"/>
                    </a:ext>
                  </a:extLst>
                </a:gridCol>
                <a:gridCol w="340468">
                  <a:extLst>
                    <a:ext uri="{9D8B030D-6E8A-4147-A177-3AD203B41FA5}">
                      <a16:colId xmlns:a16="http://schemas.microsoft.com/office/drawing/2014/main" val="20002"/>
                    </a:ext>
                  </a:extLst>
                </a:gridCol>
                <a:gridCol w="345028">
                  <a:extLst>
                    <a:ext uri="{9D8B030D-6E8A-4147-A177-3AD203B41FA5}">
                      <a16:colId xmlns:a16="http://schemas.microsoft.com/office/drawing/2014/main" val="20003"/>
                    </a:ext>
                  </a:extLst>
                </a:gridCol>
                <a:gridCol w="341988">
                  <a:extLst>
                    <a:ext uri="{9D8B030D-6E8A-4147-A177-3AD203B41FA5}">
                      <a16:colId xmlns:a16="http://schemas.microsoft.com/office/drawing/2014/main" val="20004"/>
                    </a:ext>
                  </a:extLst>
                </a:gridCol>
                <a:gridCol w="341989">
                  <a:extLst>
                    <a:ext uri="{9D8B030D-6E8A-4147-A177-3AD203B41FA5}">
                      <a16:colId xmlns:a16="http://schemas.microsoft.com/office/drawing/2014/main" val="20005"/>
                    </a:ext>
                  </a:extLst>
                </a:gridCol>
                <a:gridCol w="345027">
                  <a:extLst>
                    <a:ext uri="{9D8B030D-6E8A-4147-A177-3AD203B41FA5}">
                      <a16:colId xmlns:a16="http://schemas.microsoft.com/office/drawing/2014/main" val="20006"/>
                    </a:ext>
                  </a:extLst>
                </a:gridCol>
                <a:gridCol w="340468">
                  <a:extLst>
                    <a:ext uri="{9D8B030D-6E8A-4147-A177-3AD203B41FA5}">
                      <a16:colId xmlns:a16="http://schemas.microsoft.com/office/drawing/2014/main" val="20007"/>
                    </a:ext>
                  </a:extLst>
                </a:gridCol>
                <a:gridCol w="345028">
                  <a:extLst>
                    <a:ext uri="{9D8B030D-6E8A-4147-A177-3AD203B41FA5}">
                      <a16:colId xmlns:a16="http://schemas.microsoft.com/office/drawing/2014/main" val="20008"/>
                    </a:ext>
                  </a:extLst>
                </a:gridCol>
                <a:gridCol w="341988">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9" name="TextBox 28">
            <a:extLst>
              <a:ext uri="{FF2B5EF4-FFF2-40B4-BE49-F238E27FC236}">
                <a16:creationId xmlns:a16="http://schemas.microsoft.com/office/drawing/2014/main" id="{8A03E4BC-3773-4D5F-96F9-741E2BCF63D1}"/>
              </a:ext>
            </a:extLst>
          </p:cNvPr>
          <p:cNvSpPr txBox="1"/>
          <p:nvPr/>
        </p:nvSpPr>
        <p:spPr>
          <a:xfrm>
            <a:off x="0" y="6582975"/>
            <a:ext cx="1793953" cy="276999"/>
          </a:xfrm>
          <a:prstGeom prst="rect">
            <a:avLst/>
          </a:prstGeom>
          <a:noFill/>
        </p:spPr>
        <p:txBody>
          <a:bodyPr wrap="none" rtlCol="0">
            <a:spAutoFit/>
          </a:bodyPr>
          <a:lstStyle/>
          <a:p>
            <a:r>
              <a:rPr lang="en-US" sz="1200" dirty="0">
                <a:solidFill>
                  <a:schemeClr val="bg1">
                    <a:lumMod val="50000"/>
                  </a:schemeClr>
                </a:solidFill>
              </a:rPr>
              <a:t>Slide: Modified from </a:t>
            </a:r>
            <a:r>
              <a:rPr lang="en-US" sz="1200" dirty="0" err="1">
                <a:solidFill>
                  <a:schemeClr val="bg1">
                    <a:lumMod val="50000"/>
                  </a:schemeClr>
                </a:solidFill>
              </a:rPr>
              <a:t>Sietz</a:t>
            </a:r>
            <a:endParaRPr lang="en-US" sz="1200" dirty="0">
              <a:solidFill>
                <a:schemeClr val="bg1">
                  <a:lumMod val="50000"/>
                </a:schemeClr>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9CFFF87-B493-4DF8-901D-D5055298CCA3}"/>
                  </a:ext>
                </a:extLst>
              </p:cNvPr>
              <p:cNvSpPr/>
              <p:nvPr/>
            </p:nvSpPr>
            <p:spPr>
              <a:xfrm>
                <a:off x="8932026" y="2325686"/>
                <a:ext cx="3021676" cy="2677656"/>
              </a:xfrm>
              <a:prstGeom prst="rect">
                <a:avLst/>
              </a:prstGeom>
            </p:spPr>
            <p:txBody>
              <a:bodyPr wrap="square">
                <a:spAutoFit/>
              </a:bodyPr>
              <a:lstStyle/>
              <a:p>
                <a:r>
                  <a:rPr lang="en-US" sz="2400" dirty="0">
                    <a:latin typeface="Calibri" panose="020F0502020204030204" pitchFamily="34" charset="0"/>
                  </a:rPr>
                  <a:t>Input: 10x10</a:t>
                </a:r>
              </a:p>
              <a:p>
                <a:r>
                  <a:rPr lang="en-US" sz="2400" dirty="0">
                    <a:latin typeface="Calibri" panose="020F0502020204030204" pitchFamily="34" charset="0"/>
                  </a:rPr>
                  <a:t>Filter: 3x3</a:t>
                </a:r>
              </a:p>
              <a:p>
                <a:r>
                  <a:rPr lang="en-US" sz="2400" dirty="0">
                    <a:latin typeface="Calibri" panose="020F0502020204030204" pitchFamily="34" charset="0"/>
                  </a:rPr>
                  <a:t>Output: 8x8</a:t>
                </a:r>
              </a:p>
              <a:p>
                <a:r>
                  <a:rPr lang="en-US" sz="2400" dirty="0">
                    <a:latin typeface="Calibri" panose="020F0502020204030204" pitchFamily="34" charset="0"/>
                  </a:rPr>
                  <a:t>In general:</a:t>
                </a:r>
              </a:p>
              <a:p>
                <a:r>
                  <a:rPr lang="en-US" sz="2400" dirty="0">
                    <a:latin typeface="Calibri" panose="020F0502020204030204" pitchFamily="34" charset="0"/>
                  </a:rPr>
                  <a:t>Input: </a:t>
                </a:r>
                <a14:m>
                  <m:oMath xmlns:m="http://schemas.openxmlformats.org/officeDocument/2006/math">
                    <m:r>
                      <a:rPr lang="en-US" sz="2400" i="1" dirty="0" smtClean="0">
                        <a:latin typeface="Cambria Math" panose="02040503050406030204" pitchFamily="18" charset="0"/>
                      </a:rPr>
                      <m:t>𝑊</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𝑊</m:t>
                    </m:r>
                    <m:r>
                      <a:rPr lang="en-US" sz="2400" b="0" i="1" dirty="0" smtClean="0">
                        <a:latin typeface="Cambria Math" panose="02040503050406030204" pitchFamily="18" charset="0"/>
                      </a:rPr>
                      <m:t>×</m:t>
                    </m:r>
                    <m:r>
                      <a:rPr lang="en-US" sz="2400" b="0" i="1" dirty="0" smtClean="0">
                        <a:latin typeface="Cambria Math" panose="02040503050406030204" pitchFamily="18" charset="0"/>
                      </a:rPr>
                      <m:t>𝑊</m:t>
                    </m:r>
                  </m:oMath>
                </a14:m>
                <a:r>
                  <a:rPr lang="en-US" sz="2400" dirty="0">
                    <a:latin typeface="Calibri" panose="020F0502020204030204" pitchFamily="34" charset="0"/>
                  </a:rPr>
                  <a:t>)</a:t>
                </a:r>
              </a:p>
              <a:p>
                <a:r>
                  <a:rPr lang="en-US" sz="2400" dirty="0">
                    <a:latin typeface="Calibri" panose="020F0502020204030204" pitchFamily="34" charset="0"/>
                  </a:rPr>
                  <a:t>Filter: </a:t>
                </a:r>
                <a14:m>
                  <m:oMath xmlns:m="http://schemas.openxmlformats.org/officeDocument/2006/math">
                    <m:r>
                      <a:rPr lang="en-US" sz="2400" i="1" dirty="0" smtClean="0">
                        <a:latin typeface="Cambria Math" panose="02040503050406030204" pitchFamily="18" charset="0"/>
                      </a:rPr>
                      <m:t>𝐾</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oMath>
                </a14:m>
                <a:endParaRPr lang="en-US" sz="2400" dirty="0">
                  <a:latin typeface="Calibri" panose="020F0502020204030204" pitchFamily="34" charset="0"/>
                </a:endParaRPr>
              </a:p>
              <a:p>
                <a:r>
                  <a:rPr lang="en-US" sz="2400" dirty="0">
                    <a:latin typeface="Calibri" panose="020F0502020204030204" pitchFamily="34" charset="0"/>
                  </a:rPr>
                  <a:t>Output: W – K + 1</a:t>
                </a:r>
                <a:endParaRPr lang="en-US" sz="2400" dirty="0"/>
              </a:p>
            </p:txBody>
          </p:sp>
        </mc:Choice>
        <mc:Fallback xmlns="">
          <p:sp>
            <p:nvSpPr>
              <p:cNvPr id="30" name="Rectangle 29">
                <a:extLst>
                  <a:ext uri="{FF2B5EF4-FFF2-40B4-BE49-F238E27FC236}">
                    <a16:creationId xmlns:a16="http://schemas.microsoft.com/office/drawing/2014/main" id="{99CFFF87-B493-4DF8-901D-D5055298CCA3}"/>
                  </a:ext>
                </a:extLst>
              </p:cNvPr>
              <p:cNvSpPr>
                <a:spLocks noRot="1" noChangeAspect="1" noMove="1" noResize="1" noEditPoints="1" noAdjustHandles="1" noChangeArrowheads="1" noChangeShapeType="1" noTextEdit="1"/>
              </p:cNvSpPr>
              <p:nvPr/>
            </p:nvSpPr>
            <p:spPr>
              <a:xfrm>
                <a:off x="8932026" y="2325686"/>
                <a:ext cx="3021676" cy="2677656"/>
              </a:xfrm>
              <a:prstGeom prst="rect">
                <a:avLst/>
              </a:prstGeom>
              <a:blipFill>
                <a:blip r:embed="rId3"/>
                <a:stretch>
                  <a:fillRect l="-3024" t="-1822" b="-4328"/>
                </a:stretch>
              </a:blipFill>
            </p:spPr>
            <p:txBody>
              <a:bodyPr/>
              <a:lstStyle/>
              <a:p>
                <a:r>
                  <a:rPr lang="en-US">
                    <a:noFill/>
                  </a:rPr>
                  <a:t> </a:t>
                </a:r>
              </a:p>
            </p:txBody>
          </p:sp>
        </mc:Fallback>
      </mc:AlternateContent>
      <p:graphicFrame>
        <p:nvGraphicFramePr>
          <p:cNvPr id="31" name="Group 3">
            <a:extLst>
              <a:ext uri="{FF2B5EF4-FFF2-40B4-BE49-F238E27FC236}">
                <a16:creationId xmlns:a16="http://schemas.microsoft.com/office/drawing/2014/main" id="{F3480E1D-1471-4861-B2D8-6F144B586393}"/>
              </a:ext>
            </a:extLst>
          </p:cNvPr>
          <p:cNvGraphicFramePr>
            <a:graphicFrameLocks noGrp="1"/>
          </p:cNvGraphicFramePr>
          <p:nvPr>
            <p:extLst>
              <p:ext uri="{D42A27DB-BD31-4B8C-83A1-F6EECF244321}">
                <p14:modId xmlns:p14="http://schemas.microsoft.com/office/powerpoint/2010/main" val="774572903"/>
              </p:ext>
            </p:extLst>
          </p:nvPr>
        </p:nvGraphicFramePr>
        <p:xfrm>
          <a:off x="1156384" y="1719262"/>
          <a:ext cx="3429000" cy="3424238"/>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42900">
                  <a:extLst>
                    <a:ext uri="{9D8B030D-6E8A-4147-A177-3AD203B41FA5}">
                      <a16:colId xmlns:a16="http://schemas.microsoft.com/office/drawing/2014/main" val="20005"/>
                    </a:ext>
                  </a:extLst>
                </a:gridCol>
                <a:gridCol w="342900">
                  <a:extLst>
                    <a:ext uri="{9D8B030D-6E8A-4147-A177-3AD203B41FA5}">
                      <a16:colId xmlns:a16="http://schemas.microsoft.com/office/drawing/2014/main" val="20006"/>
                    </a:ext>
                  </a:extLst>
                </a:gridCol>
                <a:gridCol w="356678">
                  <a:extLst>
                    <a:ext uri="{9D8B030D-6E8A-4147-A177-3AD203B41FA5}">
                      <a16:colId xmlns:a16="http://schemas.microsoft.com/office/drawing/2014/main" val="20007"/>
                    </a:ext>
                  </a:extLst>
                </a:gridCol>
                <a:gridCol w="329122">
                  <a:extLst>
                    <a:ext uri="{9D8B030D-6E8A-4147-A177-3AD203B41FA5}">
                      <a16:colId xmlns:a16="http://schemas.microsoft.com/office/drawing/2014/main" val="20008"/>
                    </a:ext>
                  </a:extLst>
                </a:gridCol>
                <a:gridCol w="3429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pSp>
        <p:nvGrpSpPr>
          <p:cNvPr id="32" name="Group 4">
            <a:extLst>
              <a:ext uri="{FF2B5EF4-FFF2-40B4-BE49-F238E27FC236}">
                <a16:creationId xmlns:a16="http://schemas.microsoft.com/office/drawing/2014/main" id="{BA59484A-D244-43B5-B824-C2A373DBE01B}"/>
              </a:ext>
            </a:extLst>
          </p:cNvPr>
          <p:cNvGrpSpPr>
            <a:grpSpLocks/>
          </p:cNvGrpSpPr>
          <p:nvPr/>
        </p:nvGrpSpPr>
        <p:grpSpPr bwMode="auto">
          <a:xfrm>
            <a:off x="996726" y="981758"/>
            <a:ext cx="685800" cy="584200"/>
            <a:chOff x="3799" y="2064"/>
            <a:chExt cx="1433" cy="1136"/>
          </a:xfrm>
        </p:grpSpPr>
        <p:grpSp>
          <p:nvGrpSpPr>
            <p:cNvPr id="33" name="Group 5">
              <a:extLst>
                <a:ext uri="{FF2B5EF4-FFF2-40B4-BE49-F238E27FC236}">
                  <a16:creationId xmlns:a16="http://schemas.microsoft.com/office/drawing/2014/main" id="{D5B5B8B9-BB05-4469-B89C-7E35E4BED56E}"/>
                </a:ext>
              </a:extLst>
            </p:cNvPr>
            <p:cNvGrpSpPr>
              <a:grpSpLocks/>
            </p:cNvGrpSpPr>
            <p:nvPr/>
          </p:nvGrpSpPr>
          <p:grpSpPr bwMode="auto">
            <a:xfrm>
              <a:off x="4080" y="2064"/>
              <a:ext cx="1152" cy="1136"/>
              <a:chOff x="144" y="144"/>
              <a:chExt cx="1152" cy="1136"/>
            </a:xfrm>
          </p:grpSpPr>
          <p:sp>
            <p:nvSpPr>
              <p:cNvPr id="35" name="Rectangle 6">
                <a:extLst>
                  <a:ext uri="{FF2B5EF4-FFF2-40B4-BE49-F238E27FC236}">
                    <a16:creationId xmlns:a16="http://schemas.microsoft.com/office/drawing/2014/main" id="{DC299C31-9DDA-4936-B9DE-633C550E40C4}"/>
                  </a:ext>
                </a:extLst>
              </p:cNvPr>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6" name="Rectangle 7">
                <a:extLst>
                  <a:ext uri="{FF2B5EF4-FFF2-40B4-BE49-F238E27FC236}">
                    <a16:creationId xmlns:a16="http://schemas.microsoft.com/office/drawing/2014/main" id="{1A6AC7DD-5F73-493C-9BE2-5450E355B2C0}"/>
                  </a:ext>
                </a:extLst>
              </p:cNvPr>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7" name="Rectangle 8">
                <a:extLst>
                  <a:ext uri="{FF2B5EF4-FFF2-40B4-BE49-F238E27FC236}">
                    <a16:creationId xmlns:a16="http://schemas.microsoft.com/office/drawing/2014/main" id="{0AEB2931-CBE8-4F92-B1DE-05E2233AF7DA}"/>
                  </a:ext>
                </a:extLst>
              </p:cNvPr>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8" name="Rectangle 9">
                <a:extLst>
                  <a:ext uri="{FF2B5EF4-FFF2-40B4-BE49-F238E27FC236}">
                    <a16:creationId xmlns:a16="http://schemas.microsoft.com/office/drawing/2014/main" id="{6503DAC1-F6BD-48C6-87E5-3FF121B5355F}"/>
                  </a:ext>
                </a:extLst>
              </p:cNvPr>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39" name="Rectangle 10">
                <a:extLst>
                  <a:ext uri="{FF2B5EF4-FFF2-40B4-BE49-F238E27FC236}">
                    <a16:creationId xmlns:a16="http://schemas.microsoft.com/office/drawing/2014/main" id="{DD87DBB9-5426-408A-BF64-54B23A879EC6}"/>
                  </a:ext>
                </a:extLst>
              </p:cNvPr>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0" name="Rectangle 11">
                <a:extLst>
                  <a:ext uri="{FF2B5EF4-FFF2-40B4-BE49-F238E27FC236}">
                    <a16:creationId xmlns:a16="http://schemas.microsoft.com/office/drawing/2014/main" id="{4370E1A7-CEF1-4338-80BF-950EF7834F24}"/>
                  </a:ext>
                </a:extLst>
              </p:cNvPr>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1" name="Rectangle 12">
                <a:extLst>
                  <a:ext uri="{FF2B5EF4-FFF2-40B4-BE49-F238E27FC236}">
                    <a16:creationId xmlns:a16="http://schemas.microsoft.com/office/drawing/2014/main" id="{1AB36BAC-0AB1-4D30-95D2-DC52394C657B}"/>
                  </a:ext>
                </a:extLst>
              </p:cNvPr>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2" name="Rectangle 13">
                <a:extLst>
                  <a:ext uri="{FF2B5EF4-FFF2-40B4-BE49-F238E27FC236}">
                    <a16:creationId xmlns:a16="http://schemas.microsoft.com/office/drawing/2014/main" id="{F613AF45-1E48-4EEF-8A59-9A7BF8D58527}"/>
                  </a:ext>
                </a:extLst>
              </p:cNvPr>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3" name="Rectangle 14">
                <a:extLst>
                  <a:ext uri="{FF2B5EF4-FFF2-40B4-BE49-F238E27FC236}">
                    <a16:creationId xmlns:a16="http://schemas.microsoft.com/office/drawing/2014/main" id="{AB2EBBD5-4C83-4CF7-A9FA-38679ABA8B3F}"/>
                  </a:ext>
                </a:extLst>
              </p:cNvPr>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lstStyle/>
              <a:p>
                <a:pPr>
                  <a:spcBef>
                    <a:spcPct val="20000"/>
                  </a:spcBef>
                </a:pPr>
                <a:r>
                  <a:rPr lang="en-US" sz="1200"/>
                  <a:t>1</a:t>
                </a:r>
              </a:p>
            </p:txBody>
          </p:sp>
          <p:sp>
            <p:nvSpPr>
              <p:cNvPr id="44" name="Line 15">
                <a:extLst>
                  <a:ext uri="{FF2B5EF4-FFF2-40B4-BE49-F238E27FC236}">
                    <a16:creationId xmlns:a16="http://schemas.microsoft.com/office/drawing/2014/main" id="{5DA64981-80B8-403C-8842-B01280011760}"/>
                  </a:ext>
                </a:extLst>
              </p:cNvPr>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5" name="Line 16">
                <a:extLst>
                  <a:ext uri="{FF2B5EF4-FFF2-40B4-BE49-F238E27FC236}">
                    <a16:creationId xmlns:a16="http://schemas.microsoft.com/office/drawing/2014/main" id="{3068B0FC-5AB6-4CFE-B29A-8FD3E1D0A8C7}"/>
                  </a:ext>
                </a:extLst>
              </p:cNvPr>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6" name="Line 17">
                <a:extLst>
                  <a:ext uri="{FF2B5EF4-FFF2-40B4-BE49-F238E27FC236}">
                    <a16:creationId xmlns:a16="http://schemas.microsoft.com/office/drawing/2014/main" id="{A2E9A1E7-82E5-4148-A52C-9E71CC39CFBB}"/>
                  </a:ext>
                </a:extLst>
              </p:cNvPr>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7" name="Line 18">
                <a:extLst>
                  <a:ext uri="{FF2B5EF4-FFF2-40B4-BE49-F238E27FC236}">
                    <a16:creationId xmlns:a16="http://schemas.microsoft.com/office/drawing/2014/main" id="{BBFF5C13-041A-44B1-93E8-8798FA4DF0D1}"/>
                  </a:ext>
                </a:extLst>
              </p:cNvPr>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8" name="Line 19">
                <a:extLst>
                  <a:ext uri="{FF2B5EF4-FFF2-40B4-BE49-F238E27FC236}">
                    <a16:creationId xmlns:a16="http://schemas.microsoft.com/office/drawing/2014/main" id="{5514F5CC-0AFA-428E-9B20-8BF38CB6FBC5}"/>
                  </a:ext>
                </a:extLst>
              </p:cNvPr>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9" name="Line 20">
                <a:extLst>
                  <a:ext uri="{FF2B5EF4-FFF2-40B4-BE49-F238E27FC236}">
                    <a16:creationId xmlns:a16="http://schemas.microsoft.com/office/drawing/2014/main" id="{79800725-7828-4E8B-AEA5-354E2B3D5C02}"/>
                  </a:ext>
                </a:extLst>
              </p:cNvPr>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0" name="Line 21">
                <a:extLst>
                  <a:ext uri="{FF2B5EF4-FFF2-40B4-BE49-F238E27FC236}">
                    <a16:creationId xmlns:a16="http://schemas.microsoft.com/office/drawing/2014/main" id="{298E819B-E6E9-4FFB-9F1B-7F26AC36382C}"/>
                  </a:ext>
                </a:extLst>
              </p:cNvPr>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1" name="Line 22">
                <a:extLst>
                  <a:ext uri="{FF2B5EF4-FFF2-40B4-BE49-F238E27FC236}">
                    <a16:creationId xmlns:a16="http://schemas.microsoft.com/office/drawing/2014/main" id="{FE7CFE77-D009-4184-9708-9BD5541F22D8}"/>
                  </a:ext>
                </a:extLst>
              </p:cNvPr>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4" name="Picture 23" descr="txp_fig">
              <a:extLst>
                <a:ext uri="{FF2B5EF4-FFF2-40B4-BE49-F238E27FC236}">
                  <a16:creationId xmlns:a16="http://schemas.microsoft.com/office/drawing/2014/main" id="{2E852C21-08AE-45A8-9DFA-2C41B2E4249B}"/>
                </a:ext>
              </a:extLst>
            </p:cNvPr>
            <p:cNvPicPr>
              <a:picLocks noChangeAspect="1" noChangeArrowheads="1"/>
            </p:cNvPicPr>
            <p:nvPr>
              <p:custDataLst>
                <p:tags r:id="rId1"/>
              </p:custDataLst>
            </p:nvPr>
          </p:nvPicPr>
          <p:blipFill>
            <a:blip r:embed="rId4" cstate="print">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3" name="Slide Number Placeholder 2">
            <a:extLst>
              <a:ext uri="{FF2B5EF4-FFF2-40B4-BE49-F238E27FC236}">
                <a16:creationId xmlns:a16="http://schemas.microsoft.com/office/drawing/2014/main" id="{F70DEA0B-0D9E-485B-A9F8-091054A23DA3}"/>
              </a:ext>
            </a:extLst>
          </p:cNvPr>
          <p:cNvSpPr>
            <a:spLocks noGrp="1"/>
          </p:cNvSpPr>
          <p:nvPr>
            <p:ph type="sldNum" sz="quarter" idx="12"/>
          </p:nvPr>
        </p:nvSpPr>
        <p:spPr/>
        <p:txBody>
          <a:bodyPr/>
          <a:lstStyle/>
          <a:p>
            <a:fld id="{7E663616-BBAC-427E-89D3-E72909796144}" type="slidenum">
              <a:rPr lang="en-US" smtClean="0"/>
              <a:t>61</a:t>
            </a:fld>
            <a:endParaRPr lang="en-US"/>
          </a:p>
        </p:txBody>
      </p:sp>
    </p:spTree>
    <p:extLst>
      <p:ext uri="{BB962C8B-B14F-4D97-AF65-F5344CB8AC3E}">
        <p14:creationId xmlns:p14="http://schemas.microsoft.com/office/powerpoint/2010/main" val="1509164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B1DE-6464-4020-BE09-6A47B10E952D}"/>
              </a:ext>
            </a:extLst>
          </p:cNvPr>
          <p:cNvSpPr>
            <a:spLocks noGrp="1"/>
          </p:cNvSpPr>
          <p:nvPr>
            <p:ph type="title"/>
          </p:nvPr>
        </p:nvSpPr>
        <p:spPr/>
        <p:txBody>
          <a:bodyPr/>
          <a:lstStyle/>
          <a:p>
            <a:r>
              <a:rPr lang="en-US" dirty="0"/>
              <a:t>Shrinking Due to Convolutions and Padding</a:t>
            </a:r>
          </a:p>
        </p:txBody>
      </p:sp>
      <p:sp>
        <p:nvSpPr>
          <p:cNvPr id="29" name="TextBox 28">
            <a:extLst>
              <a:ext uri="{FF2B5EF4-FFF2-40B4-BE49-F238E27FC236}">
                <a16:creationId xmlns:a16="http://schemas.microsoft.com/office/drawing/2014/main" id="{8A03E4BC-3773-4D5F-96F9-741E2BCF63D1}"/>
              </a:ext>
            </a:extLst>
          </p:cNvPr>
          <p:cNvSpPr txBox="1"/>
          <p:nvPr/>
        </p:nvSpPr>
        <p:spPr>
          <a:xfrm>
            <a:off x="0" y="6582975"/>
            <a:ext cx="1793953" cy="276999"/>
          </a:xfrm>
          <a:prstGeom prst="rect">
            <a:avLst/>
          </a:prstGeom>
          <a:noFill/>
        </p:spPr>
        <p:txBody>
          <a:bodyPr wrap="none" rtlCol="0">
            <a:spAutoFit/>
          </a:bodyPr>
          <a:lstStyle/>
          <a:p>
            <a:r>
              <a:rPr lang="en-US" sz="1200" dirty="0">
                <a:solidFill>
                  <a:schemeClr val="bg1">
                    <a:lumMod val="50000"/>
                  </a:schemeClr>
                </a:solidFill>
              </a:rPr>
              <a:t>Slide: Modified from </a:t>
            </a:r>
            <a:r>
              <a:rPr lang="en-US" sz="1200" dirty="0" err="1">
                <a:solidFill>
                  <a:schemeClr val="bg1">
                    <a:lumMod val="50000"/>
                  </a:schemeClr>
                </a:solidFill>
              </a:rPr>
              <a:t>Sietz</a:t>
            </a:r>
            <a:endParaRPr lang="en-US" sz="1200" dirty="0">
              <a:solidFill>
                <a:schemeClr val="bg1">
                  <a:lumMod val="50000"/>
                </a:schemeClr>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9CFFF87-B493-4DF8-901D-D5055298CCA3}"/>
                  </a:ext>
                </a:extLst>
              </p:cNvPr>
              <p:cNvSpPr/>
              <p:nvPr/>
            </p:nvSpPr>
            <p:spPr>
              <a:xfrm>
                <a:off x="7137863" y="1331416"/>
                <a:ext cx="5358938" cy="4154984"/>
              </a:xfrm>
              <a:prstGeom prst="rect">
                <a:avLst/>
              </a:prstGeom>
            </p:spPr>
            <p:txBody>
              <a:bodyPr wrap="square">
                <a:spAutoFit/>
              </a:bodyPr>
              <a:lstStyle/>
              <a:p>
                <a:r>
                  <a:rPr lang="en-US" sz="2400" dirty="0">
                    <a:latin typeface="Calibri" panose="020F0502020204030204" pitchFamily="34" charset="0"/>
                  </a:rPr>
                  <a:t>Input: 10x10</a:t>
                </a:r>
              </a:p>
              <a:p>
                <a:r>
                  <a:rPr lang="en-US" sz="2400" dirty="0">
                    <a:latin typeface="Calibri" panose="020F0502020204030204" pitchFamily="34" charset="0"/>
                  </a:rPr>
                  <a:t>Filter: 3x3</a:t>
                </a:r>
              </a:p>
              <a:p>
                <a:r>
                  <a:rPr lang="en-US" sz="2400" dirty="0">
                    <a:latin typeface="Calibri" panose="020F0502020204030204" pitchFamily="34" charset="0"/>
                  </a:rPr>
                  <a:t>Output: 8x8</a:t>
                </a:r>
              </a:p>
              <a:p>
                <a:r>
                  <a:rPr lang="en-US" sz="2400" dirty="0">
                    <a:latin typeface="Calibri" panose="020F0502020204030204" pitchFamily="34" charset="0"/>
                  </a:rPr>
                  <a:t>In general:</a:t>
                </a:r>
              </a:p>
              <a:p>
                <a:r>
                  <a:rPr lang="en-US" sz="2400" dirty="0">
                    <a:latin typeface="Calibri" panose="020F0502020204030204" pitchFamily="34" charset="0"/>
                  </a:rPr>
                  <a:t>Input: </a:t>
                </a:r>
                <a14:m>
                  <m:oMath xmlns:m="http://schemas.openxmlformats.org/officeDocument/2006/math">
                    <m:r>
                      <a:rPr lang="en-US" sz="2400" i="1" dirty="0" smtClean="0">
                        <a:latin typeface="Cambria Math" panose="02040503050406030204" pitchFamily="18" charset="0"/>
                      </a:rPr>
                      <m:t>𝑊</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𝑊</m:t>
                    </m:r>
                    <m:r>
                      <a:rPr lang="en-US" sz="2400" b="0" i="1" dirty="0" smtClean="0">
                        <a:latin typeface="Cambria Math" panose="02040503050406030204" pitchFamily="18" charset="0"/>
                      </a:rPr>
                      <m:t>×</m:t>
                    </m:r>
                    <m:r>
                      <a:rPr lang="en-US" sz="2400" b="0" i="1" dirty="0" smtClean="0">
                        <a:latin typeface="Cambria Math" panose="02040503050406030204" pitchFamily="18" charset="0"/>
                      </a:rPr>
                      <m:t>𝑊</m:t>
                    </m:r>
                  </m:oMath>
                </a14:m>
                <a:r>
                  <a:rPr lang="en-US" sz="2400" dirty="0">
                    <a:latin typeface="Calibri" panose="020F0502020204030204" pitchFamily="34" charset="0"/>
                  </a:rPr>
                  <a:t>)</a:t>
                </a:r>
              </a:p>
              <a:p>
                <a:r>
                  <a:rPr lang="en-US" sz="2400" dirty="0">
                    <a:latin typeface="Calibri" panose="020F0502020204030204" pitchFamily="34" charset="0"/>
                  </a:rPr>
                  <a:t>Filter: </a:t>
                </a:r>
                <a14:m>
                  <m:oMath xmlns:m="http://schemas.openxmlformats.org/officeDocument/2006/math">
                    <m:r>
                      <a:rPr lang="en-US" sz="2400" i="1" dirty="0" smtClean="0">
                        <a:latin typeface="Cambria Math" panose="02040503050406030204" pitchFamily="18" charset="0"/>
                      </a:rPr>
                      <m:t>𝐾</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oMath>
                </a14:m>
                <a:endParaRPr lang="en-US" sz="2400" dirty="0">
                  <a:latin typeface="Calibri" panose="020F0502020204030204" pitchFamily="34" charset="0"/>
                </a:endParaRPr>
              </a:p>
              <a:p>
                <a:r>
                  <a:rPr lang="en-US" sz="2400" dirty="0">
                    <a:latin typeface="Calibri" panose="020F0502020204030204" pitchFamily="34" charset="0"/>
                  </a:rPr>
                  <a:t>Output: W – K + 1</a:t>
                </a:r>
              </a:p>
              <a:p>
                <a:r>
                  <a:rPr lang="en-US" sz="2400" dirty="0"/>
                  <a:t>Padding: </a:t>
                </a:r>
                <a14:m>
                  <m:oMath xmlns:m="http://schemas.openxmlformats.org/officeDocument/2006/math">
                    <m:r>
                      <a:rPr lang="en-US" sz="2400" i="1" dirty="0" smtClean="0">
                        <a:solidFill>
                          <a:srgbClr val="C00000"/>
                        </a:solidFill>
                        <a:latin typeface="Cambria Math" panose="02040503050406030204" pitchFamily="18" charset="0"/>
                      </a:rPr>
                      <m:t>𝑃</m:t>
                    </m:r>
                  </m:oMath>
                </a14:m>
                <a:endParaRPr lang="en-US" sz="2400" dirty="0">
                  <a:solidFill>
                    <a:srgbClr val="C00000"/>
                  </a:solidFill>
                </a:endParaRPr>
              </a:p>
              <a:p>
                <a:r>
                  <a:rPr lang="en-US" sz="2400" dirty="0"/>
                  <a:t>Output: </a:t>
                </a:r>
                <a14:m>
                  <m:oMath xmlns:m="http://schemas.openxmlformats.org/officeDocument/2006/math">
                    <m:r>
                      <a:rPr lang="en-US" sz="2400" i="1" dirty="0" smtClean="0">
                        <a:solidFill>
                          <a:srgbClr val="C00000"/>
                        </a:solidFill>
                        <a:latin typeface="Cambria Math" panose="02040503050406030204" pitchFamily="18" charset="0"/>
                      </a:rPr>
                      <m:t>𝑊</m:t>
                    </m:r>
                    <m:r>
                      <a:rPr lang="en-US" sz="2400" i="1" dirty="0" smtClean="0">
                        <a:solidFill>
                          <a:srgbClr val="C00000"/>
                        </a:solidFill>
                        <a:latin typeface="Cambria Math" panose="02040503050406030204" pitchFamily="18" charset="0"/>
                      </a:rPr>
                      <m:t> – </m:t>
                    </m:r>
                    <m:r>
                      <a:rPr lang="en-US" sz="2400" i="1" dirty="0" smtClean="0">
                        <a:solidFill>
                          <a:srgbClr val="C00000"/>
                        </a:solidFill>
                        <a:latin typeface="Cambria Math" panose="02040503050406030204" pitchFamily="18" charset="0"/>
                      </a:rPr>
                      <m:t>𝐾</m:t>
                    </m:r>
                    <m:r>
                      <a:rPr lang="en-US" sz="2400" i="1" dirty="0" smtClean="0">
                        <a:solidFill>
                          <a:srgbClr val="C00000"/>
                        </a:solidFill>
                        <a:latin typeface="Cambria Math" panose="02040503050406030204" pitchFamily="18" charset="0"/>
                      </a:rPr>
                      <m:t> + 1 + 2</m:t>
                    </m:r>
                    <m:r>
                      <a:rPr lang="en-US" sz="2400" i="1" dirty="0" smtClean="0">
                        <a:solidFill>
                          <a:srgbClr val="C00000"/>
                        </a:solidFill>
                        <a:latin typeface="Cambria Math" panose="02040503050406030204" pitchFamily="18" charset="0"/>
                      </a:rPr>
                      <m:t>𝑃</m:t>
                    </m:r>
                  </m:oMath>
                </a14:m>
                <a:endParaRPr lang="en-US" sz="2400" dirty="0">
                  <a:solidFill>
                    <a:srgbClr val="C00000"/>
                  </a:solidFill>
                </a:endParaRPr>
              </a:p>
              <a:p>
                <a:r>
                  <a:rPr lang="en-US" sz="2400" dirty="0"/>
                  <a:t>Set </a:t>
                </a:r>
                <a14:m>
                  <m:oMath xmlns:m="http://schemas.openxmlformats.org/officeDocument/2006/math">
                    <m:r>
                      <a:rPr lang="en-US" sz="2400" i="1" dirty="0" smtClean="0">
                        <a:solidFill>
                          <a:srgbClr val="C00000"/>
                        </a:solidFill>
                        <a:latin typeface="Cambria Math" panose="02040503050406030204" pitchFamily="18" charset="0"/>
                      </a:rPr>
                      <m:t>𝑃</m:t>
                    </m:r>
                    <m:r>
                      <a:rPr lang="en-US" sz="2400" i="1" dirty="0" smtClean="0">
                        <a:solidFill>
                          <a:srgbClr val="C00000"/>
                        </a:solidFill>
                        <a:latin typeface="Cambria Math" panose="02040503050406030204" pitchFamily="18" charset="0"/>
                      </a:rPr>
                      <m:t> = (</m:t>
                    </m:r>
                    <m:r>
                      <a:rPr lang="en-US" sz="2400" i="1" dirty="0" smtClean="0">
                        <a:solidFill>
                          <a:srgbClr val="C00000"/>
                        </a:solidFill>
                        <a:latin typeface="Cambria Math" panose="02040503050406030204" pitchFamily="18" charset="0"/>
                      </a:rPr>
                      <m:t>𝐾</m:t>
                    </m:r>
                    <m:r>
                      <a:rPr lang="en-US" sz="2400" i="1" dirty="0" smtClean="0">
                        <a:solidFill>
                          <a:srgbClr val="C00000"/>
                        </a:solidFill>
                        <a:latin typeface="Cambria Math" panose="02040503050406030204" pitchFamily="18" charset="0"/>
                      </a:rPr>
                      <m:t> – 1) / 2 </m:t>
                    </m:r>
                  </m:oMath>
                </a14:m>
                <a:r>
                  <a:rPr lang="en-US" sz="2400" dirty="0"/>
                  <a:t>to</a:t>
                </a:r>
              </a:p>
              <a:p>
                <a:r>
                  <a:rPr lang="en-US" sz="2400" dirty="0"/>
                  <a:t>make output have same size as input.</a:t>
                </a:r>
              </a:p>
            </p:txBody>
          </p:sp>
        </mc:Choice>
        <mc:Fallback xmlns="">
          <p:sp>
            <p:nvSpPr>
              <p:cNvPr id="30" name="Rectangle 29">
                <a:extLst>
                  <a:ext uri="{FF2B5EF4-FFF2-40B4-BE49-F238E27FC236}">
                    <a16:creationId xmlns:a16="http://schemas.microsoft.com/office/drawing/2014/main" id="{99CFFF87-B493-4DF8-901D-D5055298CCA3}"/>
                  </a:ext>
                </a:extLst>
              </p:cNvPr>
              <p:cNvSpPr>
                <a:spLocks noRot="1" noChangeAspect="1" noMove="1" noResize="1" noEditPoints="1" noAdjustHandles="1" noChangeArrowheads="1" noChangeShapeType="1" noTextEdit="1"/>
              </p:cNvSpPr>
              <p:nvPr/>
            </p:nvSpPr>
            <p:spPr>
              <a:xfrm>
                <a:off x="7137863" y="1331416"/>
                <a:ext cx="5358938" cy="4154984"/>
              </a:xfrm>
              <a:prstGeom prst="rect">
                <a:avLst/>
              </a:prstGeom>
              <a:blipFill>
                <a:blip r:embed="rId2"/>
                <a:stretch>
                  <a:fillRect l="-1820" t="-1173" b="-2346"/>
                </a:stretch>
              </a:blipFill>
            </p:spPr>
            <p:txBody>
              <a:bodyPr/>
              <a:lstStyle/>
              <a:p>
                <a:r>
                  <a:rPr lang="en-US">
                    <a:noFill/>
                  </a:rPr>
                  <a:t> </a:t>
                </a:r>
              </a:p>
            </p:txBody>
          </p:sp>
        </mc:Fallback>
      </mc:AlternateContent>
      <p:graphicFrame>
        <p:nvGraphicFramePr>
          <p:cNvPr id="6" name="Group 3">
            <a:extLst>
              <a:ext uri="{FF2B5EF4-FFF2-40B4-BE49-F238E27FC236}">
                <a16:creationId xmlns:a16="http://schemas.microsoft.com/office/drawing/2014/main" id="{89A7B5A7-7D60-4163-A854-7CC278C24227}"/>
              </a:ext>
            </a:extLst>
          </p:cNvPr>
          <p:cNvGraphicFramePr>
            <a:graphicFrameLocks noGrp="1"/>
          </p:cNvGraphicFramePr>
          <p:nvPr>
            <p:extLst>
              <p:ext uri="{D42A27DB-BD31-4B8C-83A1-F6EECF244321}">
                <p14:modId xmlns:p14="http://schemas.microsoft.com/office/powerpoint/2010/main" val="35386915"/>
              </p:ext>
            </p:extLst>
          </p:nvPr>
        </p:nvGraphicFramePr>
        <p:xfrm>
          <a:off x="830055" y="1371599"/>
          <a:ext cx="4114799" cy="4114801"/>
        </p:xfrm>
        <a:graphic>
          <a:graphicData uri="http://schemas.openxmlformats.org/drawingml/2006/table">
            <a:tbl>
              <a:tblPr/>
              <a:tblGrid>
                <a:gridCol w="342900">
                  <a:extLst>
                    <a:ext uri="{9D8B030D-6E8A-4147-A177-3AD203B41FA5}">
                      <a16:colId xmlns:a16="http://schemas.microsoft.com/office/drawing/2014/main" val="2166455874"/>
                    </a:ext>
                  </a:extLst>
                </a:gridCol>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42900">
                  <a:extLst>
                    <a:ext uri="{9D8B030D-6E8A-4147-A177-3AD203B41FA5}">
                      <a16:colId xmlns:a16="http://schemas.microsoft.com/office/drawing/2014/main" val="20005"/>
                    </a:ext>
                  </a:extLst>
                </a:gridCol>
                <a:gridCol w="342900">
                  <a:extLst>
                    <a:ext uri="{9D8B030D-6E8A-4147-A177-3AD203B41FA5}">
                      <a16:colId xmlns:a16="http://schemas.microsoft.com/office/drawing/2014/main" val="20006"/>
                    </a:ext>
                  </a:extLst>
                </a:gridCol>
                <a:gridCol w="356677">
                  <a:extLst>
                    <a:ext uri="{9D8B030D-6E8A-4147-A177-3AD203B41FA5}">
                      <a16:colId xmlns:a16="http://schemas.microsoft.com/office/drawing/2014/main" val="20007"/>
                    </a:ext>
                  </a:extLst>
                </a:gridCol>
                <a:gridCol w="329122">
                  <a:extLst>
                    <a:ext uri="{9D8B030D-6E8A-4147-A177-3AD203B41FA5}">
                      <a16:colId xmlns:a16="http://schemas.microsoft.com/office/drawing/2014/main" val="20008"/>
                    </a:ext>
                  </a:extLst>
                </a:gridCol>
                <a:gridCol w="342900">
                  <a:extLst>
                    <a:ext uri="{9D8B030D-6E8A-4147-A177-3AD203B41FA5}">
                      <a16:colId xmlns:a16="http://schemas.microsoft.com/office/drawing/2014/main" val="20009"/>
                    </a:ext>
                  </a:extLst>
                </a:gridCol>
                <a:gridCol w="342900">
                  <a:extLst>
                    <a:ext uri="{9D8B030D-6E8A-4147-A177-3AD203B41FA5}">
                      <a16:colId xmlns:a16="http://schemas.microsoft.com/office/drawing/2014/main" val="3301159111"/>
                    </a:ext>
                  </a:extLst>
                </a:gridCol>
              </a:tblGrid>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654697315"/>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r h="3438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1"/>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2"/>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3"/>
                  </a:ext>
                </a:extLst>
              </a:tr>
              <a:tr h="342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4"/>
                  </a:ext>
                </a:extLst>
              </a:tr>
              <a:tr h="35974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5"/>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6"/>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7"/>
                  </a:ext>
                </a:extLst>
              </a:tr>
              <a:tr h="3438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8"/>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9"/>
                  </a:ext>
                </a:extLst>
              </a:tr>
              <a:tr h="3406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801397363"/>
                  </a:ext>
                </a:extLst>
              </a:tr>
            </a:tbl>
          </a:graphicData>
        </a:graphic>
      </p:graphicFrame>
      <p:sp>
        <p:nvSpPr>
          <p:cNvPr id="3" name="Slide Number Placeholder 2">
            <a:extLst>
              <a:ext uri="{FF2B5EF4-FFF2-40B4-BE49-F238E27FC236}">
                <a16:creationId xmlns:a16="http://schemas.microsoft.com/office/drawing/2014/main" id="{EAD50246-DEDF-4970-BF41-954CDA7F40E8}"/>
              </a:ext>
            </a:extLst>
          </p:cNvPr>
          <p:cNvSpPr>
            <a:spLocks noGrp="1"/>
          </p:cNvSpPr>
          <p:nvPr>
            <p:ph type="sldNum" sz="quarter" idx="12"/>
          </p:nvPr>
        </p:nvSpPr>
        <p:spPr/>
        <p:txBody>
          <a:bodyPr/>
          <a:lstStyle/>
          <a:p>
            <a:fld id="{7E663616-BBAC-427E-89D3-E72909796144}" type="slidenum">
              <a:rPr lang="en-US" smtClean="0"/>
              <a:t>62</a:t>
            </a:fld>
            <a:endParaRPr lang="en-US"/>
          </a:p>
        </p:txBody>
      </p:sp>
    </p:spTree>
    <p:extLst>
      <p:ext uri="{BB962C8B-B14F-4D97-AF65-F5344CB8AC3E}">
        <p14:creationId xmlns:p14="http://schemas.microsoft.com/office/powerpoint/2010/main" val="2128401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B7E7-FCC4-47CA-8E03-E70A96E656C4}"/>
              </a:ext>
            </a:extLst>
          </p:cNvPr>
          <p:cNvSpPr>
            <a:spLocks noGrp="1"/>
          </p:cNvSpPr>
          <p:nvPr>
            <p:ph type="title"/>
          </p:nvPr>
        </p:nvSpPr>
        <p:spPr/>
        <p:txBody>
          <a:bodyPr/>
          <a:lstStyle/>
          <a:p>
            <a:r>
              <a:rPr lang="en-US" dirty="0"/>
              <a:t>Receptive Field</a:t>
            </a:r>
          </a:p>
        </p:txBody>
      </p:sp>
      <p:graphicFrame>
        <p:nvGraphicFramePr>
          <p:cNvPr id="3" name="Table 3">
            <a:extLst>
              <a:ext uri="{FF2B5EF4-FFF2-40B4-BE49-F238E27FC236}">
                <a16:creationId xmlns:a16="http://schemas.microsoft.com/office/drawing/2014/main" id="{88DDDD6D-802B-482C-8783-ECE1A8B53E43}"/>
              </a:ext>
            </a:extLst>
          </p:cNvPr>
          <p:cNvGraphicFramePr>
            <a:graphicFrameLocks noGrp="1"/>
          </p:cNvGraphicFramePr>
          <p:nvPr/>
        </p:nvGraphicFramePr>
        <p:xfrm>
          <a:off x="9242268" y="1675151"/>
          <a:ext cx="2560320" cy="25603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620308610"/>
                    </a:ext>
                  </a:extLst>
                </a:gridCol>
                <a:gridCol w="365760">
                  <a:extLst>
                    <a:ext uri="{9D8B030D-6E8A-4147-A177-3AD203B41FA5}">
                      <a16:colId xmlns:a16="http://schemas.microsoft.com/office/drawing/2014/main" val="1053153592"/>
                    </a:ext>
                  </a:extLst>
                </a:gridCol>
                <a:gridCol w="365760">
                  <a:extLst>
                    <a:ext uri="{9D8B030D-6E8A-4147-A177-3AD203B41FA5}">
                      <a16:colId xmlns:a16="http://schemas.microsoft.com/office/drawing/2014/main" val="345255184"/>
                    </a:ext>
                  </a:extLst>
                </a:gridCol>
                <a:gridCol w="365760">
                  <a:extLst>
                    <a:ext uri="{9D8B030D-6E8A-4147-A177-3AD203B41FA5}">
                      <a16:colId xmlns:a16="http://schemas.microsoft.com/office/drawing/2014/main" val="2480206518"/>
                    </a:ext>
                  </a:extLst>
                </a:gridCol>
                <a:gridCol w="365760">
                  <a:extLst>
                    <a:ext uri="{9D8B030D-6E8A-4147-A177-3AD203B41FA5}">
                      <a16:colId xmlns:a16="http://schemas.microsoft.com/office/drawing/2014/main" val="2085799559"/>
                    </a:ext>
                  </a:extLst>
                </a:gridCol>
                <a:gridCol w="365760">
                  <a:extLst>
                    <a:ext uri="{9D8B030D-6E8A-4147-A177-3AD203B41FA5}">
                      <a16:colId xmlns:a16="http://schemas.microsoft.com/office/drawing/2014/main" val="2856049924"/>
                    </a:ext>
                  </a:extLst>
                </a:gridCol>
                <a:gridCol w="365760">
                  <a:extLst>
                    <a:ext uri="{9D8B030D-6E8A-4147-A177-3AD203B41FA5}">
                      <a16:colId xmlns:a16="http://schemas.microsoft.com/office/drawing/2014/main" val="2161237795"/>
                    </a:ext>
                  </a:extLst>
                </a:gridCol>
              </a:tblGrid>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040091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14982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46966"/>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52253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52266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3526184"/>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228014"/>
                  </a:ext>
                </a:extLst>
              </a:tr>
            </a:tbl>
          </a:graphicData>
        </a:graphic>
      </p:graphicFrame>
      <p:graphicFrame>
        <p:nvGraphicFramePr>
          <p:cNvPr id="5" name="Table 3">
            <a:extLst>
              <a:ext uri="{FF2B5EF4-FFF2-40B4-BE49-F238E27FC236}">
                <a16:creationId xmlns:a16="http://schemas.microsoft.com/office/drawing/2014/main" id="{4D837203-C532-4074-88B1-54552783DC07}"/>
              </a:ext>
            </a:extLst>
          </p:cNvPr>
          <p:cNvGraphicFramePr>
            <a:graphicFrameLocks noGrp="1"/>
          </p:cNvGraphicFramePr>
          <p:nvPr/>
        </p:nvGraphicFramePr>
        <p:xfrm>
          <a:off x="6220251" y="1675151"/>
          <a:ext cx="2560320" cy="25603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620308610"/>
                    </a:ext>
                  </a:extLst>
                </a:gridCol>
                <a:gridCol w="365760">
                  <a:extLst>
                    <a:ext uri="{9D8B030D-6E8A-4147-A177-3AD203B41FA5}">
                      <a16:colId xmlns:a16="http://schemas.microsoft.com/office/drawing/2014/main" val="1053153592"/>
                    </a:ext>
                  </a:extLst>
                </a:gridCol>
                <a:gridCol w="365760">
                  <a:extLst>
                    <a:ext uri="{9D8B030D-6E8A-4147-A177-3AD203B41FA5}">
                      <a16:colId xmlns:a16="http://schemas.microsoft.com/office/drawing/2014/main" val="345255184"/>
                    </a:ext>
                  </a:extLst>
                </a:gridCol>
                <a:gridCol w="365760">
                  <a:extLst>
                    <a:ext uri="{9D8B030D-6E8A-4147-A177-3AD203B41FA5}">
                      <a16:colId xmlns:a16="http://schemas.microsoft.com/office/drawing/2014/main" val="2480206518"/>
                    </a:ext>
                  </a:extLst>
                </a:gridCol>
                <a:gridCol w="365760">
                  <a:extLst>
                    <a:ext uri="{9D8B030D-6E8A-4147-A177-3AD203B41FA5}">
                      <a16:colId xmlns:a16="http://schemas.microsoft.com/office/drawing/2014/main" val="2085799559"/>
                    </a:ext>
                  </a:extLst>
                </a:gridCol>
                <a:gridCol w="365760">
                  <a:extLst>
                    <a:ext uri="{9D8B030D-6E8A-4147-A177-3AD203B41FA5}">
                      <a16:colId xmlns:a16="http://schemas.microsoft.com/office/drawing/2014/main" val="2856049924"/>
                    </a:ext>
                  </a:extLst>
                </a:gridCol>
                <a:gridCol w="365760">
                  <a:extLst>
                    <a:ext uri="{9D8B030D-6E8A-4147-A177-3AD203B41FA5}">
                      <a16:colId xmlns:a16="http://schemas.microsoft.com/office/drawing/2014/main" val="2161237795"/>
                    </a:ext>
                  </a:extLst>
                </a:gridCol>
              </a:tblGrid>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040091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14982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46966"/>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52253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52266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3526184"/>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228014"/>
                  </a:ext>
                </a:extLst>
              </a:tr>
            </a:tbl>
          </a:graphicData>
        </a:graphic>
      </p:graphicFrame>
      <p:graphicFrame>
        <p:nvGraphicFramePr>
          <p:cNvPr id="6" name="Table 3">
            <a:extLst>
              <a:ext uri="{FF2B5EF4-FFF2-40B4-BE49-F238E27FC236}">
                <a16:creationId xmlns:a16="http://schemas.microsoft.com/office/drawing/2014/main" id="{DDB47491-06AE-4D24-8694-F555F77A160D}"/>
              </a:ext>
            </a:extLst>
          </p:cNvPr>
          <p:cNvGraphicFramePr>
            <a:graphicFrameLocks noGrp="1"/>
          </p:cNvGraphicFramePr>
          <p:nvPr/>
        </p:nvGraphicFramePr>
        <p:xfrm>
          <a:off x="3198235" y="1675151"/>
          <a:ext cx="2560320" cy="25603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620308610"/>
                    </a:ext>
                  </a:extLst>
                </a:gridCol>
                <a:gridCol w="365760">
                  <a:extLst>
                    <a:ext uri="{9D8B030D-6E8A-4147-A177-3AD203B41FA5}">
                      <a16:colId xmlns:a16="http://schemas.microsoft.com/office/drawing/2014/main" val="1053153592"/>
                    </a:ext>
                  </a:extLst>
                </a:gridCol>
                <a:gridCol w="365760">
                  <a:extLst>
                    <a:ext uri="{9D8B030D-6E8A-4147-A177-3AD203B41FA5}">
                      <a16:colId xmlns:a16="http://schemas.microsoft.com/office/drawing/2014/main" val="345255184"/>
                    </a:ext>
                  </a:extLst>
                </a:gridCol>
                <a:gridCol w="365760">
                  <a:extLst>
                    <a:ext uri="{9D8B030D-6E8A-4147-A177-3AD203B41FA5}">
                      <a16:colId xmlns:a16="http://schemas.microsoft.com/office/drawing/2014/main" val="2480206518"/>
                    </a:ext>
                  </a:extLst>
                </a:gridCol>
                <a:gridCol w="365760">
                  <a:extLst>
                    <a:ext uri="{9D8B030D-6E8A-4147-A177-3AD203B41FA5}">
                      <a16:colId xmlns:a16="http://schemas.microsoft.com/office/drawing/2014/main" val="2085799559"/>
                    </a:ext>
                  </a:extLst>
                </a:gridCol>
                <a:gridCol w="365760">
                  <a:extLst>
                    <a:ext uri="{9D8B030D-6E8A-4147-A177-3AD203B41FA5}">
                      <a16:colId xmlns:a16="http://schemas.microsoft.com/office/drawing/2014/main" val="2856049924"/>
                    </a:ext>
                  </a:extLst>
                </a:gridCol>
                <a:gridCol w="365760">
                  <a:extLst>
                    <a:ext uri="{9D8B030D-6E8A-4147-A177-3AD203B41FA5}">
                      <a16:colId xmlns:a16="http://schemas.microsoft.com/office/drawing/2014/main" val="2161237795"/>
                    </a:ext>
                  </a:extLst>
                </a:gridCol>
              </a:tblGrid>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040091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14982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46966"/>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52253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52266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3526184"/>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228014"/>
                  </a:ext>
                </a:extLst>
              </a:tr>
            </a:tbl>
          </a:graphicData>
        </a:graphic>
      </p:graphicFrame>
      <p:graphicFrame>
        <p:nvGraphicFramePr>
          <p:cNvPr id="7" name="Table 3">
            <a:extLst>
              <a:ext uri="{FF2B5EF4-FFF2-40B4-BE49-F238E27FC236}">
                <a16:creationId xmlns:a16="http://schemas.microsoft.com/office/drawing/2014/main" id="{FCDC6AD1-83B5-48CC-BE5C-877498CF01C2}"/>
              </a:ext>
            </a:extLst>
          </p:cNvPr>
          <p:cNvGraphicFramePr>
            <a:graphicFrameLocks noGrp="1"/>
          </p:cNvGraphicFramePr>
          <p:nvPr/>
        </p:nvGraphicFramePr>
        <p:xfrm>
          <a:off x="176219" y="1675151"/>
          <a:ext cx="2560320" cy="25603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620308610"/>
                    </a:ext>
                  </a:extLst>
                </a:gridCol>
                <a:gridCol w="365760">
                  <a:extLst>
                    <a:ext uri="{9D8B030D-6E8A-4147-A177-3AD203B41FA5}">
                      <a16:colId xmlns:a16="http://schemas.microsoft.com/office/drawing/2014/main" val="1053153592"/>
                    </a:ext>
                  </a:extLst>
                </a:gridCol>
                <a:gridCol w="365760">
                  <a:extLst>
                    <a:ext uri="{9D8B030D-6E8A-4147-A177-3AD203B41FA5}">
                      <a16:colId xmlns:a16="http://schemas.microsoft.com/office/drawing/2014/main" val="345255184"/>
                    </a:ext>
                  </a:extLst>
                </a:gridCol>
                <a:gridCol w="365760">
                  <a:extLst>
                    <a:ext uri="{9D8B030D-6E8A-4147-A177-3AD203B41FA5}">
                      <a16:colId xmlns:a16="http://schemas.microsoft.com/office/drawing/2014/main" val="2480206518"/>
                    </a:ext>
                  </a:extLst>
                </a:gridCol>
                <a:gridCol w="365760">
                  <a:extLst>
                    <a:ext uri="{9D8B030D-6E8A-4147-A177-3AD203B41FA5}">
                      <a16:colId xmlns:a16="http://schemas.microsoft.com/office/drawing/2014/main" val="2085799559"/>
                    </a:ext>
                  </a:extLst>
                </a:gridCol>
                <a:gridCol w="365760">
                  <a:extLst>
                    <a:ext uri="{9D8B030D-6E8A-4147-A177-3AD203B41FA5}">
                      <a16:colId xmlns:a16="http://schemas.microsoft.com/office/drawing/2014/main" val="2856049924"/>
                    </a:ext>
                  </a:extLst>
                </a:gridCol>
                <a:gridCol w="365760">
                  <a:extLst>
                    <a:ext uri="{9D8B030D-6E8A-4147-A177-3AD203B41FA5}">
                      <a16:colId xmlns:a16="http://schemas.microsoft.com/office/drawing/2014/main" val="2161237795"/>
                    </a:ext>
                  </a:extLst>
                </a:gridCol>
              </a:tblGrid>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040091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14982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46966"/>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522538"/>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522669"/>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3526184"/>
                  </a:ext>
                </a:extLst>
              </a:tr>
              <a:tr h="365760">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3228014"/>
                  </a:ext>
                </a:extLst>
              </a:tr>
            </a:tbl>
          </a:graphicData>
        </a:graphic>
      </p:graphicFrame>
      <p:sp>
        <p:nvSpPr>
          <p:cNvPr id="8" name="Rectangle 7">
            <a:extLst>
              <a:ext uri="{FF2B5EF4-FFF2-40B4-BE49-F238E27FC236}">
                <a16:creationId xmlns:a16="http://schemas.microsoft.com/office/drawing/2014/main" id="{FDDA6606-CD06-482F-8496-706B7EFDD4D8}"/>
              </a:ext>
            </a:extLst>
          </p:cNvPr>
          <p:cNvSpPr/>
          <p:nvPr/>
        </p:nvSpPr>
        <p:spPr>
          <a:xfrm>
            <a:off x="10339548" y="2773180"/>
            <a:ext cx="365760" cy="36426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90A34E-2814-40A6-8B46-4BE9A8126741}"/>
              </a:ext>
            </a:extLst>
          </p:cNvPr>
          <p:cNvSpPr/>
          <p:nvPr/>
        </p:nvSpPr>
        <p:spPr>
          <a:xfrm>
            <a:off x="6939280" y="2406671"/>
            <a:ext cx="365760" cy="365760"/>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FC319A-7CA1-4CAB-9277-05A9E0F4524E}"/>
              </a:ext>
            </a:extLst>
          </p:cNvPr>
          <p:cNvSpPr/>
          <p:nvPr/>
        </p:nvSpPr>
        <p:spPr>
          <a:xfrm>
            <a:off x="7691119" y="3138191"/>
            <a:ext cx="365760" cy="365760"/>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43899-3DB8-4132-8F1B-701EA44CA3FF}"/>
              </a:ext>
            </a:extLst>
          </p:cNvPr>
          <p:cNvSpPr/>
          <p:nvPr/>
        </p:nvSpPr>
        <p:spPr>
          <a:xfrm>
            <a:off x="3562330" y="2040910"/>
            <a:ext cx="1097280" cy="109653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17FFB3-E2C3-4D31-891A-FA37E2426B5E}"/>
              </a:ext>
            </a:extLst>
          </p:cNvPr>
          <p:cNvSpPr/>
          <p:nvPr/>
        </p:nvSpPr>
        <p:spPr>
          <a:xfrm>
            <a:off x="176217" y="1675151"/>
            <a:ext cx="1097280" cy="1097280"/>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C62DC9-B536-4300-A309-EDE0EE6EF6F5}"/>
              </a:ext>
            </a:extLst>
          </p:cNvPr>
          <p:cNvSpPr/>
          <p:nvPr/>
        </p:nvSpPr>
        <p:spPr>
          <a:xfrm>
            <a:off x="4283104" y="2772430"/>
            <a:ext cx="1097280" cy="109728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D0E160-163D-4810-A38C-0BF9EFAFAF2D}"/>
              </a:ext>
            </a:extLst>
          </p:cNvPr>
          <p:cNvSpPr/>
          <p:nvPr/>
        </p:nvSpPr>
        <p:spPr>
          <a:xfrm>
            <a:off x="1639258" y="3137442"/>
            <a:ext cx="1097280" cy="1097280"/>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6CDA90-DE79-4E26-AC89-3C3663ADC49C}"/>
              </a:ext>
            </a:extLst>
          </p:cNvPr>
          <p:cNvSpPr/>
          <p:nvPr/>
        </p:nvSpPr>
        <p:spPr>
          <a:xfrm>
            <a:off x="6958932" y="2406671"/>
            <a:ext cx="1097280" cy="10972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C22E749-B17F-4A5A-97DA-5CAF31ADAAD2}"/>
              </a:ext>
            </a:extLst>
          </p:cNvPr>
          <p:cNvCxnSpPr/>
          <p:nvPr/>
        </p:nvCxnSpPr>
        <p:spPr>
          <a:xfrm>
            <a:off x="8024069" y="2406671"/>
            <a:ext cx="2227370" cy="365760"/>
          </a:xfrm>
          <a:prstGeom prst="line">
            <a:avLst/>
          </a:prstGeom>
          <a:ln w="28575">
            <a:solidFill>
              <a:srgbClr val="002060"/>
            </a:solidFill>
            <a:prstDash val="lgDash"/>
          </a:ln>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1E1EE982-11D1-4A7E-8B85-4F25CACD1F37}"/>
              </a:ext>
            </a:extLst>
          </p:cNvPr>
          <p:cNvCxnSpPr/>
          <p:nvPr/>
        </p:nvCxnSpPr>
        <p:spPr>
          <a:xfrm flipV="1">
            <a:off x="8056212" y="3137442"/>
            <a:ext cx="2283336" cy="366509"/>
          </a:xfrm>
          <a:prstGeom prst="line">
            <a:avLst/>
          </a:prstGeom>
          <a:ln w="28575">
            <a:solidFill>
              <a:srgbClr val="002060"/>
            </a:solidFill>
            <a:prstDash val="lgDash"/>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1851F564-F6D8-408C-80A4-3AC31DDFFF39}"/>
              </a:ext>
            </a:extLst>
          </p:cNvPr>
          <p:cNvCxnSpPr>
            <a:cxnSpLocks/>
          </p:cNvCxnSpPr>
          <p:nvPr/>
        </p:nvCxnSpPr>
        <p:spPr>
          <a:xfrm>
            <a:off x="4659610" y="2040160"/>
            <a:ext cx="2299322" cy="366511"/>
          </a:xfrm>
          <a:prstGeom prst="line">
            <a:avLst/>
          </a:prstGeom>
          <a:ln w="28575">
            <a:solidFill>
              <a:schemeClr val="accent6">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23" name="Straight Connector 22">
            <a:extLst>
              <a:ext uri="{FF2B5EF4-FFF2-40B4-BE49-F238E27FC236}">
                <a16:creationId xmlns:a16="http://schemas.microsoft.com/office/drawing/2014/main" id="{846F71E2-1125-45B4-B222-7452E45DF51C}"/>
              </a:ext>
            </a:extLst>
          </p:cNvPr>
          <p:cNvCxnSpPr>
            <a:cxnSpLocks/>
          </p:cNvCxnSpPr>
          <p:nvPr/>
        </p:nvCxnSpPr>
        <p:spPr>
          <a:xfrm flipV="1">
            <a:off x="4658943" y="2771680"/>
            <a:ext cx="2279670" cy="365761"/>
          </a:xfrm>
          <a:prstGeom prst="line">
            <a:avLst/>
          </a:prstGeom>
          <a:ln w="28575">
            <a:solidFill>
              <a:schemeClr val="accent6">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26" name="Straight Connector 25">
            <a:extLst>
              <a:ext uri="{FF2B5EF4-FFF2-40B4-BE49-F238E27FC236}">
                <a16:creationId xmlns:a16="http://schemas.microsoft.com/office/drawing/2014/main" id="{8FE1FA20-5498-4312-A52E-51DFEB473FAB}"/>
              </a:ext>
            </a:extLst>
          </p:cNvPr>
          <p:cNvCxnSpPr>
            <a:cxnSpLocks/>
          </p:cNvCxnSpPr>
          <p:nvPr/>
        </p:nvCxnSpPr>
        <p:spPr>
          <a:xfrm>
            <a:off x="5333752" y="2770930"/>
            <a:ext cx="2299322" cy="366511"/>
          </a:xfrm>
          <a:prstGeom prst="line">
            <a:avLst/>
          </a:prstGeom>
          <a:ln w="28575">
            <a:solidFill>
              <a:schemeClr val="accent6">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733B5EDB-123F-4389-9B53-640D67818A56}"/>
              </a:ext>
            </a:extLst>
          </p:cNvPr>
          <p:cNvCxnSpPr>
            <a:cxnSpLocks/>
          </p:cNvCxnSpPr>
          <p:nvPr/>
        </p:nvCxnSpPr>
        <p:spPr>
          <a:xfrm flipV="1">
            <a:off x="5333085" y="3502450"/>
            <a:ext cx="2279670" cy="365761"/>
          </a:xfrm>
          <a:prstGeom prst="line">
            <a:avLst/>
          </a:prstGeom>
          <a:ln w="28575">
            <a:solidFill>
              <a:schemeClr val="accent6">
                <a:lumMod val="50000"/>
              </a:schemeClr>
            </a:solidFill>
            <a:prstDash val="lgDash"/>
          </a:ln>
        </p:spPr>
        <p:style>
          <a:lnRef idx="3">
            <a:schemeClr val="accent6"/>
          </a:lnRef>
          <a:fillRef idx="0">
            <a:schemeClr val="accent6"/>
          </a:fillRef>
          <a:effectRef idx="2">
            <a:schemeClr val="accent6"/>
          </a:effectRef>
          <a:fontRef idx="minor">
            <a:schemeClr val="tx1"/>
          </a:fontRef>
        </p:style>
      </p:cxnSp>
      <p:sp>
        <p:nvSpPr>
          <p:cNvPr id="28" name="Rectangle 27">
            <a:extLst>
              <a:ext uri="{FF2B5EF4-FFF2-40B4-BE49-F238E27FC236}">
                <a16:creationId xmlns:a16="http://schemas.microsoft.com/office/drawing/2014/main" id="{C5CAA421-DDF1-43EB-A294-43B5E3A5B387}"/>
              </a:ext>
            </a:extLst>
          </p:cNvPr>
          <p:cNvSpPr/>
          <p:nvPr/>
        </p:nvSpPr>
        <p:spPr>
          <a:xfrm>
            <a:off x="3563163" y="2040911"/>
            <a:ext cx="365760" cy="365760"/>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DF6FF56-937D-497E-852F-862F5C7F343C}"/>
              </a:ext>
            </a:extLst>
          </p:cNvPr>
          <p:cNvSpPr/>
          <p:nvPr/>
        </p:nvSpPr>
        <p:spPr>
          <a:xfrm>
            <a:off x="5014624" y="3500950"/>
            <a:ext cx="365760" cy="365760"/>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5C0D2EF-C5B9-4610-A606-490047DBC1AC}"/>
              </a:ext>
            </a:extLst>
          </p:cNvPr>
          <p:cNvCxnSpPr/>
          <p:nvPr/>
        </p:nvCxnSpPr>
        <p:spPr>
          <a:xfrm flipH="1" flipV="1">
            <a:off x="1273497" y="1675150"/>
            <a:ext cx="2288166" cy="365010"/>
          </a:xfrm>
          <a:prstGeom prst="line">
            <a:avLst/>
          </a:prstGeom>
          <a:ln w="28575">
            <a:solidFill>
              <a:schemeClr val="accent2">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A8629230-5F97-43CA-A242-364A89956A1E}"/>
              </a:ext>
            </a:extLst>
          </p:cNvPr>
          <p:cNvCxnSpPr/>
          <p:nvPr/>
        </p:nvCxnSpPr>
        <p:spPr>
          <a:xfrm flipH="1" flipV="1">
            <a:off x="2687487" y="3135940"/>
            <a:ext cx="2288166" cy="365010"/>
          </a:xfrm>
          <a:prstGeom prst="line">
            <a:avLst/>
          </a:prstGeom>
          <a:ln w="28575">
            <a:solidFill>
              <a:schemeClr val="accent2">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C163D463-9A4E-43EA-8D56-24F38B769817}"/>
              </a:ext>
            </a:extLst>
          </p:cNvPr>
          <p:cNvCxnSpPr>
            <a:cxnSpLocks/>
          </p:cNvCxnSpPr>
          <p:nvPr/>
        </p:nvCxnSpPr>
        <p:spPr>
          <a:xfrm flipH="1">
            <a:off x="2756191" y="3864459"/>
            <a:ext cx="2258433" cy="365760"/>
          </a:xfrm>
          <a:prstGeom prst="line">
            <a:avLst/>
          </a:prstGeom>
          <a:ln w="28575">
            <a:solidFill>
              <a:schemeClr val="accent2">
                <a:lumMod val="50000"/>
              </a:schemeClr>
            </a:solidFill>
            <a:prstDash val="lgDash"/>
          </a:ln>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DD373AF6-54F2-4FEF-AC0B-3729D714ED04}"/>
              </a:ext>
            </a:extLst>
          </p:cNvPr>
          <p:cNvCxnSpPr>
            <a:cxnSpLocks/>
          </p:cNvCxnSpPr>
          <p:nvPr/>
        </p:nvCxnSpPr>
        <p:spPr>
          <a:xfrm flipH="1">
            <a:off x="1273497" y="2401418"/>
            <a:ext cx="2258433" cy="365760"/>
          </a:xfrm>
          <a:prstGeom prst="line">
            <a:avLst/>
          </a:prstGeom>
          <a:ln w="28575">
            <a:solidFill>
              <a:schemeClr val="accent2">
                <a:lumMod val="50000"/>
              </a:schemeClr>
            </a:solidFill>
            <a:prstDash val="lgDash"/>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3074F60E-1DE0-4FEF-BBFD-89357B22B5B6}"/>
                  </a:ext>
                </a:extLst>
              </p:cNvPr>
              <p:cNvSpPr/>
              <p:nvPr/>
            </p:nvSpPr>
            <p:spPr>
              <a:xfrm>
                <a:off x="176217" y="4828317"/>
                <a:ext cx="10163331" cy="1569660"/>
              </a:xfrm>
              <a:prstGeom prst="rect">
                <a:avLst/>
              </a:prstGeom>
            </p:spPr>
            <p:txBody>
              <a:bodyPr wrap="square">
                <a:spAutoFit/>
              </a:bodyPr>
              <a:lstStyle/>
              <a:p>
                <a:pPr marL="342900" indent="-342900">
                  <a:buFont typeface="Arial" panose="020B0604020202020204" pitchFamily="34" charset="0"/>
                  <a:buChar char="•"/>
                </a:pPr>
                <a:r>
                  <a:rPr lang="en-US" sz="2400" dirty="0"/>
                  <a:t>Each successive convolution adds </a:t>
                </a:r>
                <a14:m>
                  <m:oMath xmlns:m="http://schemas.openxmlformats.org/officeDocument/2006/math">
                    <m:r>
                      <a:rPr lang="en-US" sz="2400" i="1" dirty="0" smtClean="0">
                        <a:latin typeface="Cambria Math" panose="02040503050406030204" pitchFamily="18" charset="0"/>
                      </a:rPr>
                      <m:t>𝐾</m:t>
                    </m:r>
                    <m:r>
                      <a:rPr lang="en-US" sz="2400" i="1" dirty="0" smtClean="0">
                        <a:latin typeface="Cambria Math" panose="02040503050406030204" pitchFamily="18" charset="0"/>
                      </a:rPr>
                      <m:t> – 1 </m:t>
                    </m:r>
                  </m:oMath>
                </a14:m>
                <a:r>
                  <a:rPr lang="en-US" sz="2400" dirty="0"/>
                  <a:t>to the receptive field size With L layers the receptive field size is </a:t>
                </a:r>
                <a14:m>
                  <m:oMath xmlns:m="http://schemas.openxmlformats.org/officeDocument/2006/math">
                    <m:r>
                      <a:rPr lang="en-US" sz="2400" i="1" dirty="0" smtClean="0">
                        <a:latin typeface="Cambria Math" panose="02040503050406030204" pitchFamily="18" charset="0"/>
                      </a:rPr>
                      <m:t>1 +</m:t>
                    </m:r>
                    <m:r>
                      <a:rPr lang="en-US" sz="2400" i="1" dirty="0">
                        <a:latin typeface="Cambria Math" panose="02040503050406030204" pitchFamily="18" charset="0"/>
                      </a:rPr>
                      <m:t>𝐿</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𝐾</m:t>
                    </m:r>
                    <m:r>
                      <a:rPr lang="en-US" sz="2400" i="1" dirty="0" smtClean="0">
                        <a:latin typeface="Cambria Math" panose="02040503050406030204" pitchFamily="18" charset="0"/>
                      </a:rPr>
                      <m:t> – 1)</m:t>
                    </m:r>
                  </m:oMath>
                </a14:m>
                <a:endParaRPr lang="en-US" sz="2400" dirty="0"/>
              </a:p>
              <a:p>
                <a:pPr marL="342900" indent="-342900">
                  <a:buFont typeface="Arial" panose="020B0604020202020204" pitchFamily="34" charset="0"/>
                  <a:buChar char="•"/>
                </a:pPr>
                <a:r>
                  <a:rPr lang="en-US" sz="2400" dirty="0"/>
                  <a:t>Receptive field grows linearly with layers.</a:t>
                </a:r>
              </a:p>
              <a:p>
                <a:pPr marL="342900" indent="-342900">
                  <a:buFont typeface="Arial" panose="020B0604020202020204" pitchFamily="34" charset="0"/>
                  <a:buChar char="•"/>
                </a:pPr>
                <a:r>
                  <a:rPr lang="en-US" sz="2400" dirty="0"/>
                  <a:t>Down-sample.</a:t>
                </a:r>
              </a:p>
            </p:txBody>
          </p:sp>
        </mc:Choice>
        <mc:Fallback xmlns="">
          <p:sp>
            <p:nvSpPr>
              <p:cNvPr id="37" name="Rectangle 36">
                <a:extLst>
                  <a:ext uri="{FF2B5EF4-FFF2-40B4-BE49-F238E27FC236}">
                    <a16:creationId xmlns:a16="http://schemas.microsoft.com/office/drawing/2014/main" id="{3074F60E-1DE0-4FEF-BBFD-89357B22B5B6}"/>
                  </a:ext>
                </a:extLst>
              </p:cNvPr>
              <p:cNvSpPr>
                <a:spLocks noRot="1" noChangeAspect="1" noMove="1" noResize="1" noEditPoints="1" noAdjustHandles="1" noChangeArrowheads="1" noChangeShapeType="1" noTextEdit="1"/>
              </p:cNvSpPr>
              <p:nvPr/>
            </p:nvSpPr>
            <p:spPr>
              <a:xfrm>
                <a:off x="176217" y="4828317"/>
                <a:ext cx="10163331" cy="1569660"/>
              </a:xfrm>
              <a:prstGeom prst="rect">
                <a:avLst/>
              </a:prstGeom>
              <a:blipFill>
                <a:blip r:embed="rId2"/>
                <a:stretch>
                  <a:fillRect l="-840" t="-3101" b="-7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C5FD1C4-3597-4AD0-B68B-E087C1719746}"/>
                  </a:ext>
                </a:extLst>
              </p:cNvPr>
              <p:cNvSpPr/>
              <p:nvPr/>
            </p:nvSpPr>
            <p:spPr>
              <a:xfrm>
                <a:off x="10339548" y="4282393"/>
                <a:ext cx="3657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𝐿</m:t>
                      </m:r>
                    </m:oMath>
                  </m:oMathPara>
                </a14:m>
                <a:endParaRPr lang="en-US" dirty="0"/>
              </a:p>
            </p:txBody>
          </p:sp>
        </mc:Choice>
        <mc:Fallback xmlns="">
          <p:sp>
            <p:nvSpPr>
              <p:cNvPr id="38" name="Rectangle 37">
                <a:extLst>
                  <a:ext uri="{FF2B5EF4-FFF2-40B4-BE49-F238E27FC236}">
                    <a16:creationId xmlns:a16="http://schemas.microsoft.com/office/drawing/2014/main" id="{CC5FD1C4-3597-4AD0-B68B-E087C1719746}"/>
                  </a:ext>
                </a:extLst>
              </p:cNvPr>
              <p:cNvSpPr>
                <a:spLocks noRot="1" noChangeAspect="1" noMove="1" noResize="1" noEditPoints="1" noAdjustHandles="1" noChangeArrowheads="1" noChangeShapeType="1" noTextEdit="1"/>
              </p:cNvSpPr>
              <p:nvPr/>
            </p:nvSpPr>
            <p:spPr>
              <a:xfrm>
                <a:off x="10339548" y="4282393"/>
                <a:ext cx="365741" cy="369332"/>
              </a:xfrm>
              <a:prstGeom prst="rect">
                <a:avLst/>
              </a:prstGeom>
              <a:blipFill>
                <a:blip r:embed="rId3"/>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0ADDC9A3-C8F9-4D16-8C8F-F722FD37BD13}"/>
              </a:ext>
            </a:extLst>
          </p:cNvPr>
          <p:cNvSpPr/>
          <p:nvPr/>
        </p:nvSpPr>
        <p:spPr>
          <a:xfrm>
            <a:off x="1191915" y="4412063"/>
            <a:ext cx="684803" cy="369332"/>
          </a:xfrm>
          <a:prstGeom prst="rect">
            <a:avLst/>
          </a:prstGeom>
        </p:spPr>
        <p:txBody>
          <a:bodyPr wrap="none">
            <a:spAutoFit/>
          </a:bodyPr>
          <a:lstStyle/>
          <a:p>
            <a:r>
              <a:rPr lang="en-US" dirty="0"/>
              <a:t>Input</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15FD9DF7-8D41-4C5A-84BC-F94060D48487}"/>
                  </a:ext>
                </a:extLst>
              </p:cNvPr>
              <p:cNvSpPr/>
              <p:nvPr/>
            </p:nvSpPr>
            <p:spPr>
              <a:xfrm>
                <a:off x="7317540" y="4282393"/>
                <a:ext cx="7696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𝐿</m:t>
                      </m:r>
                      <m:r>
                        <a:rPr lang="en-US" b="0" i="1" dirty="0" smtClean="0">
                          <a:latin typeface="Cambria Math" panose="02040503050406030204" pitchFamily="18" charset="0"/>
                        </a:rPr>
                        <m:t>−1</m:t>
                      </m:r>
                    </m:oMath>
                  </m:oMathPara>
                </a14:m>
                <a:endParaRPr lang="en-US" dirty="0"/>
              </a:p>
            </p:txBody>
          </p:sp>
        </mc:Choice>
        <mc:Fallback xmlns="">
          <p:sp>
            <p:nvSpPr>
              <p:cNvPr id="40" name="Rectangle 39">
                <a:extLst>
                  <a:ext uri="{FF2B5EF4-FFF2-40B4-BE49-F238E27FC236}">
                    <a16:creationId xmlns:a16="http://schemas.microsoft.com/office/drawing/2014/main" id="{15FD9DF7-8D41-4C5A-84BC-F94060D48487}"/>
                  </a:ext>
                </a:extLst>
              </p:cNvPr>
              <p:cNvSpPr>
                <a:spLocks noRot="1" noChangeAspect="1" noMove="1" noResize="1" noEditPoints="1" noAdjustHandles="1" noChangeArrowheads="1" noChangeShapeType="1" noTextEdit="1"/>
              </p:cNvSpPr>
              <p:nvPr/>
            </p:nvSpPr>
            <p:spPr>
              <a:xfrm>
                <a:off x="7317540" y="4282393"/>
                <a:ext cx="76969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F0530E7-FD6A-45F0-80A0-2FEF63B6029E}"/>
                  </a:ext>
                </a:extLst>
              </p:cNvPr>
              <p:cNvSpPr/>
              <p:nvPr/>
            </p:nvSpPr>
            <p:spPr>
              <a:xfrm>
                <a:off x="5473074" y="948133"/>
                <a:ext cx="8360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𝐾</m:t>
                      </m:r>
                      <m:r>
                        <a:rPr lang="en-US" b="0" i="1" dirty="0" smtClean="0">
                          <a:latin typeface="Cambria Math" panose="02040503050406030204" pitchFamily="18" charset="0"/>
                        </a:rPr>
                        <m:t>=3</m:t>
                      </m:r>
                    </m:oMath>
                  </m:oMathPara>
                </a14:m>
                <a:endParaRPr lang="en-US" dirty="0"/>
              </a:p>
            </p:txBody>
          </p:sp>
        </mc:Choice>
        <mc:Fallback xmlns="">
          <p:sp>
            <p:nvSpPr>
              <p:cNvPr id="41" name="Rectangle 40">
                <a:extLst>
                  <a:ext uri="{FF2B5EF4-FFF2-40B4-BE49-F238E27FC236}">
                    <a16:creationId xmlns:a16="http://schemas.microsoft.com/office/drawing/2014/main" id="{6F0530E7-FD6A-45F0-80A0-2FEF63B6029E}"/>
                  </a:ext>
                </a:extLst>
              </p:cNvPr>
              <p:cNvSpPr>
                <a:spLocks noRot="1" noChangeAspect="1" noMove="1" noResize="1" noEditPoints="1" noAdjustHandles="1" noChangeArrowheads="1" noChangeShapeType="1" noTextEdit="1"/>
              </p:cNvSpPr>
              <p:nvPr/>
            </p:nvSpPr>
            <p:spPr>
              <a:xfrm>
                <a:off x="5473074" y="948133"/>
                <a:ext cx="836063" cy="369332"/>
              </a:xfrm>
              <a:prstGeom prst="rect">
                <a:avLst/>
              </a:prstGeom>
              <a:blipFill>
                <a:blip r:embed="rId5"/>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A5DCC1EB-24EC-49B0-ACEC-9CA15932FCAC}"/>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4" name="Slide Number Placeholder 3">
            <a:extLst>
              <a:ext uri="{FF2B5EF4-FFF2-40B4-BE49-F238E27FC236}">
                <a16:creationId xmlns:a16="http://schemas.microsoft.com/office/drawing/2014/main" id="{654BB7FF-B4F6-48AC-9556-5DEED52C2333}"/>
              </a:ext>
            </a:extLst>
          </p:cNvPr>
          <p:cNvSpPr>
            <a:spLocks noGrp="1"/>
          </p:cNvSpPr>
          <p:nvPr>
            <p:ph type="sldNum" sz="quarter" idx="12"/>
          </p:nvPr>
        </p:nvSpPr>
        <p:spPr/>
        <p:txBody>
          <a:bodyPr/>
          <a:lstStyle/>
          <a:p>
            <a:fld id="{7E663616-BBAC-427E-89D3-E72909796144}" type="slidenum">
              <a:rPr lang="en-US" smtClean="0"/>
              <a:t>63</a:t>
            </a:fld>
            <a:endParaRPr lang="en-US"/>
          </a:p>
        </p:txBody>
      </p:sp>
    </p:spTree>
    <p:extLst>
      <p:ext uri="{BB962C8B-B14F-4D97-AF65-F5344CB8AC3E}">
        <p14:creationId xmlns:p14="http://schemas.microsoft.com/office/powerpoint/2010/main" val="329790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8"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B1DE-6464-4020-BE09-6A47B10E952D}"/>
              </a:ext>
            </a:extLst>
          </p:cNvPr>
          <p:cNvSpPr>
            <a:spLocks noGrp="1"/>
          </p:cNvSpPr>
          <p:nvPr>
            <p:ph type="title"/>
          </p:nvPr>
        </p:nvSpPr>
        <p:spPr/>
        <p:txBody>
          <a:bodyPr/>
          <a:lstStyle/>
          <a:p>
            <a:r>
              <a:rPr lang="en-US" dirty="0"/>
              <a:t>Stride</a:t>
            </a:r>
          </a:p>
        </p:txBody>
      </p:sp>
      <p:graphicFrame>
        <p:nvGraphicFramePr>
          <p:cNvPr id="4" name="Group 128">
            <a:extLst>
              <a:ext uri="{FF2B5EF4-FFF2-40B4-BE49-F238E27FC236}">
                <a16:creationId xmlns:a16="http://schemas.microsoft.com/office/drawing/2014/main" id="{0FD1F91B-F391-46A4-9253-42F899DDB65D}"/>
              </a:ext>
            </a:extLst>
          </p:cNvPr>
          <p:cNvGraphicFramePr>
            <a:graphicFrameLocks/>
          </p:cNvGraphicFramePr>
          <p:nvPr>
            <p:extLst>
              <p:ext uri="{D42A27DB-BD31-4B8C-83A1-F6EECF244321}">
                <p14:modId xmlns:p14="http://schemas.microsoft.com/office/powerpoint/2010/main" val="2471595663"/>
              </p:ext>
            </p:extLst>
          </p:nvPr>
        </p:nvGraphicFramePr>
        <p:xfrm>
          <a:off x="5107705" y="1714500"/>
          <a:ext cx="1027484" cy="1028700"/>
        </p:xfrm>
        <a:graphic>
          <a:graphicData uri="http://schemas.openxmlformats.org/drawingml/2006/table">
            <a:tbl>
              <a:tblPr/>
              <a:tblGrid>
                <a:gridCol w="341989">
                  <a:extLst>
                    <a:ext uri="{9D8B030D-6E8A-4147-A177-3AD203B41FA5}">
                      <a16:colId xmlns:a16="http://schemas.microsoft.com/office/drawing/2014/main" val="20000"/>
                    </a:ext>
                  </a:extLst>
                </a:gridCol>
                <a:gridCol w="345027">
                  <a:extLst>
                    <a:ext uri="{9D8B030D-6E8A-4147-A177-3AD203B41FA5}">
                      <a16:colId xmlns:a16="http://schemas.microsoft.com/office/drawing/2014/main" val="20001"/>
                    </a:ext>
                  </a:extLst>
                </a:gridCol>
                <a:gridCol w="340468">
                  <a:extLst>
                    <a:ext uri="{9D8B030D-6E8A-4147-A177-3AD203B41FA5}">
                      <a16:colId xmlns:a16="http://schemas.microsoft.com/office/drawing/2014/main" val="20002"/>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24</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64</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64</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36</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29" name="TextBox 28">
            <a:extLst>
              <a:ext uri="{FF2B5EF4-FFF2-40B4-BE49-F238E27FC236}">
                <a16:creationId xmlns:a16="http://schemas.microsoft.com/office/drawing/2014/main" id="{8A03E4BC-3773-4D5F-96F9-741E2BCF63D1}"/>
              </a:ext>
            </a:extLst>
          </p:cNvPr>
          <p:cNvSpPr txBox="1"/>
          <p:nvPr/>
        </p:nvSpPr>
        <p:spPr>
          <a:xfrm>
            <a:off x="0" y="6582975"/>
            <a:ext cx="1793953" cy="276999"/>
          </a:xfrm>
          <a:prstGeom prst="rect">
            <a:avLst/>
          </a:prstGeom>
          <a:noFill/>
        </p:spPr>
        <p:txBody>
          <a:bodyPr wrap="none" rtlCol="0">
            <a:spAutoFit/>
          </a:bodyPr>
          <a:lstStyle/>
          <a:p>
            <a:r>
              <a:rPr lang="en-US" sz="1200" dirty="0">
                <a:solidFill>
                  <a:schemeClr val="bg1">
                    <a:lumMod val="50000"/>
                  </a:schemeClr>
                </a:solidFill>
              </a:rPr>
              <a:t>Slide: Modified from </a:t>
            </a:r>
            <a:r>
              <a:rPr lang="en-US" sz="1200" dirty="0" err="1">
                <a:solidFill>
                  <a:schemeClr val="bg1">
                    <a:lumMod val="50000"/>
                  </a:schemeClr>
                </a:solidFill>
              </a:rPr>
              <a:t>Sietz</a:t>
            </a:r>
            <a:endParaRPr lang="en-US" sz="1200" dirty="0">
              <a:solidFill>
                <a:schemeClr val="bg1">
                  <a:lumMod val="50000"/>
                </a:schemeClr>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9CFFF87-B493-4DF8-901D-D5055298CCA3}"/>
                  </a:ext>
                </a:extLst>
              </p:cNvPr>
              <p:cNvSpPr/>
              <p:nvPr/>
            </p:nvSpPr>
            <p:spPr>
              <a:xfrm>
                <a:off x="6887326" y="1725612"/>
                <a:ext cx="4148290" cy="3416320"/>
              </a:xfrm>
              <a:prstGeom prst="rect">
                <a:avLst/>
              </a:prstGeom>
            </p:spPr>
            <p:txBody>
              <a:bodyPr wrap="square">
                <a:spAutoFit/>
              </a:bodyPr>
              <a:lstStyle/>
              <a:p>
                <a:r>
                  <a:rPr lang="en-US" sz="2400" dirty="0">
                    <a:latin typeface="Calibri" panose="020F0502020204030204" pitchFamily="34" charset="0"/>
                  </a:rPr>
                  <a:t>Input: </a:t>
                </a:r>
                <a14:m>
                  <m:oMath xmlns:m="http://schemas.openxmlformats.org/officeDocument/2006/math">
                    <m:r>
                      <a:rPr lang="en-US" sz="2400" b="0" i="1" smtClean="0">
                        <a:latin typeface="Cambria Math" panose="02040503050406030204" pitchFamily="18" charset="0"/>
                      </a:rPr>
                      <m:t>9×9</m:t>
                    </m:r>
                  </m:oMath>
                </a14:m>
                <a:endParaRPr lang="en-US" sz="2400" dirty="0">
                  <a:latin typeface="Calibri" panose="020F0502020204030204" pitchFamily="34" charset="0"/>
                </a:endParaRPr>
              </a:p>
              <a:p>
                <a:r>
                  <a:rPr lang="en-US" sz="2400" dirty="0">
                    <a:latin typeface="Calibri" panose="020F0502020204030204" pitchFamily="34" charset="0"/>
                  </a:rPr>
                  <a:t>Filter: </a:t>
                </a:r>
                <a14:m>
                  <m:oMath xmlns:m="http://schemas.openxmlformats.org/officeDocument/2006/math">
                    <m:r>
                      <a:rPr lang="en-US" sz="2400" b="0" i="1" smtClean="0">
                        <a:latin typeface="Cambria Math" panose="02040503050406030204" pitchFamily="18" charset="0"/>
                      </a:rPr>
                      <m:t>5</m:t>
                    </m:r>
                    <m:r>
                      <a:rPr lang="en-US" sz="2400" i="1">
                        <a:latin typeface="Cambria Math" panose="02040503050406030204" pitchFamily="18" charset="0"/>
                      </a:rPr>
                      <m:t>×</m:t>
                    </m:r>
                    <m:r>
                      <a:rPr lang="en-US" sz="2400" b="0" i="1" smtClean="0">
                        <a:latin typeface="Cambria Math" panose="02040503050406030204" pitchFamily="18" charset="0"/>
                      </a:rPr>
                      <m:t>5</m:t>
                    </m:r>
                  </m:oMath>
                </a14:m>
                <a:r>
                  <a:rPr lang="en-US" sz="2400" dirty="0">
                    <a:latin typeface="Calibri" panose="020F0502020204030204" pitchFamily="34" charset="0"/>
                  </a:rPr>
                  <a:t> (all 1/25)</a:t>
                </a:r>
              </a:p>
              <a:p>
                <a:r>
                  <a:rPr lang="en-US" sz="2400" dirty="0">
                    <a:latin typeface="Calibri" panose="020F0502020204030204" pitchFamily="34" charset="0"/>
                  </a:rPr>
                  <a:t>Stride: </a:t>
                </a:r>
                <a14:m>
                  <m:oMath xmlns:m="http://schemas.openxmlformats.org/officeDocument/2006/math">
                    <m:r>
                      <a:rPr lang="en-US" sz="2400" i="1" dirty="0" smtClean="0">
                        <a:latin typeface="Cambria Math" panose="02040503050406030204" pitchFamily="18" charset="0"/>
                      </a:rPr>
                      <m:t>2</m:t>
                    </m:r>
                  </m:oMath>
                </a14:m>
                <a:endParaRPr lang="en-US" sz="2400" dirty="0">
                  <a:latin typeface="Calibri" panose="020F0502020204030204" pitchFamily="34" charset="0"/>
                </a:endParaRPr>
              </a:p>
              <a:p>
                <a:r>
                  <a:rPr lang="en-US" sz="2400" dirty="0">
                    <a:latin typeface="Calibri" panose="020F0502020204030204" pitchFamily="34" charset="0"/>
                  </a:rPr>
                  <a:t>Output: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oMath>
                </a14:m>
                <a:endParaRPr lang="en-US" sz="2400" b="0" dirty="0">
                  <a:latin typeface="Calibri" panose="020F0502020204030204" pitchFamily="34" charset="0"/>
                </a:endParaRPr>
              </a:p>
              <a:p>
                <a:r>
                  <a:rPr lang="en-US" sz="2400" dirty="0">
                    <a:latin typeface="Calibri" panose="020F0502020204030204" pitchFamily="34" charset="0"/>
                  </a:rPr>
                  <a:t>In general:</a:t>
                </a:r>
              </a:p>
              <a:p>
                <a:r>
                  <a:rPr lang="en-US" sz="2400" dirty="0">
                    <a:latin typeface="Calibri" panose="020F0502020204030204" pitchFamily="34" charset="0"/>
                  </a:rPr>
                  <a:t>Input: </a:t>
                </a:r>
                <a14:m>
                  <m:oMath xmlns:m="http://schemas.openxmlformats.org/officeDocument/2006/math">
                    <m:r>
                      <a:rPr lang="en-US" sz="2400" i="1" dirty="0" smtClean="0">
                        <a:latin typeface="Cambria Math" panose="02040503050406030204" pitchFamily="18" charset="0"/>
                      </a:rPr>
                      <m:t>𝑊</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𝑊</m:t>
                    </m:r>
                    <m:r>
                      <a:rPr lang="en-US" sz="2400" b="0" i="1" dirty="0" smtClean="0">
                        <a:latin typeface="Cambria Math" panose="02040503050406030204" pitchFamily="18" charset="0"/>
                      </a:rPr>
                      <m:t>×</m:t>
                    </m:r>
                    <m:r>
                      <a:rPr lang="en-US" sz="2400" b="0" i="1" dirty="0" smtClean="0">
                        <a:latin typeface="Cambria Math" panose="02040503050406030204" pitchFamily="18" charset="0"/>
                      </a:rPr>
                      <m:t>𝑊</m:t>
                    </m:r>
                  </m:oMath>
                </a14:m>
                <a:r>
                  <a:rPr lang="en-US" sz="2400" dirty="0">
                    <a:latin typeface="Calibri" panose="020F0502020204030204" pitchFamily="34" charset="0"/>
                  </a:rPr>
                  <a:t>)</a:t>
                </a:r>
              </a:p>
              <a:p>
                <a:r>
                  <a:rPr lang="en-US" sz="2400" dirty="0">
                    <a:latin typeface="Calibri" panose="020F0502020204030204" pitchFamily="34" charset="0"/>
                  </a:rPr>
                  <a:t>Filter: </a:t>
                </a:r>
                <a14:m>
                  <m:oMath xmlns:m="http://schemas.openxmlformats.org/officeDocument/2006/math">
                    <m:r>
                      <a:rPr lang="en-US" sz="2400" i="1" dirty="0" smtClean="0">
                        <a:latin typeface="Cambria Math" panose="02040503050406030204" pitchFamily="18" charset="0"/>
                      </a:rPr>
                      <m:t>𝐾</m:t>
                    </m:r>
                  </m:oMath>
                </a14:m>
                <a:r>
                  <a:rPr lang="en-US" sz="2400" dirty="0">
                    <a:latin typeface="Calibri" panose="020F0502020204030204" pitchFamily="34" charset="0"/>
                  </a:rPr>
                  <a:t> (</a:t>
                </a:r>
                <a14:m>
                  <m:oMath xmlns:m="http://schemas.openxmlformats.org/officeDocument/2006/math">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r>
                      <a:rPr lang="en-US" sz="2400" b="0" i="1" dirty="0" smtClean="0">
                        <a:latin typeface="Cambria Math" panose="02040503050406030204" pitchFamily="18" charset="0"/>
                      </a:rPr>
                      <m:t>𝐾</m:t>
                    </m:r>
                    <m:r>
                      <a:rPr lang="en-US" sz="2400" b="0" i="1" dirty="0" smtClean="0">
                        <a:latin typeface="Cambria Math" panose="02040503050406030204" pitchFamily="18" charset="0"/>
                      </a:rPr>
                      <m:t>)</m:t>
                    </m:r>
                  </m:oMath>
                </a14:m>
                <a:endParaRPr lang="en-US" sz="2400" dirty="0">
                  <a:latin typeface="Calibri" panose="020F0502020204030204" pitchFamily="34" charset="0"/>
                </a:endParaRPr>
              </a:p>
              <a:p>
                <a:r>
                  <a:rPr lang="en-US" sz="2400" dirty="0">
                    <a:latin typeface="Calibri" panose="020F0502020204030204" pitchFamily="34" charset="0"/>
                  </a:rPr>
                  <a:t>Stride: </a:t>
                </a:r>
                <a14:m>
                  <m:oMath xmlns:m="http://schemas.openxmlformats.org/officeDocument/2006/math">
                    <m:r>
                      <a:rPr lang="en-US" sz="2400" b="0" i="1" smtClean="0">
                        <a:solidFill>
                          <a:srgbClr val="C00000"/>
                        </a:solidFill>
                        <a:latin typeface="Cambria Math" panose="02040503050406030204" pitchFamily="18" charset="0"/>
                      </a:rPr>
                      <m:t>𝑆</m:t>
                    </m:r>
                  </m:oMath>
                </a14:m>
                <a:endParaRPr lang="en-US" sz="2400" dirty="0">
                  <a:solidFill>
                    <a:srgbClr val="C00000"/>
                  </a:solidFill>
                  <a:latin typeface="Calibri" panose="020F0502020204030204" pitchFamily="34" charset="0"/>
                </a:endParaRPr>
              </a:p>
              <a:p>
                <a:r>
                  <a:rPr lang="en-US" sz="2400" dirty="0">
                    <a:latin typeface="Calibri" panose="020F0502020204030204" pitchFamily="34" charset="0"/>
                  </a:rPr>
                  <a:t>Output: </a:t>
                </a:r>
                <a14:m>
                  <m:oMath xmlns:m="http://schemas.openxmlformats.org/officeDocument/2006/math">
                    <m:r>
                      <a:rPr lang="en-US" sz="2400" b="0" i="0"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𝑊</m:t>
                    </m:r>
                    <m:r>
                      <a:rPr lang="en-US" sz="2400" i="1" dirty="0" smtClean="0">
                        <a:solidFill>
                          <a:srgbClr val="C00000"/>
                        </a:solidFill>
                        <a:latin typeface="Cambria Math" panose="02040503050406030204" pitchFamily="18" charset="0"/>
                      </a:rPr>
                      <m:t> – </m:t>
                    </m:r>
                    <m:r>
                      <a:rPr lang="en-US" sz="2400" i="1" dirty="0" smtClean="0">
                        <a:solidFill>
                          <a:srgbClr val="C00000"/>
                        </a:solidFill>
                        <a:latin typeface="Cambria Math" panose="02040503050406030204" pitchFamily="18" charset="0"/>
                      </a:rPr>
                      <m:t>𝐾</m:t>
                    </m:r>
                    <m:r>
                      <a:rPr lang="en-US" sz="2400" i="1" dirty="0" smtClean="0">
                        <a:solidFill>
                          <a:srgbClr val="C00000"/>
                        </a:solidFill>
                        <a:latin typeface="Cambria Math" panose="02040503050406030204" pitchFamily="18" charset="0"/>
                      </a:rPr>
                      <m:t> +2</m:t>
                    </m:r>
                    <m:r>
                      <a:rPr lang="en-US" sz="2400" b="0" i="1" dirty="0" smtClean="0">
                        <a:solidFill>
                          <a:srgbClr val="C00000"/>
                        </a:solidFill>
                        <a:latin typeface="Cambria Math" panose="02040503050406030204" pitchFamily="18" charset="0"/>
                      </a:rPr>
                      <m:t>𝑃</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𝑆</m:t>
                    </m:r>
                    <m:r>
                      <a:rPr lang="en-US" sz="2400" i="1" dirty="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1</m:t>
                    </m:r>
                  </m:oMath>
                </a14:m>
                <a:endParaRPr lang="en-US" sz="2400" dirty="0"/>
              </a:p>
            </p:txBody>
          </p:sp>
        </mc:Choice>
        <mc:Fallback xmlns="">
          <p:sp>
            <p:nvSpPr>
              <p:cNvPr id="30" name="Rectangle 29">
                <a:extLst>
                  <a:ext uri="{FF2B5EF4-FFF2-40B4-BE49-F238E27FC236}">
                    <a16:creationId xmlns:a16="http://schemas.microsoft.com/office/drawing/2014/main" id="{99CFFF87-B493-4DF8-901D-D5055298CCA3}"/>
                  </a:ext>
                </a:extLst>
              </p:cNvPr>
              <p:cNvSpPr>
                <a:spLocks noRot="1" noChangeAspect="1" noMove="1" noResize="1" noEditPoints="1" noAdjustHandles="1" noChangeArrowheads="1" noChangeShapeType="1" noTextEdit="1"/>
              </p:cNvSpPr>
              <p:nvPr/>
            </p:nvSpPr>
            <p:spPr>
              <a:xfrm>
                <a:off x="6887326" y="1725612"/>
                <a:ext cx="4148290" cy="3416320"/>
              </a:xfrm>
              <a:prstGeom prst="rect">
                <a:avLst/>
              </a:prstGeom>
              <a:blipFill>
                <a:blip r:embed="rId3"/>
                <a:stretch>
                  <a:fillRect l="-2353" t="-1429" b="-3214"/>
                </a:stretch>
              </a:blipFill>
            </p:spPr>
            <p:txBody>
              <a:bodyPr/>
              <a:lstStyle/>
              <a:p>
                <a:r>
                  <a:rPr lang="en-US">
                    <a:noFill/>
                  </a:rPr>
                  <a:t> </a:t>
                </a:r>
              </a:p>
            </p:txBody>
          </p:sp>
        </mc:Fallback>
      </mc:AlternateContent>
      <p:graphicFrame>
        <p:nvGraphicFramePr>
          <p:cNvPr id="31" name="Group 3">
            <a:extLst>
              <a:ext uri="{FF2B5EF4-FFF2-40B4-BE49-F238E27FC236}">
                <a16:creationId xmlns:a16="http://schemas.microsoft.com/office/drawing/2014/main" id="{F3480E1D-1471-4861-B2D8-6F144B586393}"/>
              </a:ext>
            </a:extLst>
          </p:cNvPr>
          <p:cNvGraphicFramePr>
            <a:graphicFrameLocks noGrp="1"/>
          </p:cNvGraphicFramePr>
          <p:nvPr>
            <p:extLst>
              <p:ext uri="{D42A27DB-BD31-4B8C-83A1-F6EECF244321}">
                <p14:modId xmlns:p14="http://schemas.microsoft.com/office/powerpoint/2010/main" val="722284429"/>
              </p:ext>
            </p:extLst>
          </p:nvPr>
        </p:nvGraphicFramePr>
        <p:xfrm>
          <a:off x="1156384" y="1719262"/>
          <a:ext cx="3086100" cy="3084513"/>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42900">
                  <a:extLst>
                    <a:ext uri="{9D8B030D-6E8A-4147-A177-3AD203B41FA5}">
                      <a16:colId xmlns:a16="http://schemas.microsoft.com/office/drawing/2014/main" val="20005"/>
                    </a:ext>
                  </a:extLst>
                </a:gridCol>
                <a:gridCol w="342900">
                  <a:extLst>
                    <a:ext uri="{9D8B030D-6E8A-4147-A177-3AD203B41FA5}">
                      <a16:colId xmlns:a16="http://schemas.microsoft.com/office/drawing/2014/main" val="20006"/>
                    </a:ext>
                  </a:extLst>
                </a:gridCol>
                <a:gridCol w="356678">
                  <a:extLst>
                    <a:ext uri="{9D8B030D-6E8A-4147-A177-3AD203B41FA5}">
                      <a16:colId xmlns:a16="http://schemas.microsoft.com/office/drawing/2014/main" val="20007"/>
                    </a:ext>
                  </a:extLst>
                </a:gridCol>
                <a:gridCol w="329122">
                  <a:extLst>
                    <a:ext uri="{9D8B030D-6E8A-4147-A177-3AD203B41FA5}">
                      <a16:colId xmlns:a16="http://schemas.microsoft.com/office/drawing/2014/main" val="20008"/>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100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bl>
          </a:graphicData>
        </a:graphic>
      </p:graphicFrame>
      <p:graphicFrame>
        <p:nvGraphicFramePr>
          <p:cNvPr id="27" name="Group 3">
            <a:extLst>
              <a:ext uri="{FF2B5EF4-FFF2-40B4-BE49-F238E27FC236}">
                <a16:creationId xmlns:a16="http://schemas.microsoft.com/office/drawing/2014/main" id="{62421EAE-99FC-4767-AC84-3FAABE6786EE}"/>
              </a:ext>
            </a:extLst>
          </p:cNvPr>
          <p:cNvGraphicFramePr>
            <a:graphicFrameLocks noGrp="1"/>
          </p:cNvGraphicFramePr>
          <p:nvPr>
            <p:extLst>
              <p:ext uri="{D42A27DB-BD31-4B8C-83A1-F6EECF244321}">
                <p14:modId xmlns:p14="http://schemas.microsoft.com/office/powerpoint/2010/main" val="1257800707"/>
              </p:ext>
            </p:extLst>
          </p:nvPr>
        </p:nvGraphicFramePr>
        <p:xfrm>
          <a:off x="1156384" y="1725612"/>
          <a:ext cx="1714500" cy="1703388"/>
        </p:xfrm>
        <a:graphic>
          <a:graphicData uri="http://schemas.openxmlformats.org/drawingml/2006/table">
            <a:tbl>
              <a:tblPr>
                <a:solidFill>
                  <a:srgbClr val="FFFFFF">
                    <a:alpha val="40000"/>
                  </a:srgbClr>
                </a:solidFill>
                <a:tableStyleId>{775DCB02-9BB8-47FD-8907-85C794F793BA}</a:tableStyleId>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02FD709F-31CE-4D8D-9FA8-3799040C9D10}"/>
              </a:ext>
            </a:extLst>
          </p:cNvPr>
          <p:cNvSpPr>
            <a:spLocks noGrp="1"/>
          </p:cNvSpPr>
          <p:nvPr>
            <p:ph type="sldNum" sz="quarter" idx="12"/>
          </p:nvPr>
        </p:nvSpPr>
        <p:spPr/>
        <p:txBody>
          <a:bodyPr/>
          <a:lstStyle/>
          <a:p>
            <a:fld id="{7E663616-BBAC-427E-89D3-E72909796144}" type="slidenum">
              <a:rPr lang="en-US" smtClean="0"/>
              <a:t>64</a:t>
            </a:fld>
            <a:endParaRPr lang="en-US"/>
          </a:p>
        </p:txBody>
      </p:sp>
    </p:spTree>
    <p:extLst>
      <p:ext uri="{BB962C8B-B14F-4D97-AF65-F5344CB8AC3E}">
        <p14:creationId xmlns:p14="http://schemas.microsoft.com/office/powerpoint/2010/main" val="42042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6 -4.44444E-6 L 0.05573 -4.44444E-6 " pathEditMode="relative" rAng="0" ptsTypes="AA">
                                      <p:cBhvr>
                                        <p:cTn id="6" dur="2000" fill="hold"/>
                                        <p:tgtEl>
                                          <p:spTgt spid="27"/>
                                        </p:tgtEl>
                                        <p:attrNameLst>
                                          <p:attrName>ppt_x</p:attrName>
                                          <p:attrName>ppt_y</p:attrName>
                                        </p:attrNameLst>
                                      </p:cBhvr>
                                      <p:rCtr x="2786"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5573 -4.44444E-6 L 0.11198 -4.44444E-6 " pathEditMode="relative" rAng="0" ptsTypes="AA">
                                      <p:cBhvr>
                                        <p:cTn id="10" dur="2000" fill="hold"/>
                                        <p:tgtEl>
                                          <p:spTgt spid="27"/>
                                        </p:tgtEl>
                                        <p:attrNameLst>
                                          <p:attrName>ppt_x</p:attrName>
                                          <p:attrName>ppt_y</p:attrName>
                                        </p:attrNameLst>
                                      </p:cBhvr>
                                      <p:rCtr x="2812"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11198 -4.07407E-6 L -4.16667E-6 0.09838 " pathEditMode="relative" rAng="0" ptsTypes="AA">
                                      <p:cBhvr>
                                        <p:cTn id="14" dur="2000" fill="hold"/>
                                        <p:tgtEl>
                                          <p:spTgt spid="27"/>
                                        </p:tgtEl>
                                        <p:attrNameLst>
                                          <p:attrName>ppt_x</p:attrName>
                                          <p:attrName>ppt_y</p:attrName>
                                        </p:attrNameLst>
                                      </p:cBhvr>
                                      <p:rCtr x="-5599" y="500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16667E-6 0.09838 L 0.05678 0.09838 " pathEditMode="relative" rAng="0" ptsTypes="AA">
                                      <p:cBhvr>
                                        <p:cTn id="18" dur="2000" fill="hold"/>
                                        <p:tgtEl>
                                          <p:spTgt spid="27"/>
                                        </p:tgtEl>
                                        <p:attrNameLst>
                                          <p:attrName>ppt_x</p:attrName>
                                          <p:attrName>ppt_y</p:attrName>
                                        </p:attrNameLst>
                                      </p:cBhvr>
                                      <p:rCtr x="28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be 55"/>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 name="Title 1"/>
          <p:cNvSpPr>
            <a:spLocks noGrp="1"/>
          </p:cNvSpPr>
          <p:nvPr>
            <p:ph type="title"/>
          </p:nvPr>
        </p:nvSpPr>
        <p:spPr/>
        <p:txBody>
          <a:bodyPr/>
          <a:lstStyle/>
          <a:p>
            <a:r>
              <a:rPr lang="en-US" dirty="0"/>
              <a:t>1x1 Convolutions</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4191000" y="5939135"/>
            <a:ext cx="1133580" cy="369332"/>
          </a:xfrm>
          <a:prstGeom prst="rect">
            <a:avLst/>
          </a:prstGeom>
          <a:noFill/>
        </p:spPr>
        <p:txBody>
          <a:bodyPr wrap="none" rtlCol="0">
            <a:spAutoFit/>
          </a:bodyPr>
          <a:lstStyle/>
          <a:p>
            <a:r>
              <a:rPr lang="en-US" dirty="0" err="1"/>
              <a:t>conv</a:t>
            </a:r>
            <a:r>
              <a:rPr lang="en-US" dirty="0"/>
              <a:t> layer</a:t>
            </a:r>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28" name="Straight Connector 27"/>
          <p:cNvCxnSpPr/>
          <p:nvPr/>
        </p:nvCxnSpPr>
        <p:spPr bwMode="auto">
          <a:xfrm>
            <a:off x="6477000" y="3810000"/>
            <a:ext cx="19050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a:off x="6172200" y="41148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flipV="1">
            <a:off x="6172200" y="4648200"/>
            <a:ext cx="20574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flipV="1">
            <a:off x="6477000" y="4495800"/>
            <a:ext cx="1752600" cy="152400"/>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46" name="Cube 45"/>
          <p:cNvSpPr/>
          <p:nvPr/>
        </p:nvSpPr>
        <p:spPr bwMode="auto">
          <a:xfrm>
            <a:off x="4343400" y="3810000"/>
            <a:ext cx="2133600" cy="1143000"/>
          </a:xfrm>
          <a:prstGeom prst="cube">
            <a:avLst>
              <a:gd name="adj" fmla="val 23793"/>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13" name="TextBox 12"/>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99659E75-6F64-4218-B710-0BAE910101DC}"/>
              </a:ext>
            </a:extLst>
          </p:cNvPr>
          <p:cNvSpPr>
            <a:spLocks noGrp="1"/>
          </p:cNvSpPr>
          <p:nvPr>
            <p:ph type="sldNum" sz="quarter" idx="12"/>
          </p:nvPr>
        </p:nvSpPr>
        <p:spPr/>
        <p:txBody>
          <a:bodyPr/>
          <a:lstStyle/>
          <a:p>
            <a:fld id="{7E663616-BBAC-427E-89D3-E72909796144}" type="slidenum">
              <a:rPr lang="en-US" smtClean="0"/>
              <a:t>65</a:t>
            </a:fld>
            <a:endParaRPr lang="en-US"/>
          </a:p>
        </p:txBody>
      </p:sp>
    </p:spTree>
    <p:extLst>
      <p:ext uri="{BB962C8B-B14F-4D97-AF65-F5344CB8AC3E}">
        <p14:creationId xmlns:p14="http://schemas.microsoft.com/office/powerpoint/2010/main" val="1831588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1x1 Convolutions</a:t>
            </a: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4495801" y="5943600"/>
            <a:ext cx="1519903" cy="369332"/>
          </a:xfrm>
          <a:prstGeom prst="rect">
            <a:avLst/>
          </a:prstGeom>
          <a:noFill/>
        </p:spPr>
        <p:txBody>
          <a:bodyPr wrap="none" rtlCol="0">
            <a:spAutoFit/>
          </a:bodyPr>
          <a:lstStyle/>
          <a:p>
            <a:r>
              <a:rPr lang="en-US" dirty="0"/>
              <a:t>1x1 </a:t>
            </a:r>
            <a:r>
              <a:rPr lang="en-US" dirty="0" err="1"/>
              <a:t>conv</a:t>
            </a:r>
            <a:r>
              <a:rPr lang="en-US" dirty="0"/>
              <a:t> layer</a:t>
            </a:r>
          </a:p>
        </p:txBody>
      </p:sp>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13" name="TextBox 12"/>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Slide Number Placeholder 2">
            <a:extLst>
              <a:ext uri="{FF2B5EF4-FFF2-40B4-BE49-F238E27FC236}">
                <a16:creationId xmlns:a16="http://schemas.microsoft.com/office/drawing/2014/main" id="{B083D815-0810-4F1E-B168-22BEDFADE933}"/>
              </a:ext>
            </a:extLst>
          </p:cNvPr>
          <p:cNvSpPr>
            <a:spLocks noGrp="1"/>
          </p:cNvSpPr>
          <p:nvPr>
            <p:ph type="sldNum" sz="quarter" idx="12"/>
          </p:nvPr>
        </p:nvSpPr>
        <p:spPr/>
        <p:txBody>
          <a:bodyPr/>
          <a:lstStyle/>
          <a:p>
            <a:fld id="{7E663616-BBAC-427E-89D3-E72909796144}" type="slidenum">
              <a:rPr lang="en-US" smtClean="0"/>
              <a:t>66</a:t>
            </a:fld>
            <a:endParaRPr lang="en-US"/>
          </a:p>
        </p:txBody>
      </p:sp>
    </p:spTree>
    <p:extLst>
      <p:ext uri="{BB962C8B-B14F-4D97-AF65-F5344CB8AC3E}">
        <p14:creationId xmlns:p14="http://schemas.microsoft.com/office/powerpoint/2010/main" val="194566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1x1 Convolutions</a:t>
            </a:r>
          </a:p>
        </p:txBody>
      </p:sp>
      <p:sp>
        <p:nvSpPr>
          <p:cNvPr id="4" name="Cube 3"/>
          <p:cNvSpPr/>
          <p:nvPr/>
        </p:nvSpPr>
        <p:spPr bwMode="auto">
          <a:xfrm>
            <a:off x="1905000" y="2357735"/>
            <a:ext cx="1600200" cy="3352800"/>
          </a:xfrm>
          <a:prstGeom prst="cube">
            <a:avLst>
              <a:gd name="adj" fmla="val 833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5" name="Cube 4"/>
          <p:cNvSpPr/>
          <p:nvPr/>
        </p:nvSpPr>
        <p:spPr bwMode="auto">
          <a:xfrm>
            <a:off x="4038600" y="2357735"/>
            <a:ext cx="3200400" cy="3352800"/>
          </a:xfrm>
          <a:prstGeom prst="cube">
            <a:avLst>
              <a:gd name="adj" fmla="val 421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6" name="Cube 5"/>
          <p:cNvSpPr/>
          <p:nvPr/>
        </p:nvSpPr>
        <p:spPr bwMode="auto">
          <a:xfrm>
            <a:off x="2362200" y="3805535"/>
            <a:ext cx="533400" cy="1143000"/>
          </a:xfrm>
          <a:prstGeom prst="cube">
            <a:avLst>
              <a:gd name="adj" fmla="val 50665"/>
            </a:avLst>
          </a:prstGeom>
          <a:solidFill>
            <a:schemeClr val="bg1">
              <a:alpha val="3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1" name="Cube 20"/>
          <p:cNvSpPr/>
          <p:nvPr/>
        </p:nvSpPr>
        <p:spPr bwMode="auto">
          <a:xfrm>
            <a:off x="4495800" y="4262735"/>
            <a:ext cx="1905000" cy="385465"/>
          </a:xfrm>
          <a:prstGeom prst="cube">
            <a:avLst>
              <a:gd name="adj" fmla="val 36904"/>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33" name="TextBox 32"/>
          <p:cNvSpPr txBox="1"/>
          <p:nvPr/>
        </p:nvSpPr>
        <p:spPr>
          <a:xfrm>
            <a:off x="4495801" y="5943600"/>
            <a:ext cx="1519903" cy="369332"/>
          </a:xfrm>
          <a:prstGeom prst="rect">
            <a:avLst/>
          </a:prstGeom>
          <a:noFill/>
        </p:spPr>
        <p:txBody>
          <a:bodyPr wrap="none" rtlCol="0">
            <a:spAutoFit/>
          </a:bodyPr>
          <a:lstStyle/>
          <a:p>
            <a:r>
              <a:rPr lang="en-US" dirty="0"/>
              <a:t>1x1 </a:t>
            </a:r>
            <a:r>
              <a:rPr lang="en-US" dirty="0" err="1"/>
              <a:t>conv</a:t>
            </a:r>
            <a:r>
              <a:rPr lang="en-US" dirty="0"/>
              <a:t> layer</a:t>
            </a:r>
          </a:p>
        </p:txBody>
      </p:sp>
      <p:sp>
        <p:nvSpPr>
          <p:cNvPr id="25" name="Cube 24"/>
          <p:cNvSpPr/>
          <p:nvPr/>
        </p:nvSpPr>
        <p:spPr bwMode="auto">
          <a:xfrm>
            <a:off x="7620000" y="2362200"/>
            <a:ext cx="2590800" cy="3352800"/>
          </a:xfrm>
          <a:prstGeom prst="cube">
            <a:avLst>
              <a:gd name="adj" fmla="val 518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7" name="Cube 26"/>
          <p:cNvSpPr/>
          <p:nvPr/>
        </p:nvSpPr>
        <p:spPr bwMode="auto">
          <a:xfrm>
            <a:off x="7848600" y="2357735"/>
            <a:ext cx="1600200" cy="3352800"/>
          </a:xfrm>
          <a:prstGeom prst="cube">
            <a:avLst>
              <a:gd name="adj" fmla="val 84406"/>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6" name="Cube 25"/>
          <p:cNvSpPr/>
          <p:nvPr/>
        </p:nvSpPr>
        <p:spPr bwMode="auto">
          <a:xfrm>
            <a:off x="82296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28" name="Straight Connector 27"/>
          <p:cNvCxnSpPr/>
          <p:nvPr/>
        </p:nvCxnSpPr>
        <p:spPr bwMode="auto">
          <a:xfrm>
            <a:off x="6400800" y="4267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9" name="Straight Connector 28"/>
          <p:cNvCxnSpPr/>
          <p:nvPr/>
        </p:nvCxnSpPr>
        <p:spPr bwMode="auto">
          <a:xfrm flipV="1">
            <a:off x="6248400" y="4419600"/>
            <a:ext cx="1981200" cy="2"/>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0" name="Straight Connector 29"/>
          <p:cNvCxnSpPr/>
          <p:nvPr/>
        </p:nvCxnSpPr>
        <p:spPr bwMode="auto">
          <a:xfrm>
            <a:off x="6248400" y="4648200"/>
            <a:ext cx="19812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1" name="Straight Connector 30"/>
          <p:cNvCxnSpPr/>
          <p:nvPr/>
        </p:nvCxnSpPr>
        <p:spPr bwMode="auto">
          <a:xfrm>
            <a:off x="6400800" y="4495800"/>
            <a:ext cx="182880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pic>
        <p:nvPicPr>
          <p:cNvPr id="45" name="Picture 44" descr="Screen Shot 2017-01-13 at 2.59.08 PM.png"/>
          <p:cNvPicPr>
            <a:picLocks noChangeAspect="1"/>
          </p:cNvPicPr>
          <p:nvPr/>
        </p:nvPicPr>
        <p:blipFill rotWithShape="1">
          <a:blip r:embed="rId2" cstate="print">
            <a:extLst>
              <a:ext uri="{28A0092B-C50C-407E-A947-70E740481C1C}">
                <a14:useLocalDpi xmlns:a14="http://schemas.microsoft.com/office/drawing/2010/main" val="0"/>
              </a:ext>
            </a:extLst>
          </a:blip>
          <a:srcRect t="-92" b="16486"/>
          <a:stretch/>
        </p:blipFill>
        <p:spPr>
          <a:xfrm>
            <a:off x="5638801" y="1066800"/>
            <a:ext cx="1375967" cy="990600"/>
          </a:xfrm>
          <a:prstGeom prst="rect">
            <a:avLst/>
          </a:prstGeom>
        </p:spPr>
      </p:pic>
      <p:cxnSp>
        <p:nvCxnSpPr>
          <p:cNvPr id="16" name="Straight Connector 15"/>
          <p:cNvCxnSpPr/>
          <p:nvPr/>
        </p:nvCxnSpPr>
        <p:spPr bwMode="auto">
          <a:xfrm>
            <a:off x="2895600" y="3805535"/>
            <a:ext cx="2514600" cy="4572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7" name="Straight Connector 16"/>
          <p:cNvCxnSpPr/>
          <p:nvPr/>
        </p:nvCxnSpPr>
        <p:spPr bwMode="auto">
          <a:xfrm>
            <a:off x="2493776" y="4075783"/>
            <a:ext cx="2886340" cy="323321"/>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8" name="Straight Connector 17"/>
          <p:cNvCxnSpPr/>
          <p:nvPr/>
        </p:nvCxnSpPr>
        <p:spPr bwMode="auto">
          <a:xfrm flipV="1">
            <a:off x="2590800" y="4643735"/>
            <a:ext cx="2667000" cy="30480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19" name="Straight Connector 18"/>
          <p:cNvCxnSpPr/>
          <p:nvPr/>
        </p:nvCxnSpPr>
        <p:spPr bwMode="auto">
          <a:xfrm flipV="1">
            <a:off x="2895600" y="4521419"/>
            <a:ext cx="2362200" cy="122318"/>
          </a:xfrm>
          <a:prstGeom prst="line">
            <a:avLst/>
          </a:prstGeom>
          <a:solidFill>
            <a:schemeClr val="accent1"/>
          </a:solidFill>
          <a:ln w="9525" cap="flat" cmpd="sng" algn="ctr">
            <a:solidFill>
              <a:schemeClr val="tx1"/>
            </a:solidFill>
            <a:prstDash val="sysDot"/>
            <a:round/>
            <a:headEnd type="none" w="med" len="med"/>
            <a:tailEnd type="none" w="med" len="med"/>
          </a:ln>
          <a:effectLst/>
        </p:spPr>
      </p:cxnSp>
      <p:sp>
        <p:nvSpPr>
          <p:cNvPr id="20" name="Cube 19"/>
          <p:cNvSpPr/>
          <p:nvPr/>
        </p:nvSpPr>
        <p:spPr bwMode="auto">
          <a:xfrm>
            <a:off x="5257800" y="4262735"/>
            <a:ext cx="381000" cy="381000"/>
          </a:xfrm>
          <a:prstGeom prst="cube">
            <a:avLst>
              <a:gd name="adj" fmla="val 35792"/>
            </a:avLst>
          </a:prstGeom>
          <a:solidFill>
            <a:schemeClr val="bg1">
              <a:alpha val="13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22" name="TextBox 21"/>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3" name="Rectangle 2">
            <a:extLst>
              <a:ext uri="{FF2B5EF4-FFF2-40B4-BE49-F238E27FC236}">
                <a16:creationId xmlns:a16="http://schemas.microsoft.com/office/drawing/2014/main" id="{277FCD7D-6787-475F-888B-0D0BEBA11BD7}"/>
              </a:ext>
            </a:extLst>
          </p:cNvPr>
          <p:cNvSpPr/>
          <p:nvPr/>
        </p:nvSpPr>
        <p:spPr>
          <a:xfrm>
            <a:off x="8084234" y="858441"/>
            <a:ext cx="3943643" cy="1200329"/>
          </a:xfrm>
          <a:prstGeom prst="rect">
            <a:avLst/>
          </a:prstGeom>
        </p:spPr>
        <p:txBody>
          <a:bodyPr wrap="square">
            <a:spAutoFit/>
          </a:bodyPr>
          <a:lstStyle/>
          <a:p>
            <a:r>
              <a:rPr lang="en-US" sz="2400" dirty="0"/>
              <a:t>Stacking 1x1 conv layers</a:t>
            </a:r>
          </a:p>
          <a:p>
            <a:r>
              <a:rPr lang="en-US" sz="2400" dirty="0"/>
              <a:t>gives MLP operating on</a:t>
            </a:r>
          </a:p>
          <a:p>
            <a:r>
              <a:rPr lang="en-US" sz="2400" dirty="0"/>
              <a:t>each input position</a:t>
            </a:r>
          </a:p>
        </p:txBody>
      </p:sp>
      <p:sp>
        <p:nvSpPr>
          <p:cNvPr id="7" name="Slide Number Placeholder 6">
            <a:extLst>
              <a:ext uri="{FF2B5EF4-FFF2-40B4-BE49-F238E27FC236}">
                <a16:creationId xmlns:a16="http://schemas.microsoft.com/office/drawing/2014/main" id="{8848ED85-A425-4615-ABAC-53C336AEE10E}"/>
              </a:ext>
            </a:extLst>
          </p:cNvPr>
          <p:cNvSpPr>
            <a:spLocks noGrp="1"/>
          </p:cNvSpPr>
          <p:nvPr>
            <p:ph type="sldNum" sz="quarter" idx="12"/>
          </p:nvPr>
        </p:nvSpPr>
        <p:spPr/>
        <p:txBody>
          <a:bodyPr/>
          <a:lstStyle/>
          <a:p>
            <a:fld id="{7E663616-BBAC-427E-89D3-E72909796144}" type="slidenum">
              <a:rPr lang="en-US" smtClean="0"/>
              <a:t>67</a:t>
            </a:fld>
            <a:endParaRPr lang="en-US"/>
          </a:p>
        </p:txBody>
      </p:sp>
    </p:spTree>
    <p:extLst>
      <p:ext uri="{BB962C8B-B14F-4D97-AF65-F5344CB8AC3E}">
        <p14:creationId xmlns:p14="http://schemas.microsoft.com/office/powerpoint/2010/main" val="2508751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53FB-9C66-4641-90CF-C64AC1553C28}"/>
              </a:ext>
            </a:extLst>
          </p:cNvPr>
          <p:cNvSpPr>
            <a:spLocks noGrp="1"/>
          </p:cNvSpPr>
          <p:nvPr>
            <p:ph type="title"/>
          </p:nvPr>
        </p:nvSpPr>
        <p:spPr/>
        <p:txBody>
          <a:bodyPr>
            <a:normAutofit/>
          </a:bodyPr>
          <a:lstStyle/>
          <a:p>
            <a:r>
              <a:rPr lang="en-US" dirty="0"/>
              <a:t>Computing the No. of Learnable Parameters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98FB38-F8DF-4174-88C2-5868B90FABC2}"/>
                  </a:ext>
                </a:extLst>
              </p:cNvPr>
              <p:cNvSpPr txBox="1"/>
              <p:nvPr/>
            </p:nvSpPr>
            <p:spPr>
              <a:xfrm>
                <a:off x="537692" y="1028700"/>
                <a:ext cx="11430000" cy="1569660"/>
              </a:xfrm>
              <a:prstGeom prst="rect">
                <a:avLst/>
              </a:prstGeom>
              <a:noFill/>
            </p:spPr>
            <p:txBody>
              <a:bodyPr wrap="square" rtlCol="0">
                <a:spAutoFit/>
              </a:bodyPr>
              <a:lstStyle/>
              <a:p>
                <a:r>
                  <a:rPr lang="en-US" sz="2400" b="0" dirty="0"/>
                  <a:t>If an input </a:t>
                </a:r>
                <a:r>
                  <a:rPr lang="en-US" sz="2400" dirty="0"/>
                  <a:t>image </a:t>
                </a:r>
                <a:r>
                  <a:rPr lang="en-US" sz="2400" b="0" dirty="0"/>
                  <a:t>is of size </a:t>
                </a:r>
                <a14:m>
                  <m:oMath xmlns:m="http://schemas.openxmlformats.org/officeDocument/2006/math">
                    <m:r>
                      <a:rPr lang="en-US" sz="2400" b="0" i="1" smtClean="0">
                        <a:latin typeface="Cambria Math" panose="02040503050406030204" pitchFamily="18" charset="0"/>
                      </a:rPr>
                      <m:t>28×28</m:t>
                    </m:r>
                  </m:oMath>
                </a14:m>
                <a:r>
                  <a:rPr lang="en-US" sz="2400" dirty="0"/>
                  <a:t> grayscale, and there are 6 filters of dimension </a:t>
                </a:r>
                <a14:m>
                  <m:oMath xmlns:m="http://schemas.openxmlformats.org/officeDocument/2006/math">
                    <m:r>
                      <a:rPr lang="en-US" sz="2400" b="0" i="1" smtClean="0">
                        <a:latin typeface="Cambria Math" panose="02040503050406030204" pitchFamily="18" charset="0"/>
                      </a:rPr>
                      <m:t>5×5</m:t>
                    </m:r>
                  </m:oMath>
                </a14:m>
                <a:r>
                  <a:rPr lang="en-US" sz="2400" dirty="0"/>
                  <a:t> filters, and if stride is </a:t>
                </a:r>
                <a14:m>
                  <m:oMath xmlns:m="http://schemas.openxmlformats.org/officeDocument/2006/math">
                    <m:r>
                      <a:rPr lang="en-US" sz="2400" b="0" i="1" smtClean="0">
                        <a:latin typeface="Cambria Math" panose="02040503050406030204" pitchFamily="18" charset="0"/>
                      </a:rPr>
                      <m:t>1,</m:t>
                    </m:r>
                  </m:oMath>
                </a14:m>
                <a:r>
                  <a:rPr lang="en-US" sz="2400" dirty="0"/>
                  <a:t> padding is </a:t>
                </a:r>
                <a14:m>
                  <m:oMath xmlns:m="http://schemas.openxmlformats.org/officeDocument/2006/math">
                    <m:r>
                      <a:rPr lang="en-US" sz="2400" b="0" i="1" smtClean="0">
                        <a:latin typeface="Cambria Math" panose="02040503050406030204" pitchFamily="18" charset="0"/>
                      </a:rPr>
                      <m:t>2</m:t>
                    </m:r>
                    <m:r>
                      <a:rPr lang="en-US" sz="2400" b="0" i="0" smtClean="0">
                        <a:latin typeface="Cambria Math" panose="02040503050406030204" pitchFamily="18" charset="0"/>
                      </a:rPr>
                      <m:t>,</m:t>
                    </m:r>
                  </m:oMath>
                </a14:m>
                <a:r>
                  <a:rPr lang="en-US" sz="2400" dirty="0"/>
                  <a:t> compute</a:t>
                </a:r>
              </a:p>
              <a:p>
                <a:r>
                  <a:rPr lang="en-US" sz="2400" dirty="0"/>
                  <a:t>1. Output feature map size, 2. No. of learnable parameters, 3. No. of learnable parameters if the image were a color image 4. Number of multiply-add operations for color image</a:t>
                </a:r>
              </a:p>
            </p:txBody>
          </p:sp>
        </mc:Choice>
        <mc:Fallback xmlns="">
          <p:sp>
            <p:nvSpPr>
              <p:cNvPr id="3" name="TextBox 2">
                <a:extLst>
                  <a:ext uri="{FF2B5EF4-FFF2-40B4-BE49-F238E27FC236}">
                    <a16:creationId xmlns:a16="http://schemas.microsoft.com/office/drawing/2014/main" id="{4F98FB38-F8DF-4174-88C2-5868B90FABC2}"/>
                  </a:ext>
                </a:extLst>
              </p:cNvPr>
              <p:cNvSpPr txBox="1">
                <a:spLocks noRot="1" noChangeAspect="1" noMove="1" noResize="1" noEditPoints="1" noAdjustHandles="1" noChangeArrowheads="1" noChangeShapeType="1" noTextEdit="1"/>
              </p:cNvSpPr>
              <p:nvPr/>
            </p:nvSpPr>
            <p:spPr>
              <a:xfrm>
                <a:off x="537692" y="1028700"/>
                <a:ext cx="11430000" cy="1569660"/>
              </a:xfrm>
              <a:prstGeom prst="rect">
                <a:avLst/>
              </a:prstGeom>
              <a:blipFill>
                <a:blip r:embed="rId2"/>
                <a:stretch>
                  <a:fillRect l="-800" t="-3113" r="-373" b="-8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EC76A7-5878-4824-B0BD-7E5F2EBA9EF8}"/>
                  </a:ext>
                </a:extLst>
              </p:cNvPr>
              <p:cNvSpPr txBox="1"/>
              <p:nvPr/>
            </p:nvSpPr>
            <p:spPr>
              <a:xfrm>
                <a:off x="537692" y="2614641"/>
                <a:ext cx="11430000" cy="914400"/>
              </a:xfrm>
              <a:prstGeom prst="rect">
                <a:avLst/>
              </a:prstGeom>
              <a:noFill/>
            </p:spPr>
            <p:txBody>
              <a:bodyPr wrap="square" rtlCol="0">
                <a:spAutoFit/>
              </a:bodyPr>
              <a:lstStyle/>
              <a:p>
                <a:r>
                  <a:rPr lang="en-US" sz="2400" dirty="0">
                    <a:solidFill>
                      <a:srgbClr val="0070C0"/>
                    </a:solidFill>
                  </a:rPr>
                  <a:t>Output size</a:t>
                </a:r>
              </a:p>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𝑊</m:t>
                      </m:r>
                      <m:r>
                        <a:rPr lang="en-US" sz="2400" i="1" dirty="0">
                          <a:solidFill>
                            <a:schemeClr val="tx1"/>
                          </a:solidFill>
                          <a:latin typeface="Cambria Math" panose="02040503050406030204" pitchFamily="18" charset="0"/>
                        </a:rPr>
                        <m:t> – </m:t>
                      </m:r>
                      <m:r>
                        <a:rPr lang="en-US" sz="2400" i="1" dirty="0">
                          <a:solidFill>
                            <a:schemeClr val="tx1"/>
                          </a:solidFill>
                          <a:latin typeface="Cambria Math" panose="02040503050406030204" pitchFamily="18" charset="0"/>
                        </a:rPr>
                        <m:t>𝐾</m:t>
                      </m:r>
                      <m:r>
                        <a:rPr lang="en-US" sz="2400" i="1" dirty="0">
                          <a:solidFill>
                            <a:schemeClr val="tx1"/>
                          </a:solidFill>
                          <a:latin typeface="Cambria Math" panose="02040503050406030204" pitchFamily="18" charset="0"/>
                        </a:rPr>
                        <m:t> +2</m:t>
                      </m:r>
                      <m:r>
                        <a:rPr lang="en-US" sz="2400" i="1" dirty="0">
                          <a:solidFill>
                            <a:schemeClr val="tx1"/>
                          </a:solidFill>
                          <a:latin typeface="Cambria Math" panose="02040503050406030204" pitchFamily="18" charset="0"/>
                        </a:rPr>
                        <m:t>𝑃</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𝑆</m:t>
                      </m:r>
                      <m:r>
                        <a:rPr lang="en-US" sz="2400" i="1" dirty="0">
                          <a:solidFill>
                            <a:schemeClr val="tx1"/>
                          </a:solidFill>
                          <a:latin typeface="Cambria Math" panose="02040503050406030204" pitchFamily="18" charset="0"/>
                        </a:rPr>
                        <m:t>+1</m:t>
                      </m:r>
                      <m:r>
                        <a:rPr lang="en-US" sz="2400" b="0" i="0" dirty="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(28−5+2×1)/1+1=32</m:t>
                      </m:r>
                      <m:r>
                        <a:rPr lang="en-US" sz="2400" b="0" i="0"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ea typeface="Cambria Math" panose="02040503050406030204" pitchFamily="18" charset="0"/>
                        </a:rPr>
                        <m:t>→6×32×32=6144</m:t>
                      </m:r>
                    </m:oMath>
                  </m:oMathPara>
                </a14:m>
                <a:endParaRPr lang="en-US" sz="2400" dirty="0">
                  <a:solidFill>
                    <a:schemeClr val="tx1"/>
                  </a:solidFill>
                </a:endParaRPr>
              </a:p>
            </p:txBody>
          </p:sp>
        </mc:Choice>
        <mc:Fallback xmlns="">
          <p:sp>
            <p:nvSpPr>
              <p:cNvPr id="4" name="TextBox 3">
                <a:extLst>
                  <a:ext uri="{FF2B5EF4-FFF2-40B4-BE49-F238E27FC236}">
                    <a16:creationId xmlns:a16="http://schemas.microsoft.com/office/drawing/2014/main" id="{94EC76A7-5878-4824-B0BD-7E5F2EBA9EF8}"/>
                  </a:ext>
                </a:extLst>
              </p:cNvPr>
              <p:cNvSpPr txBox="1">
                <a:spLocks noRot="1" noChangeAspect="1" noMove="1" noResize="1" noEditPoints="1" noAdjustHandles="1" noChangeArrowheads="1" noChangeShapeType="1" noTextEdit="1"/>
              </p:cNvSpPr>
              <p:nvPr/>
            </p:nvSpPr>
            <p:spPr>
              <a:xfrm>
                <a:off x="537692" y="2614641"/>
                <a:ext cx="11430000" cy="914400"/>
              </a:xfrm>
              <a:prstGeom prst="rect">
                <a:avLst/>
              </a:prstGeom>
              <a:blipFill>
                <a:blip r:embed="rId3"/>
                <a:stretch>
                  <a:fillRect l="-800" t="-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CC250A-7C19-40F4-AA22-F14F3F14368F}"/>
                  </a:ext>
                </a:extLst>
              </p:cNvPr>
              <p:cNvSpPr txBox="1"/>
              <p:nvPr/>
            </p:nvSpPr>
            <p:spPr>
              <a:xfrm>
                <a:off x="537692" y="3483706"/>
                <a:ext cx="11430000" cy="1371600"/>
              </a:xfrm>
              <a:prstGeom prst="rect">
                <a:avLst/>
              </a:prstGeom>
              <a:noFill/>
            </p:spPr>
            <p:txBody>
              <a:bodyPr wrap="square" rtlCol="0">
                <a:spAutoFit/>
              </a:bodyPr>
              <a:lstStyle/>
              <a:p>
                <a:r>
                  <a:rPr lang="en-US" sz="2400" dirty="0">
                    <a:solidFill>
                      <a:srgbClr val="0070C0"/>
                    </a:solidFill>
                  </a:rPr>
                  <a:t>No. of learnable parameters</a:t>
                </a:r>
              </a:p>
              <a:p>
                <a:r>
                  <a:rPr lang="en-US" sz="2400" dirty="0">
                    <a:solidFill>
                      <a:schemeClr val="tx1"/>
                    </a:solidFill>
                  </a:rPr>
                  <a:t>Parameters per filter = </a:t>
                </a:r>
                <a14:m>
                  <m:oMath xmlns:m="http://schemas.openxmlformats.org/officeDocument/2006/math">
                    <m:r>
                      <a:rPr lang="en-US" sz="2400" b="0" i="1" smtClean="0">
                        <a:solidFill>
                          <a:schemeClr val="tx1"/>
                        </a:solidFill>
                        <a:latin typeface="Cambria Math" panose="02040503050406030204" pitchFamily="18" charset="0"/>
                      </a:rPr>
                      <m:t>1×5×5+1</m:t>
                    </m:r>
                  </m:oMath>
                </a14:m>
                <a:r>
                  <a:rPr lang="en-US" sz="2400" dirty="0">
                    <a:solidFill>
                      <a:schemeClr val="tx1"/>
                    </a:solidFill>
                  </a:rPr>
                  <a:t> (+1 for the bias) = </a:t>
                </a:r>
                <a14:m>
                  <m:oMath xmlns:m="http://schemas.openxmlformats.org/officeDocument/2006/math">
                    <m:r>
                      <a:rPr lang="en-US" sz="2400" b="0" i="1" smtClean="0">
                        <a:solidFill>
                          <a:schemeClr val="tx1"/>
                        </a:solidFill>
                        <a:latin typeface="Cambria Math" panose="02040503050406030204" pitchFamily="18" charset="0"/>
                      </a:rPr>
                      <m:t>26</m:t>
                    </m:r>
                  </m:oMath>
                </a14:m>
                <a:endParaRPr lang="en-US" sz="2400" dirty="0">
                  <a:solidFill>
                    <a:schemeClr val="tx1"/>
                  </a:solidFill>
                </a:endParaRPr>
              </a:p>
              <a:p>
                <a:r>
                  <a:rPr lang="en-US" sz="2400" dirty="0">
                    <a:solidFill>
                      <a:schemeClr val="tx1"/>
                    </a:solidFill>
                  </a:rPr>
                  <a:t>Total no of learnable parameters for the 6 filters = </a:t>
                </a:r>
                <a14:m>
                  <m:oMath xmlns:m="http://schemas.openxmlformats.org/officeDocument/2006/math">
                    <m:r>
                      <a:rPr lang="en-US" sz="2400" b="0" i="1" smtClean="0">
                        <a:solidFill>
                          <a:schemeClr val="tx1"/>
                        </a:solidFill>
                        <a:latin typeface="Cambria Math" panose="02040503050406030204" pitchFamily="18" charset="0"/>
                      </a:rPr>
                      <m:t>26×6=156</m:t>
                    </m:r>
                  </m:oMath>
                </a14:m>
                <a:endParaRPr lang="en-US" sz="2400" dirty="0">
                  <a:solidFill>
                    <a:schemeClr val="tx1"/>
                  </a:solidFill>
                </a:endParaRPr>
              </a:p>
            </p:txBody>
          </p:sp>
        </mc:Choice>
        <mc:Fallback xmlns="">
          <p:sp>
            <p:nvSpPr>
              <p:cNvPr id="5" name="TextBox 4">
                <a:extLst>
                  <a:ext uri="{FF2B5EF4-FFF2-40B4-BE49-F238E27FC236}">
                    <a16:creationId xmlns:a16="http://schemas.microsoft.com/office/drawing/2014/main" id="{D3CC250A-7C19-40F4-AA22-F14F3F14368F}"/>
                  </a:ext>
                </a:extLst>
              </p:cNvPr>
              <p:cNvSpPr txBox="1">
                <a:spLocks noRot="1" noChangeAspect="1" noMove="1" noResize="1" noEditPoints="1" noAdjustHandles="1" noChangeArrowheads="1" noChangeShapeType="1" noTextEdit="1"/>
              </p:cNvSpPr>
              <p:nvPr/>
            </p:nvSpPr>
            <p:spPr>
              <a:xfrm>
                <a:off x="537692" y="3483706"/>
                <a:ext cx="11430000" cy="1371600"/>
              </a:xfrm>
              <a:prstGeom prst="rect">
                <a:avLst/>
              </a:prstGeom>
              <a:blipFill>
                <a:blip r:embed="rId4"/>
                <a:stretch>
                  <a:fillRect l="-800" t="-3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AAC693-8A53-47A2-8B22-E255ACD4A6F6}"/>
                  </a:ext>
                </a:extLst>
              </p:cNvPr>
              <p:cNvSpPr txBox="1"/>
              <p:nvPr/>
            </p:nvSpPr>
            <p:spPr>
              <a:xfrm>
                <a:off x="537692" y="4671645"/>
                <a:ext cx="11430000" cy="914400"/>
              </a:xfrm>
              <a:prstGeom prst="rect">
                <a:avLst/>
              </a:prstGeom>
              <a:noFill/>
            </p:spPr>
            <p:txBody>
              <a:bodyPr wrap="square" rtlCol="0">
                <a:spAutoFit/>
              </a:bodyPr>
              <a:lstStyle/>
              <a:p>
                <a:r>
                  <a:rPr lang="en-US" sz="2400" dirty="0">
                    <a:solidFill>
                      <a:srgbClr val="0070C0"/>
                    </a:solidFill>
                  </a:rPr>
                  <a:t>If color</a:t>
                </a:r>
              </a:p>
              <a:p>
                <a:r>
                  <a:rPr lang="en-US" sz="2400" dirty="0"/>
                  <a:t>Parameters per filter = </a:t>
                </a:r>
                <a14:m>
                  <m:oMath xmlns:m="http://schemas.openxmlformats.org/officeDocument/2006/math">
                    <m:r>
                      <a:rPr lang="en-US" sz="2400" b="0" i="1" smtClean="0">
                        <a:latin typeface="Cambria Math" panose="02040503050406030204" pitchFamily="18" charset="0"/>
                      </a:rPr>
                      <m:t>3</m:t>
                    </m:r>
                    <m:r>
                      <a:rPr lang="en-US" sz="2400" i="1">
                        <a:latin typeface="Cambria Math" panose="02040503050406030204" pitchFamily="18" charset="0"/>
                      </a:rPr>
                      <m:t>×5×5+1</m:t>
                    </m:r>
                  </m:oMath>
                </a14:m>
                <a:r>
                  <a:rPr lang="en-US" sz="2400" dirty="0"/>
                  <a:t> = </a:t>
                </a:r>
                <a14:m>
                  <m:oMath xmlns:m="http://schemas.openxmlformats.org/officeDocument/2006/math">
                    <m:r>
                      <a:rPr lang="en-US" sz="2400" b="0" i="1" smtClean="0">
                        <a:latin typeface="Cambria Math" panose="02040503050406030204" pitchFamily="18" charset="0"/>
                      </a:rPr>
                      <m:t>7</m:t>
                    </m:r>
                    <m:r>
                      <a:rPr lang="en-US" sz="2400" i="1">
                        <a:latin typeface="Cambria Math" panose="02040503050406030204" pitchFamily="18" charset="0"/>
                      </a:rPr>
                      <m:t>6</m:t>
                    </m:r>
                  </m:oMath>
                </a14:m>
                <a:r>
                  <a:rPr lang="en-US" sz="2400" dirty="0"/>
                  <a:t>, Total for 6 filters = </a:t>
                </a:r>
                <a14:m>
                  <m:oMath xmlns:m="http://schemas.openxmlformats.org/officeDocument/2006/math">
                    <m:r>
                      <a:rPr lang="en-US" sz="2400" b="0" i="1" smtClean="0">
                        <a:latin typeface="Cambria Math" panose="02040503050406030204" pitchFamily="18" charset="0"/>
                      </a:rPr>
                      <m:t>7</m:t>
                    </m:r>
                    <m:r>
                      <a:rPr lang="en-US" sz="2400" i="1">
                        <a:latin typeface="Cambria Math" panose="02040503050406030204" pitchFamily="18" charset="0"/>
                      </a:rPr>
                      <m:t>6×6=</m:t>
                    </m:r>
                    <m:r>
                      <a:rPr lang="en-US" sz="2400" b="0" i="1" smtClean="0">
                        <a:latin typeface="Cambria Math" panose="02040503050406030204" pitchFamily="18" charset="0"/>
                      </a:rPr>
                      <m:t>4</m:t>
                    </m:r>
                    <m:r>
                      <a:rPr lang="en-US" sz="2400" i="1">
                        <a:latin typeface="Cambria Math" panose="02040503050406030204" pitchFamily="18" charset="0"/>
                      </a:rPr>
                      <m:t>56</m:t>
                    </m:r>
                  </m:oMath>
                </a14:m>
                <a:endParaRPr lang="en-US" sz="2400" dirty="0">
                  <a:solidFill>
                    <a:schemeClr val="tx1"/>
                  </a:solidFill>
                </a:endParaRPr>
              </a:p>
            </p:txBody>
          </p:sp>
        </mc:Choice>
        <mc:Fallback xmlns="">
          <p:sp>
            <p:nvSpPr>
              <p:cNvPr id="6" name="TextBox 5">
                <a:extLst>
                  <a:ext uri="{FF2B5EF4-FFF2-40B4-BE49-F238E27FC236}">
                    <a16:creationId xmlns:a16="http://schemas.microsoft.com/office/drawing/2014/main" id="{9DAAC693-8A53-47A2-8B22-E255ACD4A6F6}"/>
                  </a:ext>
                </a:extLst>
              </p:cNvPr>
              <p:cNvSpPr txBox="1">
                <a:spLocks noRot="1" noChangeAspect="1" noMove="1" noResize="1" noEditPoints="1" noAdjustHandles="1" noChangeArrowheads="1" noChangeShapeType="1" noTextEdit="1"/>
              </p:cNvSpPr>
              <p:nvPr/>
            </p:nvSpPr>
            <p:spPr>
              <a:xfrm>
                <a:off x="537692" y="4671645"/>
                <a:ext cx="11430000" cy="914400"/>
              </a:xfrm>
              <a:prstGeom prst="rect">
                <a:avLst/>
              </a:prstGeom>
              <a:blipFill>
                <a:blip r:embed="rId5"/>
                <a:stretch>
                  <a:fillRect l="-800" t="-5333" b="-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12F2CC-E0BD-4B09-8B5C-EF00399BA38D}"/>
                  </a:ext>
                </a:extLst>
              </p:cNvPr>
              <p:cNvSpPr txBox="1"/>
              <p:nvPr/>
            </p:nvSpPr>
            <p:spPr>
              <a:xfrm>
                <a:off x="537692" y="5544844"/>
                <a:ext cx="11430000" cy="914400"/>
              </a:xfrm>
              <a:prstGeom prst="rect">
                <a:avLst/>
              </a:prstGeom>
              <a:noFill/>
            </p:spPr>
            <p:txBody>
              <a:bodyPr wrap="square" rtlCol="0">
                <a:spAutoFit/>
              </a:bodyPr>
              <a:lstStyle/>
              <a:p>
                <a:r>
                  <a:rPr lang="en-US" sz="2400" dirty="0">
                    <a:solidFill>
                      <a:srgbClr val="0070C0"/>
                    </a:solidFill>
                  </a:rPr>
                  <a:t>Multiply-add operations for color</a:t>
                </a:r>
              </a:p>
              <a:p>
                <a:r>
                  <a:rPr lang="en-US" sz="2400" dirty="0"/>
                  <a:t>Each element in output needs 75 operations. Total multiply-add = </a:t>
                </a:r>
                <a14:m>
                  <m:oMath xmlns:m="http://schemas.openxmlformats.org/officeDocument/2006/math">
                    <m:r>
                      <a:rPr lang="en-US" sz="2400" b="0" i="1" smtClean="0">
                        <a:latin typeface="Cambria Math" panose="02040503050406030204" pitchFamily="18" charset="0"/>
                      </a:rPr>
                      <m:t>75×6144=460,800</m:t>
                    </m:r>
                  </m:oMath>
                </a14:m>
                <a:endParaRPr lang="en-US" sz="2400" dirty="0">
                  <a:solidFill>
                    <a:schemeClr val="tx1"/>
                  </a:solidFill>
                </a:endParaRPr>
              </a:p>
            </p:txBody>
          </p:sp>
        </mc:Choice>
        <mc:Fallback xmlns="">
          <p:sp>
            <p:nvSpPr>
              <p:cNvPr id="7" name="TextBox 6">
                <a:extLst>
                  <a:ext uri="{FF2B5EF4-FFF2-40B4-BE49-F238E27FC236}">
                    <a16:creationId xmlns:a16="http://schemas.microsoft.com/office/drawing/2014/main" id="{5612F2CC-E0BD-4B09-8B5C-EF00399BA38D}"/>
                  </a:ext>
                </a:extLst>
              </p:cNvPr>
              <p:cNvSpPr txBox="1">
                <a:spLocks noRot="1" noChangeAspect="1" noMove="1" noResize="1" noEditPoints="1" noAdjustHandles="1" noChangeArrowheads="1" noChangeShapeType="1" noTextEdit="1"/>
              </p:cNvSpPr>
              <p:nvPr/>
            </p:nvSpPr>
            <p:spPr>
              <a:xfrm>
                <a:off x="537692" y="5544844"/>
                <a:ext cx="11430000" cy="914400"/>
              </a:xfrm>
              <a:prstGeom prst="rect">
                <a:avLst/>
              </a:prstGeom>
              <a:blipFill>
                <a:blip r:embed="rId6"/>
                <a:stretch>
                  <a:fillRect l="-800" t="-5333" b="-5333"/>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B731A7D-1E58-4D23-BE4F-1C7FDD692617}"/>
              </a:ext>
            </a:extLst>
          </p:cNvPr>
          <p:cNvSpPr>
            <a:spLocks noGrp="1"/>
          </p:cNvSpPr>
          <p:nvPr>
            <p:ph type="sldNum" sz="quarter" idx="12"/>
          </p:nvPr>
        </p:nvSpPr>
        <p:spPr/>
        <p:txBody>
          <a:bodyPr/>
          <a:lstStyle/>
          <a:p>
            <a:fld id="{7E663616-BBAC-427E-89D3-E72909796144}" type="slidenum">
              <a:rPr lang="en-US" smtClean="0"/>
              <a:t>68</a:t>
            </a:fld>
            <a:endParaRPr lang="en-US"/>
          </a:p>
        </p:txBody>
      </p:sp>
    </p:spTree>
    <p:extLst>
      <p:ext uri="{BB962C8B-B14F-4D97-AF65-F5344CB8AC3E}">
        <p14:creationId xmlns:p14="http://schemas.microsoft.com/office/powerpoint/2010/main" val="380700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0FAC2-4B42-4780-AD68-B50E3C17986F}"/>
              </a:ext>
            </a:extLst>
          </p:cNvPr>
          <p:cNvSpPr>
            <a:spLocks noGrp="1"/>
          </p:cNvSpPr>
          <p:nvPr>
            <p:ph type="title"/>
          </p:nvPr>
        </p:nvSpPr>
        <p:spPr/>
        <p:txBody>
          <a:bodyPr/>
          <a:lstStyle/>
          <a:p>
            <a:r>
              <a:rPr lang="en-US" dirty="0"/>
              <a:t>Convolution Summary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F8EBB3B-61FC-4FCB-BBD8-E878E7BDDC23}"/>
                  </a:ext>
                </a:extLst>
              </p:cNvPr>
              <p:cNvSpPr/>
              <p:nvPr/>
            </p:nvSpPr>
            <p:spPr>
              <a:xfrm>
                <a:off x="838200" y="1031523"/>
                <a:ext cx="5257800" cy="5262979"/>
              </a:xfrm>
              <a:prstGeom prst="rect">
                <a:avLst/>
              </a:prstGeom>
            </p:spPr>
            <p:txBody>
              <a:bodyPr wrap="square">
                <a:spAutoFit/>
              </a:bodyPr>
              <a:lstStyle/>
              <a:p>
                <a:r>
                  <a:rPr lang="en-US" sz="2400" b="1" dirty="0">
                    <a:latin typeface="Calibri-Bold"/>
                  </a:rPr>
                  <a:t>Input</a:t>
                </a:r>
                <a:r>
                  <a:rPr lang="en-US" sz="2400" dirty="0">
                    <a:latin typeface="Calibri" panose="020F0502020204030204" pitchFamily="34" charset="0"/>
                  </a:rPr>
                  <a: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in</m:t>
                        </m:r>
                      </m:sub>
                    </m:sSub>
                    <m:r>
                      <a:rPr lang="en-US" sz="2400" b="0" i="1" dirty="0" smtClean="0">
                        <a:latin typeface="Cambria Math" panose="02040503050406030204" pitchFamily="18" charset="0"/>
                      </a:rPr>
                      <m:t>×</m:t>
                    </m:r>
                    <m:r>
                      <a:rPr lang="en-US" sz="2400" i="1" dirty="0">
                        <a:latin typeface="Cambria Math" panose="02040503050406030204" pitchFamily="18" charset="0"/>
                      </a:rPr>
                      <m:t> </m:t>
                    </m:r>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a:latin typeface="Cambria Math" panose="02040503050406030204" pitchFamily="18" charset="0"/>
                      </a:rPr>
                      <m:t>𝑊</m:t>
                    </m:r>
                  </m:oMath>
                </a14:m>
                <a:endParaRPr lang="en-US" sz="2400" dirty="0">
                  <a:latin typeface="Calibri" panose="020F0502020204030204" pitchFamily="34" charset="0"/>
                </a:endParaRPr>
              </a:p>
              <a:p>
                <a:r>
                  <a:rPr lang="en-US" sz="2400" b="1" dirty="0">
                    <a:latin typeface="Calibri-Bold"/>
                  </a:rPr>
                  <a:t>Hyperparameters</a:t>
                </a:r>
                <a:r>
                  <a:rPr lang="en-US" sz="2400" dirty="0">
                    <a:latin typeface="Calibri" panose="020F0502020204030204" pitchFamily="34" charset="0"/>
                  </a:rPr>
                  <a:t>:</a:t>
                </a:r>
              </a:p>
              <a:p>
                <a:r>
                  <a:rPr lang="pl-PL" sz="2400" dirty="0">
                    <a:latin typeface="Calibri" panose="020F0502020204030204" pitchFamily="34" charset="0"/>
                  </a:rPr>
                  <a:t>- </a:t>
                </a:r>
                <a:r>
                  <a:rPr lang="pl-PL" sz="2400" b="1" dirty="0">
                    <a:latin typeface="Calibri-Bold"/>
                  </a:rPr>
                  <a:t>Kernel size</a:t>
                </a:r>
                <a:r>
                  <a:rPr lang="pl-PL" sz="2400" dirty="0">
                    <a:latin typeface="Calibri" panose="020F0502020204030204" pitchFamily="34" charset="0"/>
                  </a:rPr>
                  <a:t>: </a:t>
                </a:r>
                <a14:m>
                  <m:oMath xmlns:m="http://schemas.openxmlformats.org/officeDocument/2006/math">
                    <m:sSub>
                      <m:sSubPr>
                        <m:ctrlPr>
                          <a:rPr lang="en-US" sz="2400" b="0" i="1" dirty="0" smtClean="0">
                            <a:latin typeface="Cambria Math" panose="02040503050406030204" pitchFamily="18" charset="0"/>
                          </a:rPr>
                        </m:ctrlPr>
                      </m:sSubPr>
                      <m:e>
                        <m:r>
                          <a:rPr lang="pl-PL" sz="2400" i="1" dirty="0" smtClean="0">
                            <a:latin typeface="Cambria Math" panose="02040503050406030204" pitchFamily="18" charset="0"/>
                          </a:rPr>
                          <m:t>𝐾</m:t>
                        </m:r>
                      </m:e>
                      <m:sub>
                        <m:r>
                          <a:rPr lang="pl-PL" sz="2400" i="1" dirty="0" smtClean="0">
                            <a:latin typeface="Cambria Math" panose="02040503050406030204" pitchFamily="18" charset="0"/>
                          </a:rPr>
                          <m:t>𝐻</m:t>
                        </m:r>
                      </m:sub>
                    </m:sSub>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pl-PL" sz="2400" i="1" dirty="0" smtClean="0">
                            <a:latin typeface="Cambria Math" panose="02040503050406030204" pitchFamily="18" charset="0"/>
                          </a:rPr>
                          <m:t>𝐾</m:t>
                        </m:r>
                      </m:e>
                      <m:sub>
                        <m:r>
                          <a:rPr lang="pl-PL" sz="2400" i="1" dirty="0" smtClean="0">
                            <a:latin typeface="Cambria Math" panose="02040503050406030204" pitchFamily="18" charset="0"/>
                          </a:rPr>
                          <m:t>𝑊</m:t>
                        </m:r>
                      </m:sub>
                    </m:sSub>
                  </m:oMath>
                </a14:m>
                <a:endParaRPr lang="pl-PL" sz="2400" dirty="0">
                  <a:latin typeface="Calibri" panose="020F0502020204030204" pitchFamily="34" charset="0"/>
                </a:endParaRPr>
              </a:p>
              <a:p>
                <a:r>
                  <a:rPr lang="en-US" sz="2400" dirty="0">
                    <a:latin typeface="Calibri" panose="020F0502020204030204" pitchFamily="34" charset="0"/>
                  </a:rPr>
                  <a:t>- </a:t>
                </a:r>
                <a:r>
                  <a:rPr lang="en-US" sz="2400" b="1" dirty="0">
                    <a:latin typeface="Calibri-Bold"/>
                  </a:rPr>
                  <a:t>Number filters</a:t>
                </a:r>
                <a:r>
                  <a:rPr lang="en-US" sz="2400" dirty="0">
                    <a:latin typeface="Calibri" panose="020F0502020204030204" pitchFamily="34" charset="0"/>
                  </a:rPr>
                  <a:t>: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𝐶</m:t>
                        </m:r>
                      </m:e>
                      <m:sub>
                        <m:r>
                          <m:rPr>
                            <m:sty m:val="p"/>
                          </m:rPr>
                          <a:rPr lang="en-US" sz="2400" i="0" dirty="0" smtClean="0">
                            <a:latin typeface="Cambria Math" panose="02040503050406030204" pitchFamily="18" charset="0"/>
                          </a:rPr>
                          <m:t>out</m:t>
                        </m:r>
                      </m:sub>
                    </m:sSub>
                  </m:oMath>
                </a14:m>
                <a:endParaRPr lang="en-US" sz="2400" dirty="0">
                  <a:latin typeface="Calibri" panose="020F0502020204030204" pitchFamily="34" charset="0"/>
                </a:endParaRPr>
              </a:p>
              <a:p>
                <a:r>
                  <a:rPr lang="en-US" sz="2400" dirty="0">
                    <a:latin typeface="Calibri" panose="020F0502020204030204" pitchFamily="34" charset="0"/>
                  </a:rPr>
                  <a:t>- </a:t>
                </a:r>
                <a:r>
                  <a:rPr lang="en-US" sz="2400" b="1" dirty="0">
                    <a:latin typeface="Calibri-Bold"/>
                  </a:rPr>
                  <a:t>Padding</a:t>
                </a:r>
                <a:r>
                  <a:rPr lang="en-US" sz="2400" dirty="0">
                    <a:latin typeface="Calibri" panose="020F0502020204030204" pitchFamily="34" charset="0"/>
                  </a:rPr>
                  <a:t>: </a:t>
                </a:r>
                <a14:m>
                  <m:oMath xmlns:m="http://schemas.openxmlformats.org/officeDocument/2006/math">
                    <m:r>
                      <a:rPr lang="en-US" sz="2400" i="1" dirty="0" smtClean="0">
                        <a:latin typeface="Cambria Math" panose="02040503050406030204" pitchFamily="18" charset="0"/>
                      </a:rPr>
                      <m:t>𝑃</m:t>
                    </m:r>
                  </m:oMath>
                </a14:m>
                <a:endParaRPr lang="en-US" sz="2400" dirty="0">
                  <a:latin typeface="Calibri" panose="020F0502020204030204" pitchFamily="34" charset="0"/>
                </a:endParaRPr>
              </a:p>
              <a:p>
                <a:r>
                  <a:rPr lang="en-US" sz="2400" dirty="0">
                    <a:latin typeface="Calibri" panose="020F0502020204030204" pitchFamily="34" charset="0"/>
                  </a:rPr>
                  <a:t>- </a:t>
                </a:r>
                <a:r>
                  <a:rPr lang="en-US" sz="2400" b="1" dirty="0">
                    <a:latin typeface="Calibri-Bold"/>
                  </a:rPr>
                  <a:t>Stride</a:t>
                </a:r>
                <a:r>
                  <a:rPr lang="en-US" sz="2400" dirty="0">
                    <a:latin typeface="Calibri" panose="020F0502020204030204" pitchFamily="34" charset="0"/>
                  </a:rPr>
                  <a:t>: </a:t>
                </a:r>
                <a14:m>
                  <m:oMath xmlns:m="http://schemas.openxmlformats.org/officeDocument/2006/math">
                    <m:r>
                      <a:rPr lang="en-US" sz="2400" i="1" dirty="0" smtClean="0">
                        <a:latin typeface="Cambria Math" panose="02040503050406030204" pitchFamily="18" charset="0"/>
                      </a:rPr>
                      <m:t>𝑆</m:t>
                    </m:r>
                  </m:oMath>
                </a14:m>
                <a:endParaRPr lang="en-US" sz="2400" dirty="0">
                  <a:latin typeface="Calibri" panose="020F0502020204030204" pitchFamily="34" charset="0"/>
                </a:endParaRPr>
              </a:p>
              <a:p>
                <a:r>
                  <a:rPr lang="fr-FR" sz="2400" b="1" dirty="0" err="1">
                    <a:latin typeface="Calibri-Bold"/>
                  </a:rPr>
                  <a:t>Weight</a:t>
                </a:r>
                <a:r>
                  <a:rPr lang="fr-FR" sz="2400" b="1" dirty="0">
                    <a:latin typeface="Calibri-Bold"/>
                  </a:rPr>
                  <a:t> matrix</a:t>
                </a:r>
                <a:r>
                  <a:rPr lang="fr-FR" sz="2400" dirty="0">
                    <a:latin typeface="Calibri" panose="020F0502020204030204" pitchFamily="34" charset="0"/>
                  </a:rPr>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pl-PL" sz="2400" i="1" dirty="0">
                            <a:latin typeface="Cambria Math" panose="02040503050406030204" pitchFamily="18" charset="0"/>
                          </a:rPr>
                          <m:t>𝐾</m:t>
                        </m:r>
                      </m:e>
                      <m:sub>
                        <m:r>
                          <a:rPr lang="pl-PL" sz="2400" i="1" dirty="0">
                            <a:latin typeface="Cambria Math" panose="02040503050406030204" pitchFamily="18" charset="0"/>
                          </a:rPr>
                          <m:t>𝐻</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pl-PL" sz="2400" i="1" dirty="0">
                            <a:latin typeface="Cambria Math" panose="02040503050406030204" pitchFamily="18" charset="0"/>
                          </a:rPr>
                          <m:t>𝐾</m:t>
                        </m:r>
                      </m:e>
                      <m:sub>
                        <m:r>
                          <a:rPr lang="pl-PL" sz="2400" i="1" dirty="0">
                            <a:latin typeface="Cambria Math" panose="02040503050406030204" pitchFamily="18" charset="0"/>
                          </a:rPr>
                          <m:t>𝑊</m:t>
                        </m:r>
                      </m:sub>
                    </m:sSub>
                  </m:oMath>
                </a14:m>
                <a:endParaRPr lang="en-US" sz="2400" dirty="0">
                  <a:latin typeface="Calibri" panose="020F0502020204030204" pitchFamily="34" charset="0"/>
                </a:endParaRPr>
              </a:p>
              <a:p>
                <a:r>
                  <a:rPr lang="en-US" sz="2400" dirty="0">
                    <a:latin typeface="Calibri" panose="020F0502020204030204" pitchFamily="34" charset="0"/>
                  </a:rPr>
                  <a:t>giving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oMath>
                </a14:m>
                <a:r>
                  <a:rPr lang="en-US" sz="2400" dirty="0">
                    <a:latin typeface="Calibri" panose="020F0502020204030204" pitchFamily="34" charset="0"/>
                  </a:rPr>
                  <a:t> filters of size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in</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pl-PL" sz="2400" i="1" dirty="0">
                            <a:latin typeface="Cambria Math" panose="02040503050406030204" pitchFamily="18" charset="0"/>
                          </a:rPr>
                          <m:t>𝐾</m:t>
                        </m:r>
                      </m:e>
                      <m:sub>
                        <m:r>
                          <a:rPr lang="pl-PL" sz="2400" i="1" dirty="0">
                            <a:latin typeface="Cambria Math" panose="02040503050406030204" pitchFamily="18" charset="0"/>
                          </a:rPr>
                          <m:t>𝐻</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pl-PL" sz="2400" i="1" dirty="0">
                            <a:latin typeface="Cambria Math" panose="02040503050406030204" pitchFamily="18" charset="0"/>
                          </a:rPr>
                          <m:t>𝐾</m:t>
                        </m:r>
                      </m:e>
                      <m:sub>
                        <m:r>
                          <a:rPr lang="pl-PL" sz="2400" i="1" dirty="0">
                            <a:latin typeface="Cambria Math" panose="02040503050406030204" pitchFamily="18" charset="0"/>
                          </a:rPr>
                          <m:t>𝑊</m:t>
                        </m:r>
                      </m:sub>
                    </m:sSub>
                    <m:r>
                      <a:rPr lang="pl-PL" sz="2400" i="1" dirty="0">
                        <a:latin typeface="Cambria Math" panose="02040503050406030204" pitchFamily="18" charset="0"/>
                      </a:rPr>
                      <m:t> </m:t>
                    </m:r>
                  </m:oMath>
                </a14:m>
                <a:endParaRPr lang="en-US" sz="2400" b="1" dirty="0">
                  <a:latin typeface="Calibri-Bold"/>
                </a:endParaRPr>
              </a:p>
              <a:p>
                <a:r>
                  <a:rPr lang="en-US" sz="2400" b="1" dirty="0">
                    <a:latin typeface="Calibri-Bold"/>
                  </a:rPr>
                  <a:t>Bias vector</a:t>
                </a:r>
                <a:r>
                  <a:rPr lang="en-US" sz="2400" dirty="0">
                    <a:latin typeface="Calibri" panose="020F0502020204030204" pitchFamily="34" charset="0"/>
                  </a:rPr>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dirty="0">
                            <a:latin typeface="Cambria Math" panose="02040503050406030204" pitchFamily="18" charset="0"/>
                          </a:rPr>
                          <m:t>out</m:t>
                        </m:r>
                      </m:sub>
                    </m:sSub>
                  </m:oMath>
                </a14:m>
                <a:r>
                  <a:rPr lang="en-US" sz="2400" dirty="0">
                    <a:latin typeface="Calibri" panose="020F0502020204030204" pitchFamily="34" charset="0"/>
                  </a:rPr>
                  <a:t> </a:t>
                </a:r>
              </a:p>
              <a:p>
                <a:r>
                  <a:rPr lang="en-US" sz="2400" b="1" dirty="0">
                    <a:latin typeface="Calibri-Bold"/>
                  </a:rPr>
                  <a:t>Output size</a:t>
                </a:r>
                <a:r>
                  <a:rPr lang="en-US" sz="2400" dirty="0">
                    <a:latin typeface="Calibri" panose="020F0502020204030204" pitchFamily="34" charset="0"/>
                  </a:rPr>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m:t>
                        </m:r>
                      </m:e>
                      <m:sub>
                        <m:r>
                          <m:rPr>
                            <m:sty m:val="p"/>
                          </m:rPr>
                          <a:rPr lang="en-US" sz="2400" b="0" i="0" dirty="0" smtClean="0">
                            <a:latin typeface="Cambria Math" panose="02040503050406030204" pitchFamily="18" charset="0"/>
                          </a:rPr>
                          <m:t>out</m:t>
                        </m:r>
                      </m:sub>
                    </m:sSub>
                    <m:r>
                      <a:rPr lang="en-US" sz="2400" i="1" dirty="0">
                        <a:latin typeface="Cambria Math" panose="02040503050406030204" pitchFamily="18" charset="0"/>
                      </a:rPr>
                      <m:t>× </m:t>
                    </m:r>
                    <m:r>
                      <a:rPr lang="en-US" sz="2400" i="1" dirty="0">
                        <a:latin typeface="Cambria Math" panose="02040503050406030204" pitchFamily="18" charset="0"/>
                      </a:rPr>
                      <m:t>𝐻</m:t>
                    </m:r>
                    <m:r>
                      <a:rPr lang="en-US" sz="2400" b="0" i="1" dirty="0" smtClean="0">
                        <a:latin typeface="Cambria Math" panose="02040503050406030204" pitchFamily="18" charset="0"/>
                      </a:rPr>
                      <m:t>′</m:t>
                    </m:r>
                    <m:r>
                      <a:rPr lang="en-US" sz="2400" i="1" dirty="0">
                        <a:latin typeface="Cambria Math" panose="02040503050406030204" pitchFamily="18" charset="0"/>
                      </a:rPr>
                      <m:t>×</m:t>
                    </m:r>
                    <m:r>
                      <a:rPr lang="en-US" sz="2400" i="1" dirty="0">
                        <a:latin typeface="Cambria Math" panose="02040503050406030204" pitchFamily="18" charset="0"/>
                      </a:rPr>
                      <m:t>𝑊</m:t>
                    </m:r>
                    <m:r>
                      <a:rPr lang="en-US" sz="2400" b="0" i="1" dirty="0" smtClean="0">
                        <a:latin typeface="Cambria Math" panose="02040503050406030204" pitchFamily="18" charset="0"/>
                      </a:rPr>
                      <m:t>′</m:t>
                    </m:r>
                  </m:oMath>
                </a14:m>
                <a:endParaRPr lang="en-US" sz="2400" dirty="0">
                  <a:latin typeface="Calibri" panose="020F0502020204030204" pitchFamily="34" charset="0"/>
                </a:endParaRPr>
              </a:p>
              <a:p>
                <a:r>
                  <a:rPr lang="en-US" sz="2400" dirty="0">
                    <a:latin typeface="Calibri" panose="020F0502020204030204" pitchFamily="34" charset="0"/>
                  </a:rPr>
                  <a:t>where:</a:t>
                </a:r>
              </a:p>
              <a:p>
                <a:r>
                  <a:rPr lang="pt-BR" sz="2400" dirty="0">
                    <a:latin typeface="Calibri" panose="020F0502020204030204" pitchFamily="34" charset="0"/>
                  </a:rPr>
                  <a:t>-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𝐻</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 </m:t>
                    </m:r>
                    <m:r>
                      <a:rPr lang="en-US" sz="2400" i="1" dirty="0">
                        <a:latin typeface="Cambria Math" panose="02040503050406030204" pitchFamily="18" charset="0"/>
                      </a:rPr>
                      <m:t>(</m:t>
                    </m:r>
                    <m:r>
                      <a:rPr lang="en-US" sz="2400" b="0" i="1" dirty="0" smtClean="0">
                        <a:latin typeface="Cambria Math" panose="02040503050406030204" pitchFamily="18" charset="0"/>
                      </a:rPr>
                      <m:t>𝐻</m:t>
                    </m:r>
                    <m:r>
                      <a:rPr lang="en-US" sz="2400" i="1" dirty="0">
                        <a:latin typeface="Cambria Math" panose="02040503050406030204" pitchFamily="18" charset="0"/>
                      </a:rPr>
                      <m:t> – </m:t>
                    </m:r>
                    <m:r>
                      <a:rPr lang="en-US" sz="2400" i="1" dirty="0">
                        <a:latin typeface="Cambria Math" panose="02040503050406030204" pitchFamily="18" charset="0"/>
                      </a:rPr>
                      <m:t>𝐾</m:t>
                    </m:r>
                    <m:r>
                      <a:rPr lang="en-US" sz="2400" i="1" dirty="0">
                        <a:latin typeface="Cambria Math" panose="02040503050406030204" pitchFamily="18" charset="0"/>
                      </a:rPr>
                      <m:t> +2</m:t>
                    </m:r>
                    <m:r>
                      <a:rPr lang="en-US" sz="2400" i="1" dirty="0">
                        <a:latin typeface="Cambria Math" panose="02040503050406030204" pitchFamily="18" charset="0"/>
                      </a:rPr>
                      <m:t>𝑃</m:t>
                    </m:r>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+1</m:t>
                    </m:r>
                  </m:oMath>
                </a14:m>
                <a:endParaRPr lang="pt-BR" sz="2400" dirty="0">
                  <a:latin typeface="Calibri" panose="020F0502020204030204" pitchFamily="34" charset="0"/>
                </a:endParaRPr>
              </a:p>
              <a:p>
                <a:r>
                  <a:rPr lang="pl-PL" sz="2400" dirty="0">
                    <a:latin typeface="Calibri" panose="020F0502020204030204" pitchFamily="34" charset="0"/>
                  </a:rPr>
                  <a:t>- </a:t>
                </a:r>
                <a14:m>
                  <m:oMath xmlns:m="http://schemas.openxmlformats.org/officeDocument/2006/math">
                    <m:sSup>
                      <m:sSupPr>
                        <m:ctrlPr>
                          <a:rPr lang="en-US" sz="2400" i="1" dirty="0">
                            <a:latin typeface="Cambria Math" panose="02040503050406030204" pitchFamily="18" charset="0"/>
                          </a:rPr>
                        </m:ctrlPr>
                      </m:sSupPr>
                      <m:e>
                        <m:r>
                          <m:rPr>
                            <m:sty m:val="p"/>
                          </m:rPr>
                          <a:rPr lang="en-US" sz="2400" b="0" i="0" dirty="0" smtClean="0">
                            <a:latin typeface="Cambria Math" panose="02040503050406030204" pitchFamily="18" charset="0"/>
                          </a:rPr>
                          <m:t>W</m:t>
                        </m:r>
                      </m:e>
                      <m:sup>
                        <m:r>
                          <a:rPr lang="en-US" sz="2400" i="1" dirty="0">
                            <a:latin typeface="Cambria Math" panose="02040503050406030204" pitchFamily="18" charset="0"/>
                          </a:rPr>
                          <m:t>′</m:t>
                        </m:r>
                      </m:sup>
                    </m:sSup>
                    <m:r>
                      <a:rPr lang="en-US" sz="2400" i="1" dirty="0">
                        <a:latin typeface="Cambria Math" panose="02040503050406030204" pitchFamily="18" charset="0"/>
                      </a:rPr>
                      <m:t>= (</m:t>
                    </m:r>
                    <m:r>
                      <a:rPr lang="en-US" sz="2400" b="0" i="1" dirty="0" smtClean="0">
                        <a:latin typeface="Cambria Math" panose="02040503050406030204" pitchFamily="18" charset="0"/>
                      </a:rPr>
                      <m:t>𝑊</m:t>
                    </m:r>
                    <m:r>
                      <a:rPr lang="en-US" sz="2400" i="1" dirty="0">
                        <a:latin typeface="Cambria Math" panose="02040503050406030204" pitchFamily="18" charset="0"/>
                      </a:rPr>
                      <m:t> – </m:t>
                    </m:r>
                    <m:r>
                      <a:rPr lang="en-US" sz="2400" i="1" dirty="0">
                        <a:latin typeface="Cambria Math" panose="02040503050406030204" pitchFamily="18" charset="0"/>
                      </a:rPr>
                      <m:t>𝐾</m:t>
                    </m:r>
                    <m:r>
                      <a:rPr lang="en-US" sz="2400" i="1" dirty="0">
                        <a:latin typeface="Cambria Math" panose="02040503050406030204" pitchFamily="18" charset="0"/>
                      </a:rPr>
                      <m:t> +2</m:t>
                    </m:r>
                    <m:r>
                      <a:rPr lang="en-US" sz="2400" i="1" dirty="0">
                        <a:latin typeface="Cambria Math" panose="02040503050406030204" pitchFamily="18" charset="0"/>
                      </a:rPr>
                      <m:t>𝑃</m:t>
                    </m:r>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+1</m:t>
                    </m:r>
                  </m:oMath>
                </a14:m>
                <a:endParaRPr lang="pt-BR" sz="2400" dirty="0">
                  <a:latin typeface="Calibri" panose="020F0502020204030204" pitchFamily="34" charset="0"/>
                </a:endParaRPr>
              </a:p>
              <a:p>
                <a:endParaRPr lang="en-US" sz="2400" dirty="0"/>
              </a:p>
            </p:txBody>
          </p:sp>
        </mc:Choice>
        <mc:Fallback xmlns="">
          <p:sp>
            <p:nvSpPr>
              <p:cNvPr id="3" name="Rectangle 2">
                <a:extLst>
                  <a:ext uri="{FF2B5EF4-FFF2-40B4-BE49-F238E27FC236}">
                    <a16:creationId xmlns:a16="http://schemas.microsoft.com/office/drawing/2014/main" id="{CF8EBB3B-61FC-4FCB-BBD8-E878E7BDDC23}"/>
                  </a:ext>
                </a:extLst>
              </p:cNvPr>
              <p:cNvSpPr>
                <a:spLocks noRot="1" noChangeAspect="1" noMove="1" noResize="1" noEditPoints="1" noAdjustHandles="1" noChangeArrowheads="1" noChangeShapeType="1" noTextEdit="1"/>
              </p:cNvSpPr>
              <p:nvPr/>
            </p:nvSpPr>
            <p:spPr>
              <a:xfrm>
                <a:off x="838200" y="1031523"/>
                <a:ext cx="5257800" cy="5262979"/>
              </a:xfrm>
              <a:prstGeom prst="rect">
                <a:avLst/>
              </a:prstGeom>
              <a:blipFill>
                <a:blip r:embed="rId2"/>
                <a:stretch>
                  <a:fillRect l="-1856" t="-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E18A2CB-3E71-4D2E-BBFC-86474703C1AD}"/>
                  </a:ext>
                </a:extLst>
              </p:cNvPr>
              <p:cNvSpPr/>
              <p:nvPr/>
            </p:nvSpPr>
            <p:spPr>
              <a:xfrm>
                <a:off x="6217921" y="1031523"/>
                <a:ext cx="5669280" cy="3046988"/>
              </a:xfrm>
              <a:prstGeom prst="rect">
                <a:avLst/>
              </a:prstGeom>
            </p:spPr>
            <p:txBody>
              <a:bodyPr wrap="square">
                <a:spAutoFit/>
              </a:bodyPr>
              <a:lstStyle/>
              <a:p>
                <a:r>
                  <a:rPr lang="en-US" sz="2400" dirty="0">
                    <a:solidFill>
                      <a:schemeClr val="accent6"/>
                    </a:solidFill>
                    <a:latin typeface="Calibri" panose="020F0502020204030204" pitchFamily="34" charset="0"/>
                  </a:rPr>
                  <a:t>Common settings:</a:t>
                </a:r>
              </a:p>
              <a:p>
                <a14:m>
                  <m:oMath xmlns:m="http://schemas.openxmlformats.org/officeDocument/2006/math">
                    <m:sSub>
                      <m:sSubPr>
                        <m:ctrlPr>
                          <a:rPr lang="en-US" sz="2400" b="0" i="1" dirty="0" smtClean="0">
                            <a:solidFill>
                              <a:schemeClr val="accent6"/>
                            </a:solidFill>
                            <a:latin typeface="Cambria Math" panose="02040503050406030204" pitchFamily="18" charset="0"/>
                          </a:rPr>
                        </m:ctrlPr>
                      </m:sSubPr>
                      <m:e>
                        <m:r>
                          <a:rPr lang="en-US" sz="2400" i="1" dirty="0" smtClean="0">
                            <a:solidFill>
                              <a:schemeClr val="accent6"/>
                            </a:solidFill>
                            <a:latin typeface="Cambria Math" panose="02040503050406030204" pitchFamily="18" charset="0"/>
                          </a:rPr>
                          <m:t>𝐾</m:t>
                        </m:r>
                      </m:e>
                      <m:sub>
                        <m:r>
                          <a:rPr lang="en-US" sz="2400" i="1" dirty="0" smtClean="0">
                            <a:solidFill>
                              <a:schemeClr val="accent6"/>
                            </a:solidFill>
                            <a:latin typeface="Cambria Math" panose="02040503050406030204" pitchFamily="18" charset="0"/>
                          </a:rPr>
                          <m:t>𝐻</m:t>
                        </m:r>
                      </m:sub>
                    </m:sSub>
                    <m:r>
                      <a:rPr lang="en-US" sz="2400" i="1" dirty="0" smtClean="0">
                        <a:solidFill>
                          <a:schemeClr val="accent6"/>
                        </a:solidFill>
                        <a:latin typeface="Cambria Math" panose="02040503050406030204" pitchFamily="18" charset="0"/>
                      </a:rPr>
                      <m:t> = </m:t>
                    </m:r>
                    <m:sSub>
                      <m:sSubPr>
                        <m:ctrlPr>
                          <a:rPr lang="en-US" sz="2400" b="0" i="1" dirty="0" smtClean="0">
                            <a:solidFill>
                              <a:schemeClr val="accent6"/>
                            </a:solidFill>
                            <a:latin typeface="Cambria Math" panose="02040503050406030204" pitchFamily="18" charset="0"/>
                          </a:rPr>
                        </m:ctrlPr>
                      </m:sSubPr>
                      <m:e>
                        <m:r>
                          <a:rPr lang="en-US" sz="2400" i="1" dirty="0" smtClean="0">
                            <a:solidFill>
                              <a:schemeClr val="accent6"/>
                            </a:solidFill>
                            <a:latin typeface="Cambria Math" panose="02040503050406030204" pitchFamily="18" charset="0"/>
                          </a:rPr>
                          <m:t>𝐾</m:t>
                        </m:r>
                      </m:e>
                      <m:sub>
                        <m:r>
                          <a:rPr lang="en-US" sz="2400" i="1" dirty="0" smtClean="0">
                            <a:solidFill>
                              <a:schemeClr val="accent6"/>
                            </a:solidFill>
                            <a:latin typeface="Cambria Math" panose="02040503050406030204" pitchFamily="18" charset="0"/>
                          </a:rPr>
                          <m:t>𝑊</m:t>
                        </m:r>
                      </m:sub>
                    </m:sSub>
                    <m:r>
                      <a:rPr lang="en-US" sz="2400" i="1" dirty="0" smtClean="0">
                        <a:solidFill>
                          <a:schemeClr val="accent6"/>
                        </a:solidFill>
                        <a:latin typeface="Cambria Math" panose="02040503050406030204" pitchFamily="18" charset="0"/>
                      </a:rPr>
                      <m:t> </m:t>
                    </m:r>
                  </m:oMath>
                </a14:m>
                <a:r>
                  <a:rPr lang="en-US" sz="2400" dirty="0">
                    <a:solidFill>
                      <a:schemeClr val="accent6"/>
                    </a:solidFill>
                    <a:latin typeface="Calibri" panose="020F0502020204030204" pitchFamily="34" charset="0"/>
                  </a:rPr>
                  <a:t>(Small square filters)</a:t>
                </a:r>
              </a:p>
              <a:p>
                <a14:m>
                  <m:oMath xmlns:m="http://schemas.openxmlformats.org/officeDocument/2006/math">
                    <m:r>
                      <a:rPr lang="en-US" sz="2400" i="1" dirty="0" smtClean="0">
                        <a:solidFill>
                          <a:schemeClr val="accent6"/>
                        </a:solidFill>
                        <a:latin typeface="Cambria Math" panose="02040503050406030204" pitchFamily="18" charset="0"/>
                      </a:rPr>
                      <m:t>𝑃</m:t>
                    </m:r>
                    <m:r>
                      <a:rPr lang="en-US" sz="2400" i="1" dirty="0" smtClean="0">
                        <a:solidFill>
                          <a:schemeClr val="accent6"/>
                        </a:solidFill>
                        <a:latin typeface="Cambria Math" panose="02040503050406030204" pitchFamily="18" charset="0"/>
                      </a:rPr>
                      <m:t> = (</m:t>
                    </m:r>
                    <m:r>
                      <a:rPr lang="en-US" sz="2400" i="1" dirty="0" smtClean="0">
                        <a:solidFill>
                          <a:schemeClr val="accent6"/>
                        </a:solidFill>
                        <a:latin typeface="Cambria Math" panose="02040503050406030204" pitchFamily="18" charset="0"/>
                      </a:rPr>
                      <m:t>𝐾</m:t>
                    </m:r>
                    <m:r>
                      <a:rPr lang="en-US" sz="2400" i="1" dirty="0" smtClean="0">
                        <a:solidFill>
                          <a:schemeClr val="accent6"/>
                        </a:solidFill>
                        <a:latin typeface="Cambria Math" panose="02040503050406030204" pitchFamily="18" charset="0"/>
                      </a:rPr>
                      <m:t> – 1) / 2 </m:t>
                    </m:r>
                  </m:oMath>
                </a14:m>
                <a:r>
                  <a:rPr lang="en-US" sz="2400" dirty="0">
                    <a:solidFill>
                      <a:schemeClr val="accent6"/>
                    </a:solidFill>
                    <a:latin typeface="Calibri" panose="020F0502020204030204" pitchFamily="34" charset="0"/>
                  </a:rPr>
                  <a:t>(“Same” padding)</a:t>
                </a:r>
              </a:p>
              <a:p>
                <a14:m>
                  <m:oMath xmlns:m="http://schemas.openxmlformats.org/officeDocument/2006/math">
                    <m:sSub>
                      <m:sSubPr>
                        <m:ctrlPr>
                          <a:rPr lang="en-US" sz="2400" i="1" dirty="0">
                            <a:solidFill>
                              <a:schemeClr val="accent6"/>
                            </a:solidFill>
                            <a:latin typeface="Cambria Math" panose="02040503050406030204" pitchFamily="18" charset="0"/>
                          </a:rPr>
                        </m:ctrlPr>
                      </m:sSubPr>
                      <m:e>
                        <m:r>
                          <a:rPr lang="en-US" sz="2400" i="1" dirty="0">
                            <a:solidFill>
                              <a:schemeClr val="accent6"/>
                            </a:solidFill>
                            <a:latin typeface="Cambria Math" panose="02040503050406030204" pitchFamily="18" charset="0"/>
                          </a:rPr>
                          <m:t>𝐶</m:t>
                        </m:r>
                      </m:e>
                      <m:sub>
                        <m:r>
                          <m:rPr>
                            <m:sty m:val="p"/>
                          </m:rPr>
                          <a:rPr lang="en-US" sz="2400" dirty="0">
                            <a:solidFill>
                              <a:schemeClr val="accent6"/>
                            </a:solidFill>
                            <a:latin typeface="Cambria Math" panose="02040503050406030204" pitchFamily="18" charset="0"/>
                          </a:rPr>
                          <m:t>in</m:t>
                        </m:r>
                      </m:sub>
                    </m:sSub>
                    <m:r>
                      <a:rPr lang="en-US" sz="2400" i="1" dirty="0">
                        <a:solidFill>
                          <a:schemeClr val="accent6"/>
                        </a:solidFill>
                        <a:latin typeface="Cambria Math" panose="02040503050406030204" pitchFamily="18" charset="0"/>
                      </a:rPr>
                      <m:t>,</m:t>
                    </m:r>
                    <m:sSub>
                      <m:sSubPr>
                        <m:ctrlPr>
                          <a:rPr lang="en-US" sz="2400" i="1" dirty="0">
                            <a:solidFill>
                              <a:schemeClr val="accent6"/>
                            </a:solidFill>
                            <a:latin typeface="Cambria Math" panose="02040503050406030204" pitchFamily="18" charset="0"/>
                          </a:rPr>
                        </m:ctrlPr>
                      </m:sSubPr>
                      <m:e>
                        <m:r>
                          <a:rPr lang="en-US" sz="2400" i="1" dirty="0">
                            <a:solidFill>
                              <a:schemeClr val="accent6"/>
                            </a:solidFill>
                            <a:latin typeface="Cambria Math" panose="02040503050406030204" pitchFamily="18" charset="0"/>
                          </a:rPr>
                          <m:t>𝐶</m:t>
                        </m:r>
                      </m:e>
                      <m:sub>
                        <m:r>
                          <m:rPr>
                            <m:sty m:val="p"/>
                          </m:rPr>
                          <a:rPr lang="en-US" sz="2400" dirty="0">
                            <a:solidFill>
                              <a:schemeClr val="accent6"/>
                            </a:solidFill>
                            <a:latin typeface="Cambria Math" panose="02040503050406030204" pitchFamily="18" charset="0"/>
                          </a:rPr>
                          <m:t>out</m:t>
                        </m:r>
                      </m:sub>
                    </m:sSub>
                    <m:r>
                      <a:rPr lang="en-US" sz="2400" i="1" dirty="0">
                        <a:solidFill>
                          <a:schemeClr val="accent6"/>
                        </a:solidFill>
                        <a:latin typeface="Cambria Math" panose="02040503050406030204" pitchFamily="18" charset="0"/>
                      </a:rPr>
                      <m:t>= 32, 64, 128, 256 </m:t>
                    </m:r>
                  </m:oMath>
                </a14:m>
                <a:r>
                  <a:rPr lang="en-US" sz="2400" dirty="0">
                    <a:solidFill>
                      <a:schemeClr val="accent6"/>
                    </a:solidFill>
                    <a:latin typeface="Calibri" panose="020F0502020204030204" pitchFamily="34" charset="0"/>
                  </a:rPr>
                  <a:t>(powers of 2)</a:t>
                </a:r>
              </a:p>
              <a:p>
                <a14:m>
                  <m:oMath xmlns:m="http://schemas.openxmlformats.org/officeDocument/2006/math">
                    <m:r>
                      <a:rPr lang="en-US" sz="2400" i="1" dirty="0" smtClean="0">
                        <a:solidFill>
                          <a:schemeClr val="accent6"/>
                        </a:solidFill>
                        <a:latin typeface="Cambria Math" panose="02040503050406030204" pitchFamily="18" charset="0"/>
                      </a:rPr>
                      <m:t>𝐾</m:t>
                    </m:r>
                    <m:r>
                      <a:rPr lang="en-US" sz="2400" i="1" dirty="0" smtClean="0">
                        <a:solidFill>
                          <a:schemeClr val="accent6"/>
                        </a:solidFill>
                        <a:latin typeface="Cambria Math" panose="02040503050406030204" pitchFamily="18" charset="0"/>
                      </a:rPr>
                      <m:t> = 3, </m:t>
                    </m:r>
                    <m:r>
                      <a:rPr lang="en-US" sz="2400" i="1" dirty="0" smtClean="0">
                        <a:solidFill>
                          <a:schemeClr val="accent6"/>
                        </a:solidFill>
                        <a:latin typeface="Cambria Math" panose="02040503050406030204" pitchFamily="18" charset="0"/>
                      </a:rPr>
                      <m:t>𝑃</m:t>
                    </m:r>
                    <m:r>
                      <a:rPr lang="en-US" sz="2400" i="1" dirty="0" smtClean="0">
                        <a:solidFill>
                          <a:schemeClr val="accent6"/>
                        </a:solidFill>
                        <a:latin typeface="Cambria Math" panose="02040503050406030204" pitchFamily="18" charset="0"/>
                      </a:rPr>
                      <m:t> = 1, </m:t>
                    </m:r>
                    <m:r>
                      <a:rPr lang="en-US" sz="2400" i="1" dirty="0" smtClean="0">
                        <a:solidFill>
                          <a:schemeClr val="accent6"/>
                        </a:solidFill>
                        <a:latin typeface="Cambria Math" panose="02040503050406030204" pitchFamily="18" charset="0"/>
                      </a:rPr>
                      <m:t>𝑆</m:t>
                    </m:r>
                    <m:r>
                      <a:rPr lang="en-US" sz="2400" i="1" dirty="0" smtClean="0">
                        <a:solidFill>
                          <a:schemeClr val="accent6"/>
                        </a:solidFill>
                        <a:latin typeface="Cambria Math" panose="02040503050406030204" pitchFamily="18" charset="0"/>
                      </a:rPr>
                      <m:t> = 1 </m:t>
                    </m:r>
                  </m:oMath>
                </a14:m>
                <a:r>
                  <a:rPr lang="en-US" sz="2400" dirty="0">
                    <a:solidFill>
                      <a:schemeClr val="accent6"/>
                    </a:solidFill>
                    <a:latin typeface="Calibri" panose="020F0502020204030204" pitchFamily="34" charset="0"/>
                  </a:rPr>
                  <a:t>(3x3 conv)</a:t>
                </a:r>
              </a:p>
              <a:p>
                <a14:m>
                  <m:oMath xmlns:m="http://schemas.openxmlformats.org/officeDocument/2006/math">
                    <m:r>
                      <a:rPr lang="en-US" sz="2400" i="1" dirty="0" smtClean="0">
                        <a:solidFill>
                          <a:schemeClr val="accent6"/>
                        </a:solidFill>
                        <a:latin typeface="Cambria Math" panose="02040503050406030204" pitchFamily="18" charset="0"/>
                      </a:rPr>
                      <m:t>𝐾</m:t>
                    </m:r>
                    <m:r>
                      <a:rPr lang="en-US" sz="2400" i="1" dirty="0" smtClean="0">
                        <a:solidFill>
                          <a:schemeClr val="accent6"/>
                        </a:solidFill>
                        <a:latin typeface="Cambria Math" panose="02040503050406030204" pitchFamily="18" charset="0"/>
                      </a:rPr>
                      <m:t> = 5, </m:t>
                    </m:r>
                    <m:r>
                      <a:rPr lang="en-US" sz="2400" i="1" dirty="0" smtClean="0">
                        <a:solidFill>
                          <a:schemeClr val="accent6"/>
                        </a:solidFill>
                        <a:latin typeface="Cambria Math" panose="02040503050406030204" pitchFamily="18" charset="0"/>
                      </a:rPr>
                      <m:t>𝑃</m:t>
                    </m:r>
                    <m:r>
                      <a:rPr lang="en-US" sz="2400" i="1" dirty="0" smtClean="0">
                        <a:solidFill>
                          <a:schemeClr val="accent6"/>
                        </a:solidFill>
                        <a:latin typeface="Cambria Math" panose="02040503050406030204" pitchFamily="18" charset="0"/>
                      </a:rPr>
                      <m:t> = 2, </m:t>
                    </m:r>
                    <m:r>
                      <a:rPr lang="en-US" sz="2400" i="1" dirty="0" smtClean="0">
                        <a:solidFill>
                          <a:schemeClr val="accent6"/>
                        </a:solidFill>
                        <a:latin typeface="Cambria Math" panose="02040503050406030204" pitchFamily="18" charset="0"/>
                      </a:rPr>
                      <m:t>𝑆</m:t>
                    </m:r>
                    <m:r>
                      <a:rPr lang="en-US" sz="2400" i="1" dirty="0" smtClean="0">
                        <a:solidFill>
                          <a:schemeClr val="accent6"/>
                        </a:solidFill>
                        <a:latin typeface="Cambria Math" panose="02040503050406030204" pitchFamily="18" charset="0"/>
                      </a:rPr>
                      <m:t> = 1 </m:t>
                    </m:r>
                  </m:oMath>
                </a14:m>
                <a:r>
                  <a:rPr lang="en-US" sz="2400" dirty="0">
                    <a:solidFill>
                      <a:schemeClr val="accent6"/>
                    </a:solidFill>
                    <a:latin typeface="Calibri" panose="020F0502020204030204" pitchFamily="34" charset="0"/>
                  </a:rPr>
                  <a:t>(5x5 conv)</a:t>
                </a:r>
              </a:p>
              <a:p>
                <a14:m>
                  <m:oMath xmlns:m="http://schemas.openxmlformats.org/officeDocument/2006/math">
                    <m:r>
                      <a:rPr lang="en-US" sz="2400" i="1" dirty="0" smtClean="0">
                        <a:solidFill>
                          <a:schemeClr val="accent6"/>
                        </a:solidFill>
                        <a:latin typeface="Cambria Math" panose="02040503050406030204" pitchFamily="18" charset="0"/>
                      </a:rPr>
                      <m:t>𝐾</m:t>
                    </m:r>
                    <m:r>
                      <a:rPr lang="en-US" sz="2400" i="1" dirty="0" smtClean="0">
                        <a:solidFill>
                          <a:schemeClr val="accent6"/>
                        </a:solidFill>
                        <a:latin typeface="Cambria Math" panose="02040503050406030204" pitchFamily="18" charset="0"/>
                      </a:rPr>
                      <m:t> = 1, </m:t>
                    </m:r>
                    <m:r>
                      <a:rPr lang="en-US" sz="2400" i="1" dirty="0" smtClean="0">
                        <a:solidFill>
                          <a:schemeClr val="accent6"/>
                        </a:solidFill>
                        <a:latin typeface="Cambria Math" panose="02040503050406030204" pitchFamily="18" charset="0"/>
                      </a:rPr>
                      <m:t>𝑃</m:t>
                    </m:r>
                    <m:r>
                      <a:rPr lang="en-US" sz="2400" i="1" dirty="0" smtClean="0">
                        <a:solidFill>
                          <a:schemeClr val="accent6"/>
                        </a:solidFill>
                        <a:latin typeface="Cambria Math" panose="02040503050406030204" pitchFamily="18" charset="0"/>
                      </a:rPr>
                      <m:t> = 0, </m:t>
                    </m:r>
                    <m:r>
                      <a:rPr lang="en-US" sz="2400" i="1" dirty="0" smtClean="0">
                        <a:solidFill>
                          <a:schemeClr val="accent6"/>
                        </a:solidFill>
                        <a:latin typeface="Cambria Math" panose="02040503050406030204" pitchFamily="18" charset="0"/>
                      </a:rPr>
                      <m:t>𝑆</m:t>
                    </m:r>
                    <m:r>
                      <a:rPr lang="en-US" sz="2400" i="1" dirty="0" smtClean="0">
                        <a:solidFill>
                          <a:schemeClr val="accent6"/>
                        </a:solidFill>
                        <a:latin typeface="Cambria Math" panose="02040503050406030204" pitchFamily="18" charset="0"/>
                      </a:rPr>
                      <m:t> = 1 </m:t>
                    </m:r>
                  </m:oMath>
                </a14:m>
                <a:r>
                  <a:rPr lang="en-US" sz="2400" dirty="0">
                    <a:solidFill>
                      <a:schemeClr val="accent6"/>
                    </a:solidFill>
                    <a:latin typeface="Calibri" panose="020F0502020204030204" pitchFamily="34" charset="0"/>
                  </a:rPr>
                  <a:t>(1x1 conv)</a:t>
                </a:r>
              </a:p>
              <a:p>
                <a14:m>
                  <m:oMath xmlns:m="http://schemas.openxmlformats.org/officeDocument/2006/math">
                    <m:r>
                      <a:rPr lang="en-US" sz="2400" i="1" dirty="0" smtClean="0">
                        <a:solidFill>
                          <a:schemeClr val="accent6"/>
                        </a:solidFill>
                        <a:latin typeface="Cambria Math" panose="02040503050406030204" pitchFamily="18" charset="0"/>
                      </a:rPr>
                      <m:t>𝐾</m:t>
                    </m:r>
                    <m:r>
                      <a:rPr lang="en-US" sz="2400" i="1" dirty="0" smtClean="0">
                        <a:solidFill>
                          <a:schemeClr val="accent6"/>
                        </a:solidFill>
                        <a:latin typeface="Cambria Math" panose="02040503050406030204" pitchFamily="18" charset="0"/>
                      </a:rPr>
                      <m:t> = 3, </m:t>
                    </m:r>
                    <m:r>
                      <a:rPr lang="en-US" sz="2400" i="1" dirty="0" smtClean="0">
                        <a:solidFill>
                          <a:schemeClr val="accent6"/>
                        </a:solidFill>
                        <a:latin typeface="Cambria Math" panose="02040503050406030204" pitchFamily="18" charset="0"/>
                      </a:rPr>
                      <m:t>𝑃</m:t>
                    </m:r>
                    <m:r>
                      <a:rPr lang="en-US" sz="2400" i="1" dirty="0" smtClean="0">
                        <a:solidFill>
                          <a:schemeClr val="accent6"/>
                        </a:solidFill>
                        <a:latin typeface="Cambria Math" panose="02040503050406030204" pitchFamily="18" charset="0"/>
                      </a:rPr>
                      <m:t> = 1, </m:t>
                    </m:r>
                    <m:r>
                      <a:rPr lang="en-US" sz="2400" i="1" dirty="0" smtClean="0">
                        <a:solidFill>
                          <a:schemeClr val="accent6"/>
                        </a:solidFill>
                        <a:latin typeface="Cambria Math" panose="02040503050406030204" pitchFamily="18" charset="0"/>
                      </a:rPr>
                      <m:t>𝑆</m:t>
                    </m:r>
                    <m:r>
                      <a:rPr lang="en-US" sz="2400" i="1" dirty="0" smtClean="0">
                        <a:solidFill>
                          <a:schemeClr val="accent6"/>
                        </a:solidFill>
                        <a:latin typeface="Cambria Math" panose="02040503050406030204" pitchFamily="18" charset="0"/>
                      </a:rPr>
                      <m:t> = 2 </m:t>
                    </m:r>
                  </m:oMath>
                </a14:m>
                <a:r>
                  <a:rPr lang="en-US" sz="2400" dirty="0">
                    <a:solidFill>
                      <a:schemeClr val="accent6"/>
                    </a:solidFill>
                    <a:latin typeface="Calibri" panose="020F0502020204030204" pitchFamily="34" charset="0"/>
                  </a:rPr>
                  <a:t>(</a:t>
                </a:r>
                <a:r>
                  <a:rPr lang="en-US" sz="2400" dirty="0" err="1">
                    <a:solidFill>
                      <a:schemeClr val="accent6"/>
                    </a:solidFill>
                    <a:latin typeface="Calibri" panose="020F0502020204030204" pitchFamily="34" charset="0"/>
                  </a:rPr>
                  <a:t>Downsample</a:t>
                </a:r>
                <a:r>
                  <a:rPr lang="en-US" sz="2400" dirty="0">
                    <a:solidFill>
                      <a:schemeClr val="accent6"/>
                    </a:solidFill>
                    <a:latin typeface="Calibri" panose="020F0502020204030204" pitchFamily="34" charset="0"/>
                  </a:rPr>
                  <a:t> by 2)</a:t>
                </a:r>
                <a:endParaRPr lang="en-US" sz="2400" dirty="0">
                  <a:solidFill>
                    <a:schemeClr val="accent6"/>
                  </a:solidFill>
                </a:endParaRPr>
              </a:p>
            </p:txBody>
          </p:sp>
        </mc:Choice>
        <mc:Fallback xmlns="">
          <p:sp>
            <p:nvSpPr>
              <p:cNvPr id="4" name="Rectangle 3">
                <a:extLst>
                  <a:ext uri="{FF2B5EF4-FFF2-40B4-BE49-F238E27FC236}">
                    <a16:creationId xmlns:a16="http://schemas.microsoft.com/office/drawing/2014/main" id="{6E18A2CB-3E71-4D2E-BBFC-86474703C1AD}"/>
                  </a:ext>
                </a:extLst>
              </p:cNvPr>
              <p:cNvSpPr>
                <a:spLocks noRot="1" noChangeAspect="1" noMove="1" noResize="1" noEditPoints="1" noAdjustHandles="1" noChangeArrowheads="1" noChangeShapeType="1" noTextEdit="1"/>
              </p:cNvSpPr>
              <p:nvPr/>
            </p:nvSpPr>
            <p:spPr>
              <a:xfrm>
                <a:off x="6217921" y="1031523"/>
                <a:ext cx="5669280" cy="3046988"/>
              </a:xfrm>
              <a:prstGeom prst="rect">
                <a:avLst/>
              </a:prstGeom>
              <a:blipFill>
                <a:blip r:embed="rId3"/>
                <a:stretch>
                  <a:fillRect l="-1613" t="-1600" b="-36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B426D23-8A6E-40DB-8920-4996E2A8C3CC}"/>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6" name="Slide Number Placeholder 5">
            <a:extLst>
              <a:ext uri="{FF2B5EF4-FFF2-40B4-BE49-F238E27FC236}">
                <a16:creationId xmlns:a16="http://schemas.microsoft.com/office/drawing/2014/main" id="{E9176F0E-4DDD-4739-B9CF-022CE1E12178}"/>
              </a:ext>
            </a:extLst>
          </p:cNvPr>
          <p:cNvSpPr>
            <a:spLocks noGrp="1"/>
          </p:cNvSpPr>
          <p:nvPr>
            <p:ph type="sldNum" sz="quarter" idx="12"/>
          </p:nvPr>
        </p:nvSpPr>
        <p:spPr/>
        <p:txBody>
          <a:bodyPr/>
          <a:lstStyle/>
          <a:p>
            <a:fld id="{7E663616-BBAC-427E-89D3-E72909796144}" type="slidenum">
              <a:rPr lang="en-US" smtClean="0"/>
              <a:t>69</a:t>
            </a:fld>
            <a:endParaRPr lang="en-US"/>
          </a:p>
        </p:txBody>
      </p:sp>
    </p:spTree>
    <p:extLst>
      <p:ext uri="{BB962C8B-B14F-4D97-AF65-F5344CB8AC3E}">
        <p14:creationId xmlns:p14="http://schemas.microsoft.com/office/powerpoint/2010/main" val="166026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4AC99A-CF1B-49BB-90DC-C6BAABBACA0E}"/>
              </a:ext>
            </a:extLst>
          </p:cNvPr>
          <p:cNvSpPr txBox="1"/>
          <p:nvPr/>
        </p:nvSpPr>
        <p:spPr>
          <a:xfrm>
            <a:off x="-1" y="-1"/>
            <a:ext cx="12191999" cy="731520"/>
          </a:xfrm>
          <a:prstGeom prst="rect">
            <a:avLst/>
          </a:prstGeom>
          <a:solidFill>
            <a:schemeClr val="accent4">
              <a:lumMod val="50000"/>
            </a:schemeClr>
          </a:solidFill>
        </p:spPr>
        <p:txBody>
          <a:bodyPr wrap="square" rtlCol="0">
            <a:spAutoFit/>
          </a:bodyPr>
          <a:lstStyle/>
          <a:p>
            <a:r>
              <a:rPr lang="en-US" dirty="0">
                <a:solidFill>
                  <a:schemeClr val="bg1">
                    <a:lumMod val="95000"/>
                  </a:schemeClr>
                </a:solidFill>
              </a:rPr>
              <a:t>ANOMALY DETECTION</a:t>
            </a:r>
          </a:p>
        </p:txBody>
      </p:sp>
      <p:pic>
        <p:nvPicPr>
          <p:cNvPr id="2050" name="Picture 2" descr="Some images with good and bad examples">
            <a:extLst>
              <a:ext uri="{FF2B5EF4-FFF2-40B4-BE49-F238E27FC236}">
                <a16:creationId xmlns:a16="http://schemas.microsoft.com/office/drawing/2014/main" id="{5BF5E8AC-B8E0-4C40-9B32-DD017A930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8343"/>
            <a:ext cx="12192000" cy="6199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5A4C40-3996-4CCB-9188-E752C0C23FEC}"/>
              </a:ext>
            </a:extLst>
          </p:cNvPr>
          <p:cNvSpPr txBox="1"/>
          <p:nvPr/>
        </p:nvSpPr>
        <p:spPr>
          <a:xfrm>
            <a:off x="285749" y="6534834"/>
            <a:ext cx="7629525" cy="369332"/>
          </a:xfrm>
          <a:prstGeom prst="rect">
            <a:avLst/>
          </a:prstGeom>
          <a:noFill/>
        </p:spPr>
        <p:txBody>
          <a:bodyPr wrap="square">
            <a:spAutoFit/>
          </a:bodyPr>
          <a:lstStyle>
            <a:defPPr>
              <a:defRPr lang="en-US"/>
            </a:defPPr>
            <a:lvl1pPr>
              <a:defRPr sz="1200">
                <a:solidFill>
                  <a:schemeClr val="bg1">
                    <a:lumMod val="85000"/>
                  </a:schemeClr>
                </a:solidFill>
              </a:defRPr>
            </a:lvl1pPr>
          </a:lstStyle>
          <a:p>
            <a:r>
              <a:rPr lang="en-US" dirty="0"/>
              <a:t>https://www.mvtec.com/company/research/datasets/mvtec-ad, https://www.youtube.com/watch?v=uHIAs0xYzhs</a:t>
            </a:r>
          </a:p>
        </p:txBody>
      </p:sp>
      <p:sp>
        <p:nvSpPr>
          <p:cNvPr id="2" name="Slide Number Placeholder 1">
            <a:extLst>
              <a:ext uri="{FF2B5EF4-FFF2-40B4-BE49-F238E27FC236}">
                <a16:creationId xmlns:a16="http://schemas.microsoft.com/office/drawing/2014/main" id="{C2A80C5F-24FD-4846-907E-9A4603530CF4}"/>
              </a:ext>
            </a:extLst>
          </p:cNvPr>
          <p:cNvSpPr>
            <a:spLocks noGrp="1"/>
          </p:cNvSpPr>
          <p:nvPr>
            <p:ph type="sldNum" sz="quarter" idx="12"/>
          </p:nvPr>
        </p:nvSpPr>
        <p:spPr/>
        <p:txBody>
          <a:bodyPr/>
          <a:lstStyle/>
          <a:p>
            <a:fld id="{7D2CB42A-8FA8-44C5-91E7-FA776C1A3BC3}" type="slidenum">
              <a:rPr lang="en-US" smtClean="0"/>
              <a:t>7</a:t>
            </a:fld>
            <a:endParaRPr lang="en-US"/>
          </a:p>
        </p:txBody>
      </p:sp>
    </p:spTree>
    <p:extLst>
      <p:ext uri="{BB962C8B-B14F-4D97-AF65-F5344CB8AC3E}">
        <p14:creationId xmlns:p14="http://schemas.microsoft.com/office/powerpoint/2010/main" val="1340768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8F68-AE62-4522-A534-9CA4517AFB4B}"/>
              </a:ext>
            </a:extLst>
          </p:cNvPr>
          <p:cNvSpPr>
            <a:spLocks noGrp="1"/>
          </p:cNvSpPr>
          <p:nvPr>
            <p:ph type="title"/>
          </p:nvPr>
        </p:nvSpPr>
        <p:spPr/>
        <p:txBody>
          <a:bodyPr/>
          <a:lstStyle/>
          <a:p>
            <a:r>
              <a:rPr lang="en-US" dirty="0"/>
              <a:t>Max Pooling</a:t>
            </a:r>
          </a:p>
        </p:txBody>
      </p:sp>
      <p:graphicFrame>
        <p:nvGraphicFramePr>
          <p:cNvPr id="4" name="Table 3">
            <a:extLst>
              <a:ext uri="{FF2B5EF4-FFF2-40B4-BE49-F238E27FC236}">
                <a16:creationId xmlns:a16="http://schemas.microsoft.com/office/drawing/2014/main" id="{2926CD52-8233-4965-AC08-641668DB7C3F}"/>
              </a:ext>
            </a:extLst>
          </p:cNvPr>
          <p:cNvGraphicFramePr>
            <a:graphicFrameLocks noGrp="1"/>
          </p:cNvGraphicFramePr>
          <p:nvPr>
            <p:extLst>
              <p:ext uri="{D42A27DB-BD31-4B8C-83A1-F6EECF244321}">
                <p14:modId xmlns:p14="http://schemas.microsoft.com/office/powerpoint/2010/main" val="1314210063"/>
              </p:ext>
            </p:extLst>
          </p:nvPr>
        </p:nvGraphicFramePr>
        <p:xfrm>
          <a:off x="1222530" y="1735112"/>
          <a:ext cx="2926080" cy="292608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620308610"/>
                    </a:ext>
                  </a:extLst>
                </a:gridCol>
                <a:gridCol w="731520">
                  <a:extLst>
                    <a:ext uri="{9D8B030D-6E8A-4147-A177-3AD203B41FA5}">
                      <a16:colId xmlns:a16="http://schemas.microsoft.com/office/drawing/2014/main" val="1053153592"/>
                    </a:ext>
                  </a:extLst>
                </a:gridCol>
                <a:gridCol w="731520">
                  <a:extLst>
                    <a:ext uri="{9D8B030D-6E8A-4147-A177-3AD203B41FA5}">
                      <a16:colId xmlns:a16="http://schemas.microsoft.com/office/drawing/2014/main" val="345255184"/>
                    </a:ext>
                  </a:extLst>
                </a:gridCol>
                <a:gridCol w="731520">
                  <a:extLst>
                    <a:ext uri="{9D8B030D-6E8A-4147-A177-3AD203B41FA5}">
                      <a16:colId xmlns:a16="http://schemas.microsoft.com/office/drawing/2014/main" val="2480206518"/>
                    </a:ext>
                  </a:extLst>
                </a:gridCol>
              </a:tblGrid>
              <a:tr h="731520">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0"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30400918"/>
                  </a:ext>
                </a:extLst>
              </a:tr>
              <a:tr h="731520">
                <a:tc>
                  <a:txBody>
                    <a:bodyPr/>
                    <a:lstStyle/>
                    <a:p>
                      <a:pPr algn="ctr"/>
                      <a:r>
                        <a:rPr lang="en-US" sz="2400" b="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0" dirty="0">
                          <a:solidFill>
                            <a:schemeClr val="tx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400" b="1"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6149829"/>
                  </a:ext>
                </a:extLst>
              </a:tr>
              <a:tr h="731520">
                <a:tc>
                  <a:txBody>
                    <a:bodyPr/>
                    <a:lstStyle/>
                    <a:p>
                      <a:pPr algn="ctr"/>
                      <a:r>
                        <a:rPr lang="en-US" sz="2400" b="1"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b="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3746966"/>
                  </a:ext>
                </a:extLst>
              </a:tr>
              <a:tr h="731520">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b="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b="0"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400" b="1"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31522538"/>
                  </a:ext>
                </a:extLst>
              </a:tr>
            </a:tbl>
          </a:graphicData>
        </a:graphic>
      </p:graphicFrame>
      <p:graphicFrame>
        <p:nvGraphicFramePr>
          <p:cNvPr id="5" name="Table 4">
            <a:extLst>
              <a:ext uri="{FF2B5EF4-FFF2-40B4-BE49-F238E27FC236}">
                <a16:creationId xmlns:a16="http://schemas.microsoft.com/office/drawing/2014/main" id="{E8D7B14C-D607-49F6-A7C3-372984B58350}"/>
              </a:ext>
            </a:extLst>
          </p:cNvPr>
          <p:cNvGraphicFramePr>
            <a:graphicFrameLocks noGrp="1"/>
          </p:cNvGraphicFramePr>
          <p:nvPr>
            <p:extLst>
              <p:ext uri="{D42A27DB-BD31-4B8C-83A1-F6EECF244321}">
                <p14:modId xmlns:p14="http://schemas.microsoft.com/office/powerpoint/2010/main" val="106188083"/>
              </p:ext>
            </p:extLst>
          </p:nvPr>
        </p:nvGraphicFramePr>
        <p:xfrm>
          <a:off x="9049063" y="2466632"/>
          <a:ext cx="1463040" cy="14630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45255184"/>
                    </a:ext>
                  </a:extLst>
                </a:gridCol>
                <a:gridCol w="731520">
                  <a:extLst>
                    <a:ext uri="{9D8B030D-6E8A-4147-A177-3AD203B41FA5}">
                      <a16:colId xmlns:a16="http://schemas.microsoft.com/office/drawing/2014/main" val="2480206518"/>
                    </a:ext>
                  </a:extLst>
                </a:gridCol>
              </a:tblGrid>
              <a:tr h="731520">
                <a:tc>
                  <a:txBody>
                    <a:bodyPr/>
                    <a:lstStyle/>
                    <a:p>
                      <a:pPr algn="ctr"/>
                      <a:r>
                        <a:rPr lang="en-US" sz="2400" b="1"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solidFill>
                            <a:schemeClr val="tx1"/>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86149829"/>
                  </a:ext>
                </a:extLst>
              </a:tr>
              <a:tr h="731520">
                <a:tc>
                  <a:txBody>
                    <a:bodyPr/>
                    <a:lstStyle/>
                    <a:p>
                      <a:pPr algn="ctr"/>
                      <a:r>
                        <a:rPr lang="en-US" sz="2400" b="1" dirty="0">
                          <a:solidFill>
                            <a:schemeClr val="tx1"/>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400" b="1" dirty="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3746966"/>
                  </a:ext>
                </a:extLst>
              </a:tr>
            </a:tbl>
          </a:graphicData>
        </a:graphic>
      </p:graphicFrame>
      <p:sp>
        <p:nvSpPr>
          <p:cNvPr id="6" name="Rectangle 5">
            <a:extLst>
              <a:ext uri="{FF2B5EF4-FFF2-40B4-BE49-F238E27FC236}">
                <a16:creationId xmlns:a16="http://schemas.microsoft.com/office/drawing/2014/main" id="{07059B77-1E9A-44AA-8EFA-22B6DF425396}"/>
              </a:ext>
            </a:extLst>
          </p:cNvPr>
          <p:cNvSpPr/>
          <p:nvPr/>
        </p:nvSpPr>
        <p:spPr>
          <a:xfrm>
            <a:off x="1222530" y="5365417"/>
            <a:ext cx="8985772" cy="461665"/>
          </a:xfrm>
          <a:prstGeom prst="rect">
            <a:avLst/>
          </a:prstGeom>
        </p:spPr>
        <p:txBody>
          <a:bodyPr wrap="square">
            <a:spAutoFit/>
          </a:bodyPr>
          <a:lstStyle/>
          <a:p>
            <a:r>
              <a:rPr lang="en-US" sz="2400" dirty="0"/>
              <a:t>Introduces invariance to small spatial shifts No learnable parameters!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257A045-95C8-4932-AAFB-7E6DC004D942}"/>
                  </a:ext>
                </a:extLst>
              </p:cNvPr>
              <p:cNvSpPr/>
              <p:nvPr/>
            </p:nvSpPr>
            <p:spPr>
              <a:xfrm>
                <a:off x="4921770" y="2371174"/>
                <a:ext cx="3742545" cy="830997"/>
              </a:xfrm>
              <a:prstGeom prst="rect">
                <a:avLst/>
              </a:prstGeom>
            </p:spPr>
            <p:txBody>
              <a:bodyPr wrap="square">
                <a:spAutoFit/>
              </a:bodyPr>
              <a:lstStyle/>
              <a:p>
                <a:r>
                  <a:rPr lang="en-US" sz="2400" dirty="0"/>
                  <a:t>Max pooling with </a:t>
                </a:r>
                <a14:m>
                  <m:oMath xmlns:m="http://schemas.openxmlformats.org/officeDocument/2006/math">
                    <m:r>
                      <a:rPr lang="en-US" sz="2400" i="1" dirty="0" smtClean="0">
                        <a:latin typeface="Cambria Math" panose="02040503050406030204" pitchFamily="18" charset="0"/>
                      </a:rPr>
                      <m:t>2</m:t>
                    </m:r>
                    <m:r>
                      <a:rPr lang="en-US" sz="2400" b="0" i="1" dirty="0" smtClean="0">
                        <a:latin typeface="Cambria Math" panose="02040503050406030204" pitchFamily="18" charset="0"/>
                      </a:rPr>
                      <m:t>×</m:t>
                    </m:r>
                    <m:r>
                      <a:rPr lang="en-US" sz="2400" i="1" dirty="0" smtClean="0">
                        <a:latin typeface="Cambria Math" panose="02040503050406030204" pitchFamily="18" charset="0"/>
                      </a:rPr>
                      <m:t>2</m:t>
                    </m:r>
                  </m:oMath>
                </a14:m>
                <a:endParaRPr lang="en-US" sz="2400" dirty="0"/>
              </a:p>
              <a:p>
                <a:r>
                  <a:rPr lang="en-US" sz="2400" dirty="0"/>
                  <a:t>kernel size and stride 2</a:t>
                </a:r>
              </a:p>
            </p:txBody>
          </p:sp>
        </mc:Choice>
        <mc:Fallback xmlns="">
          <p:sp>
            <p:nvSpPr>
              <p:cNvPr id="7" name="Rectangle 6">
                <a:extLst>
                  <a:ext uri="{FF2B5EF4-FFF2-40B4-BE49-F238E27FC236}">
                    <a16:creationId xmlns:a16="http://schemas.microsoft.com/office/drawing/2014/main" id="{C257A045-95C8-4932-AAFB-7E6DC004D942}"/>
                  </a:ext>
                </a:extLst>
              </p:cNvPr>
              <p:cNvSpPr>
                <a:spLocks noRot="1" noChangeAspect="1" noMove="1" noResize="1" noEditPoints="1" noAdjustHandles="1" noChangeArrowheads="1" noChangeShapeType="1" noTextEdit="1"/>
              </p:cNvSpPr>
              <p:nvPr/>
            </p:nvSpPr>
            <p:spPr>
              <a:xfrm>
                <a:off x="4921770" y="2371174"/>
                <a:ext cx="3742545" cy="830997"/>
              </a:xfrm>
              <a:prstGeom prst="rect">
                <a:avLst/>
              </a:prstGeom>
              <a:blipFill>
                <a:blip r:embed="rId2"/>
                <a:stretch>
                  <a:fillRect l="-2443" t="-5882" b="-16176"/>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A38946F-F6CD-4B72-91BE-AA43FAE98332}"/>
              </a:ext>
            </a:extLst>
          </p:cNvPr>
          <p:cNvCxnSpPr/>
          <p:nvPr/>
        </p:nvCxnSpPr>
        <p:spPr>
          <a:xfrm>
            <a:off x="4347148" y="3222885"/>
            <a:ext cx="43171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2E94E30-2AF9-4D0A-B285-04C76AD6FC85}"/>
              </a:ext>
            </a:extLst>
          </p:cNvPr>
          <p:cNvPicPr>
            <a:picLocks noChangeAspect="1"/>
          </p:cNvPicPr>
          <p:nvPr/>
        </p:nvPicPr>
        <p:blipFill>
          <a:blip r:embed="rId3"/>
          <a:stretch>
            <a:fillRect/>
          </a:stretch>
        </p:blipFill>
        <p:spPr>
          <a:xfrm>
            <a:off x="5373651" y="147847"/>
            <a:ext cx="1774479" cy="1865014"/>
          </a:xfrm>
          <a:prstGeom prst="rect">
            <a:avLst/>
          </a:prstGeom>
        </p:spPr>
      </p:pic>
      <p:sp>
        <p:nvSpPr>
          <p:cNvPr id="11" name="Rectangle 10">
            <a:extLst>
              <a:ext uri="{FF2B5EF4-FFF2-40B4-BE49-F238E27FC236}">
                <a16:creationId xmlns:a16="http://schemas.microsoft.com/office/drawing/2014/main" id="{BFDA40D6-6D86-47B3-84D7-95DCD495042C}"/>
              </a:ext>
            </a:extLst>
          </p:cNvPr>
          <p:cNvSpPr/>
          <p:nvPr/>
        </p:nvSpPr>
        <p:spPr>
          <a:xfrm>
            <a:off x="1222530" y="1151269"/>
            <a:ext cx="2350580" cy="461665"/>
          </a:xfrm>
          <a:prstGeom prst="rect">
            <a:avLst/>
          </a:prstGeom>
        </p:spPr>
        <p:txBody>
          <a:bodyPr wrap="none">
            <a:spAutoFit/>
          </a:bodyPr>
          <a:lstStyle/>
          <a:p>
            <a:r>
              <a:rPr lang="en-US" sz="2400" dirty="0"/>
              <a:t>Single depth slice</a:t>
            </a:r>
          </a:p>
        </p:txBody>
      </p:sp>
      <p:sp>
        <p:nvSpPr>
          <p:cNvPr id="12" name="TextBox 11">
            <a:extLst>
              <a:ext uri="{FF2B5EF4-FFF2-40B4-BE49-F238E27FC236}">
                <a16:creationId xmlns:a16="http://schemas.microsoft.com/office/drawing/2014/main" id="{68C12ECE-C6CC-4F2E-8389-6E77C9C77A27}"/>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3" name="Slide Number Placeholder 2">
            <a:extLst>
              <a:ext uri="{FF2B5EF4-FFF2-40B4-BE49-F238E27FC236}">
                <a16:creationId xmlns:a16="http://schemas.microsoft.com/office/drawing/2014/main" id="{FE76FFDF-165E-4962-8A3C-AE77BD45AE56}"/>
              </a:ext>
            </a:extLst>
          </p:cNvPr>
          <p:cNvSpPr>
            <a:spLocks noGrp="1"/>
          </p:cNvSpPr>
          <p:nvPr>
            <p:ph type="sldNum" sz="quarter" idx="12"/>
          </p:nvPr>
        </p:nvSpPr>
        <p:spPr/>
        <p:txBody>
          <a:bodyPr/>
          <a:lstStyle/>
          <a:p>
            <a:fld id="{7E663616-BBAC-427E-89D3-E72909796144}" type="slidenum">
              <a:rPr lang="en-US" smtClean="0"/>
              <a:t>70</a:t>
            </a:fld>
            <a:endParaRPr lang="en-US"/>
          </a:p>
        </p:txBody>
      </p:sp>
    </p:spTree>
    <p:extLst>
      <p:ext uri="{BB962C8B-B14F-4D97-AF65-F5344CB8AC3E}">
        <p14:creationId xmlns:p14="http://schemas.microsoft.com/office/powerpoint/2010/main" val="20834343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B31B-67EC-4E27-8F7B-976FFA808649}"/>
              </a:ext>
            </a:extLst>
          </p:cNvPr>
          <p:cNvSpPr>
            <a:spLocks noGrp="1"/>
          </p:cNvSpPr>
          <p:nvPr>
            <p:ph type="title"/>
          </p:nvPr>
        </p:nvSpPr>
        <p:spPr/>
        <p:txBody>
          <a:bodyPr/>
          <a:lstStyle/>
          <a:p>
            <a:r>
              <a:rPr lang="en-US" dirty="0"/>
              <a:t>Max Pooling Summary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9B2379-F8C2-4D6F-9F9E-B2FD344ECFCF}"/>
                  </a:ext>
                </a:extLst>
              </p:cNvPr>
              <p:cNvSpPr/>
              <p:nvPr/>
            </p:nvSpPr>
            <p:spPr>
              <a:xfrm>
                <a:off x="838200" y="1161978"/>
                <a:ext cx="6096000" cy="3416320"/>
              </a:xfrm>
              <a:prstGeom prst="rect">
                <a:avLst/>
              </a:prstGeom>
            </p:spPr>
            <p:txBody>
              <a:bodyPr>
                <a:spAutoFit/>
              </a:bodyPr>
              <a:lstStyle/>
              <a:p>
                <a:r>
                  <a:rPr lang="en-US" sz="2400" dirty="0"/>
                  <a:t>Input: </a:t>
                </a:r>
                <a14:m>
                  <m:oMath xmlns:m="http://schemas.openxmlformats.org/officeDocument/2006/math">
                    <m:r>
                      <a:rPr lang="en-US" sz="2400" i="1" dirty="0" smtClean="0">
                        <a:latin typeface="Cambria Math" panose="02040503050406030204" pitchFamily="18" charset="0"/>
                      </a:rPr>
                      <m:t>𝐶</m:t>
                    </m:r>
                    <m:r>
                      <a:rPr lang="en-US" sz="2400" b="0" i="1" dirty="0" smtClean="0">
                        <a:latin typeface="Cambria Math" panose="02040503050406030204" pitchFamily="18" charset="0"/>
                      </a:rPr>
                      <m:t>×</m:t>
                    </m:r>
                    <m:r>
                      <a:rPr lang="en-US" sz="2400" i="1" dirty="0" smtClean="0">
                        <a:latin typeface="Cambria Math" panose="02040503050406030204" pitchFamily="18" charset="0"/>
                      </a:rPr>
                      <m:t> </m:t>
                    </m:r>
                    <m:r>
                      <a:rPr lang="en-US" sz="2400" i="1" dirty="0" smtClean="0">
                        <a:latin typeface="Cambria Math" panose="02040503050406030204" pitchFamily="18" charset="0"/>
                      </a:rPr>
                      <m:t>𝐻</m:t>
                    </m:r>
                    <m:r>
                      <a:rPr lang="en-US" sz="2400" b="0" i="1" dirty="0" smtClean="0">
                        <a:latin typeface="Cambria Math" panose="02040503050406030204" pitchFamily="18" charset="0"/>
                      </a:rPr>
                      <m:t>×</m:t>
                    </m:r>
                    <m:r>
                      <a:rPr lang="en-US" sz="2400" i="1" dirty="0" smtClean="0">
                        <a:latin typeface="Cambria Math" panose="02040503050406030204" pitchFamily="18" charset="0"/>
                      </a:rPr>
                      <m:t>𝑊</m:t>
                    </m:r>
                  </m:oMath>
                </a14:m>
                <a:endParaRPr lang="en-US" sz="2400" dirty="0"/>
              </a:p>
              <a:p>
                <a:r>
                  <a:rPr lang="en-US" sz="2400" dirty="0"/>
                  <a:t>Hyperparameters:</a:t>
                </a:r>
              </a:p>
              <a:p>
                <a:r>
                  <a:rPr lang="en-US" sz="2400" dirty="0"/>
                  <a:t>- Kernel size: </a:t>
                </a:r>
                <a14:m>
                  <m:oMath xmlns:m="http://schemas.openxmlformats.org/officeDocument/2006/math">
                    <m:r>
                      <a:rPr lang="en-US" sz="2400" i="1" dirty="0" smtClean="0">
                        <a:latin typeface="Cambria Math" panose="02040503050406030204" pitchFamily="18" charset="0"/>
                      </a:rPr>
                      <m:t>𝐾</m:t>
                    </m:r>
                  </m:oMath>
                </a14:m>
                <a:endParaRPr lang="en-US" sz="2400" dirty="0"/>
              </a:p>
              <a:p>
                <a:r>
                  <a:rPr lang="en-US" sz="2400" dirty="0"/>
                  <a:t>- Stride: </a:t>
                </a:r>
                <a14:m>
                  <m:oMath xmlns:m="http://schemas.openxmlformats.org/officeDocument/2006/math">
                    <m:r>
                      <a:rPr lang="en-US" sz="2400" i="1" dirty="0" smtClean="0">
                        <a:latin typeface="Cambria Math" panose="02040503050406030204" pitchFamily="18" charset="0"/>
                      </a:rPr>
                      <m:t>𝑆</m:t>
                    </m:r>
                  </m:oMath>
                </a14:m>
                <a:endParaRPr lang="en-US" sz="2400" dirty="0"/>
              </a:p>
              <a:p>
                <a:r>
                  <a:rPr lang="en-US" sz="2400" dirty="0"/>
                  <a:t>- Pooling function (max, avg)</a:t>
                </a:r>
              </a:p>
              <a:p>
                <a:r>
                  <a:rPr lang="en-US" sz="2400" dirty="0"/>
                  <a:t>Output: </a:t>
                </a:r>
                <a14:m>
                  <m:oMath xmlns:m="http://schemas.openxmlformats.org/officeDocument/2006/math">
                    <m:r>
                      <a:rPr lang="en-US" sz="2400" i="1" dirty="0" smtClean="0">
                        <a:latin typeface="Cambria Math" panose="02040503050406030204" pitchFamily="18" charset="0"/>
                      </a:rPr>
                      <m:t>𝐶</m:t>
                    </m:r>
                    <m:r>
                      <a:rPr lang="en-US" sz="2400" i="1" dirty="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𝑊</m:t>
                    </m:r>
                    <m:r>
                      <a:rPr lang="en-US" sz="2400" i="1" dirty="0" smtClean="0">
                        <a:latin typeface="Cambria Math" panose="02040503050406030204" pitchFamily="18" charset="0"/>
                      </a:rPr>
                      <m:t>’ </m:t>
                    </m:r>
                  </m:oMath>
                </a14:m>
                <a:r>
                  <a:rPr lang="en-US" sz="2400" dirty="0"/>
                  <a:t>where</a:t>
                </a:r>
              </a:p>
              <a:p>
                <a:r>
                  <a:rPr lang="en-US" sz="2400" dirty="0"/>
                  <a:t>-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 = (</m:t>
                    </m:r>
                    <m:r>
                      <a:rPr lang="en-US" sz="2400" i="1" dirty="0" smtClean="0">
                        <a:latin typeface="Cambria Math" panose="02040503050406030204" pitchFamily="18" charset="0"/>
                      </a:rPr>
                      <m:t>𝐻</m:t>
                    </m:r>
                    <m:r>
                      <a:rPr lang="en-US" sz="2400" i="1" dirty="0" smtClean="0">
                        <a:latin typeface="Cambria Math" panose="02040503050406030204" pitchFamily="18" charset="0"/>
                      </a:rPr>
                      <m:t> – </m:t>
                    </m:r>
                    <m:r>
                      <a:rPr lang="en-US" sz="2400" i="1" dirty="0" smtClean="0">
                        <a:latin typeface="Cambria Math" panose="02040503050406030204" pitchFamily="18" charset="0"/>
                      </a:rPr>
                      <m:t>𝐾</m:t>
                    </m:r>
                    <m:r>
                      <a:rPr lang="en-US" sz="2400" i="1" dirty="0" smtClean="0">
                        <a:latin typeface="Cambria Math" panose="02040503050406030204" pitchFamily="18" charset="0"/>
                      </a:rPr>
                      <m:t>) / </m:t>
                    </m:r>
                    <m:r>
                      <a:rPr lang="en-US" sz="2400" i="1" dirty="0" smtClean="0">
                        <a:latin typeface="Cambria Math" panose="02040503050406030204" pitchFamily="18" charset="0"/>
                      </a:rPr>
                      <m:t>𝑆</m:t>
                    </m:r>
                    <m:r>
                      <a:rPr lang="en-US" sz="2400" i="1" dirty="0" smtClean="0">
                        <a:latin typeface="Cambria Math" panose="02040503050406030204" pitchFamily="18" charset="0"/>
                      </a:rPr>
                      <m:t> + 1</m:t>
                    </m:r>
                  </m:oMath>
                </a14:m>
                <a:endParaRPr lang="en-US" sz="2400" dirty="0"/>
              </a:p>
              <a:p>
                <a:r>
                  <a:rPr lang="en-US" sz="2400" dirty="0"/>
                  <a:t>- </a:t>
                </a:r>
                <a14:m>
                  <m:oMath xmlns:m="http://schemas.openxmlformats.org/officeDocument/2006/math">
                    <m:r>
                      <a:rPr lang="en-US" sz="2400" i="1" dirty="0" smtClean="0">
                        <a:latin typeface="Cambria Math" panose="02040503050406030204" pitchFamily="18" charset="0"/>
                      </a:rPr>
                      <m:t>𝑊</m:t>
                    </m:r>
                    <m:r>
                      <a:rPr lang="en-US" sz="2400" i="1" dirty="0" smtClean="0">
                        <a:latin typeface="Cambria Math" panose="02040503050406030204" pitchFamily="18" charset="0"/>
                      </a:rPr>
                      <m:t>’ = (</m:t>
                    </m:r>
                    <m:r>
                      <a:rPr lang="en-US" sz="2400" i="1" dirty="0" smtClean="0">
                        <a:latin typeface="Cambria Math" panose="02040503050406030204" pitchFamily="18" charset="0"/>
                      </a:rPr>
                      <m:t>𝑊</m:t>
                    </m:r>
                    <m:r>
                      <a:rPr lang="en-US" sz="2400" i="1" dirty="0" smtClean="0">
                        <a:latin typeface="Cambria Math" panose="02040503050406030204" pitchFamily="18" charset="0"/>
                      </a:rPr>
                      <m:t> – </m:t>
                    </m:r>
                    <m:r>
                      <a:rPr lang="en-US" sz="2400" i="1" dirty="0" smtClean="0">
                        <a:latin typeface="Cambria Math" panose="02040503050406030204" pitchFamily="18" charset="0"/>
                      </a:rPr>
                      <m:t>𝐾</m:t>
                    </m:r>
                    <m:r>
                      <a:rPr lang="en-US" sz="2400" i="1" dirty="0" smtClean="0">
                        <a:latin typeface="Cambria Math" panose="02040503050406030204" pitchFamily="18" charset="0"/>
                      </a:rPr>
                      <m:t>) / </m:t>
                    </m:r>
                    <m:r>
                      <a:rPr lang="en-US" sz="2400" i="1" dirty="0" smtClean="0">
                        <a:latin typeface="Cambria Math" panose="02040503050406030204" pitchFamily="18" charset="0"/>
                      </a:rPr>
                      <m:t>𝑆</m:t>
                    </m:r>
                    <m:r>
                      <a:rPr lang="en-US" sz="2400" i="1" dirty="0" smtClean="0">
                        <a:latin typeface="Cambria Math" panose="02040503050406030204" pitchFamily="18" charset="0"/>
                      </a:rPr>
                      <m:t> + 1</m:t>
                    </m:r>
                  </m:oMath>
                </a14:m>
                <a:endParaRPr lang="en-US" sz="2400" dirty="0"/>
              </a:p>
              <a:p>
                <a:r>
                  <a:rPr lang="en-US" sz="2400" dirty="0"/>
                  <a:t>Learnable parameters: None!</a:t>
                </a:r>
              </a:p>
            </p:txBody>
          </p:sp>
        </mc:Choice>
        <mc:Fallback xmlns="">
          <p:sp>
            <p:nvSpPr>
              <p:cNvPr id="3" name="Rectangle 2">
                <a:extLst>
                  <a:ext uri="{FF2B5EF4-FFF2-40B4-BE49-F238E27FC236}">
                    <a16:creationId xmlns:a16="http://schemas.microsoft.com/office/drawing/2014/main" id="{4D9B2379-F8C2-4D6F-9F9E-B2FD344ECFCF}"/>
                  </a:ext>
                </a:extLst>
              </p:cNvPr>
              <p:cNvSpPr>
                <a:spLocks noRot="1" noChangeAspect="1" noMove="1" noResize="1" noEditPoints="1" noAdjustHandles="1" noChangeArrowheads="1" noChangeShapeType="1" noTextEdit="1"/>
              </p:cNvSpPr>
              <p:nvPr/>
            </p:nvSpPr>
            <p:spPr>
              <a:xfrm>
                <a:off x="838200" y="1161978"/>
                <a:ext cx="6096000" cy="3416320"/>
              </a:xfrm>
              <a:prstGeom prst="rect">
                <a:avLst/>
              </a:prstGeom>
              <a:blipFill>
                <a:blip r:embed="rId2"/>
                <a:stretch>
                  <a:fillRect l="-1600" t="-1429" b="-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7129BF5-B1E2-4B09-8FB4-971822D13C33}"/>
                  </a:ext>
                </a:extLst>
              </p:cNvPr>
              <p:cNvSpPr/>
              <p:nvPr/>
            </p:nvSpPr>
            <p:spPr>
              <a:xfrm>
                <a:off x="6934200" y="2562600"/>
                <a:ext cx="4419600" cy="1200329"/>
              </a:xfrm>
              <a:prstGeom prst="rect">
                <a:avLst/>
              </a:prstGeom>
            </p:spPr>
            <p:txBody>
              <a:bodyPr wrap="square">
                <a:spAutoFit/>
              </a:bodyPr>
              <a:lstStyle/>
              <a:p>
                <a:r>
                  <a:rPr lang="en-US" sz="2400" dirty="0"/>
                  <a:t>Common settings:</a:t>
                </a:r>
              </a:p>
              <a:p>
                <a:r>
                  <a:rPr lang="en-US" sz="2400" dirty="0"/>
                  <a:t>max, </a:t>
                </a:r>
                <a14:m>
                  <m:oMath xmlns:m="http://schemas.openxmlformats.org/officeDocument/2006/math">
                    <m:r>
                      <a:rPr lang="en-US" sz="2400" i="1" dirty="0" smtClean="0">
                        <a:latin typeface="Cambria Math" panose="02040503050406030204" pitchFamily="18" charset="0"/>
                      </a:rPr>
                      <m:t>𝐾</m:t>
                    </m:r>
                    <m:r>
                      <a:rPr lang="en-US" sz="2400" i="1" dirty="0" smtClean="0">
                        <a:latin typeface="Cambria Math" panose="02040503050406030204" pitchFamily="18" charset="0"/>
                      </a:rPr>
                      <m:t> = 2, </m:t>
                    </m:r>
                    <m:r>
                      <a:rPr lang="en-US" sz="2400" i="1" dirty="0" smtClean="0">
                        <a:latin typeface="Cambria Math" panose="02040503050406030204" pitchFamily="18" charset="0"/>
                      </a:rPr>
                      <m:t>𝑆</m:t>
                    </m:r>
                    <m:r>
                      <a:rPr lang="en-US" sz="2400" i="1" dirty="0" smtClean="0">
                        <a:latin typeface="Cambria Math" panose="02040503050406030204" pitchFamily="18" charset="0"/>
                      </a:rPr>
                      <m:t> = 2</m:t>
                    </m:r>
                  </m:oMath>
                </a14:m>
                <a:endParaRPr lang="en-US" sz="2400" dirty="0"/>
              </a:p>
              <a:p>
                <a:r>
                  <a:rPr lang="en-US" sz="2400" dirty="0"/>
                  <a:t>max, </a:t>
                </a:r>
                <a14:m>
                  <m:oMath xmlns:m="http://schemas.openxmlformats.org/officeDocument/2006/math">
                    <m:r>
                      <a:rPr lang="en-US" sz="2400" i="1" dirty="0" smtClean="0">
                        <a:latin typeface="Cambria Math" panose="02040503050406030204" pitchFamily="18" charset="0"/>
                      </a:rPr>
                      <m:t>𝐾</m:t>
                    </m:r>
                    <m:r>
                      <a:rPr lang="en-US" sz="2400" i="1" dirty="0" smtClean="0">
                        <a:latin typeface="Cambria Math" panose="02040503050406030204" pitchFamily="18" charset="0"/>
                      </a:rPr>
                      <m:t> = 3, </m:t>
                    </m:r>
                    <m:r>
                      <a:rPr lang="en-US" sz="2400" i="1" dirty="0" smtClean="0">
                        <a:latin typeface="Cambria Math" panose="02040503050406030204" pitchFamily="18" charset="0"/>
                      </a:rPr>
                      <m:t>𝑆</m:t>
                    </m:r>
                    <m:r>
                      <a:rPr lang="en-US" sz="2400" i="1" dirty="0" smtClean="0">
                        <a:latin typeface="Cambria Math" panose="02040503050406030204" pitchFamily="18" charset="0"/>
                      </a:rPr>
                      <m:t> = 2 </m:t>
                    </m:r>
                  </m:oMath>
                </a14:m>
                <a:r>
                  <a:rPr lang="en-US" sz="2400" dirty="0"/>
                  <a:t>(</a:t>
                </a:r>
                <a:r>
                  <a:rPr lang="en-US" sz="2400" dirty="0" err="1"/>
                  <a:t>AlexNet</a:t>
                </a:r>
                <a:r>
                  <a:rPr lang="en-US" sz="2400" dirty="0"/>
                  <a:t>)</a:t>
                </a:r>
              </a:p>
            </p:txBody>
          </p:sp>
        </mc:Choice>
        <mc:Fallback xmlns="">
          <p:sp>
            <p:nvSpPr>
              <p:cNvPr id="4" name="Rectangle 3">
                <a:extLst>
                  <a:ext uri="{FF2B5EF4-FFF2-40B4-BE49-F238E27FC236}">
                    <a16:creationId xmlns:a16="http://schemas.microsoft.com/office/drawing/2014/main" id="{D7129BF5-B1E2-4B09-8FB4-971822D13C33}"/>
                  </a:ext>
                </a:extLst>
              </p:cNvPr>
              <p:cNvSpPr>
                <a:spLocks noRot="1" noChangeAspect="1" noMove="1" noResize="1" noEditPoints="1" noAdjustHandles="1" noChangeArrowheads="1" noChangeShapeType="1" noTextEdit="1"/>
              </p:cNvSpPr>
              <p:nvPr/>
            </p:nvSpPr>
            <p:spPr>
              <a:xfrm>
                <a:off x="6934200" y="2562600"/>
                <a:ext cx="4419600" cy="1200329"/>
              </a:xfrm>
              <a:prstGeom prst="rect">
                <a:avLst/>
              </a:prstGeom>
              <a:blipFill>
                <a:blip r:embed="rId3"/>
                <a:stretch>
                  <a:fillRect l="-2207" t="-4061" b="-1066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B154D2D-98D9-4E52-97E1-6BCB2A608522}"/>
              </a:ext>
            </a:extLst>
          </p:cNvPr>
          <p:cNvSpPr txBox="1"/>
          <p:nvPr/>
        </p:nvSpPr>
        <p:spPr>
          <a:xfrm>
            <a:off x="0" y="6582975"/>
            <a:ext cx="1074333" cy="276999"/>
          </a:xfrm>
          <a:prstGeom prst="rect">
            <a:avLst/>
          </a:prstGeom>
          <a:noFill/>
        </p:spPr>
        <p:txBody>
          <a:bodyPr wrap="none" rtlCol="0">
            <a:spAutoFit/>
          </a:bodyPr>
          <a:lstStyle/>
          <a:p>
            <a:r>
              <a:rPr lang="en-US" sz="1200" dirty="0">
                <a:solidFill>
                  <a:schemeClr val="bg1">
                    <a:lumMod val="50000"/>
                  </a:schemeClr>
                </a:solidFill>
              </a:rPr>
              <a:t>Slide: Johnson</a:t>
            </a:r>
          </a:p>
        </p:txBody>
      </p:sp>
      <p:sp>
        <p:nvSpPr>
          <p:cNvPr id="6" name="Slide Number Placeholder 5">
            <a:extLst>
              <a:ext uri="{FF2B5EF4-FFF2-40B4-BE49-F238E27FC236}">
                <a16:creationId xmlns:a16="http://schemas.microsoft.com/office/drawing/2014/main" id="{E4122B8B-C2CB-4DD4-BBAB-370FFD6B405A}"/>
              </a:ext>
            </a:extLst>
          </p:cNvPr>
          <p:cNvSpPr>
            <a:spLocks noGrp="1"/>
          </p:cNvSpPr>
          <p:nvPr>
            <p:ph type="sldNum" sz="quarter" idx="12"/>
          </p:nvPr>
        </p:nvSpPr>
        <p:spPr/>
        <p:txBody>
          <a:bodyPr/>
          <a:lstStyle/>
          <a:p>
            <a:fld id="{7E663616-BBAC-427E-89D3-E72909796144}" type="slidenum">
              <a:rPr lang="en-US" smtClean="0"/>
              <a:t>71</a:t>
            </a:fld>
            <a:endParaRPr lang="en-US"/>
          </a:p>
        </p:txBody>
      </p:sp>
    </p:spTree>
    <p:extLst>
      <p:ext uri="{BB962C8B-B14F-4D97-AF65-F5344CB8AC3E}">
        <p14:creationId xmlns:p14="http://schemas.microsoft.com/office/powerpoint/2010/main" val="2684890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a:t>
            </a:r>
          </a:p>
        </p:txBody>
      </p:sp>
      <p:sp>
        <p:nvSpPr>
          <p:cNvPr id="3" name="Content Placeholder 2"/>
          <p:cNvSpPr>
            <a:spLocks noGrp="1"/>
          </p:cNvSpPr>
          <p:nvPr>
            <p:ph idx="1"/>
          </p:nvPr>
        </p:nvSpPr>
        <p:spPr>
          <a:xfrm>
            <a:off x="838200" y="3992361"/>
            <a:ext cx="10515600" cy="2184602"/>
          </a:xfrm>
        </p:spPr>
        <p:txBody>
          <a:bodyPr/>
          <a:lstStyle/>
          <a:p>
            <a:pPr marL="457200" indent="-457200">
              <a:buFont typeface="Arial"/>
              <a:buChar char="•"/>
            </a:pPr>
            <a:r>
              <a:rPr lang="en-US" sz="2400" dirty="0"/>
              <a:t>Average pooling</a:t>
            </a:r>
          </a:p>
          <a:p>
            <a:pPr marL="457200" indent="-457200">
              <a:buFont typeface="Arial"/>
              <a:buChar char="•"/>
            </a:pPr>
            <a:r>
              <a:rPr lang="en-US" sz="2400" dirty="0"/>
              <a:t>Sigmoid or </a:t>
            </a:r>
            <a:r>
              <a:rPr lang="en-US" sz="2400" dirty="0" err="1"/>
              <a:t>tanh</a:t>
            </a:r>
            <a:r>
              <a:rPr lang="en-US" sz="2400" dirty="0"/>
              <a:t> nonlinearity</a:t>
            </a:r>
          </a:p>
          <a:p>
            <a:pPr marL="457200" indent="-457200">
              <a:buFont typeface="Arial"/>
              <a:buChar char="•"/>
            </a:pPr>
            <a:r>
              <a:rPr lang="en-US" sz="2400" dirty="0"/>
              <a:t>Fully connected layers at the end</a:t>
            </a:r>
          </a:p>
          <a:p>
            <a:pPr marL="457200" indent="-457200">
              <a:buFont typeface="Arial"/>
              <a:buChar char="•"/>
            </a:pPr>
            <a:r>
              <a:rPr lang="en-US" sz="2400" dirty="0"/>
              <a:t>Trained on MNIST digit dataset with 60K </a:t>
            </a:r>
            <a:r>
              <a:rPr lang="en-US" sz="2400"/>
              <a:t>traiSning</a:t>
            </a:r>
            <a:r>
              <a:rPr lang="en-US" sz="2400" dirty="0"/>
              <a:t> examples</a:t>
            </a:r>
          </a:p>
        </p:txBody>
      </p:sp>
      <p:sp>
        <p:nvSpPr>
          <p:cNvPr id="5" name="Rectangle 4"/>
          <p:cNvSpPr/>
          <p:nvPr/>
        </p:nvSpPr>
        <p:spPr>
          <a:xfrm>
            <a:off x="76200" y="6211669"/>
            <a:ext cx="12115800" cy="338554"/>
          </a:xfrm>
          <a:prstGeom prst="rect">
            <a:avLst/>
          </a:prstGeom>
        </p:spPr>
        <p:txBody>
          <a:bodyPr wrap="square">
            <a:spAutoFit/>
          </a:bodyPr>
          <a:lstStyle/>
          <a:p>
            <a:pPr algn="ctr"/>
            <a:r>
              <a:rPr lang="en-US" sz="1600" dirty="0"/>
              <a:t>Y. </a:t>
            </a:r>
            <a:r>
              <a:rPr lang="en-US" sz="1600" dirty="0" err="1"/>
              <a:t>LeCun</a:t>
            </a:r>
            <a:r>
              <a:rPr lang="en-US" sz="1600" dirty="0"/>
              <a:t>, L. </a:t>
            </a:r>
            <a:r>
              <a:rPr lang="en-US" sz="1600" dirty="0" err="1"/>
              <a:t>Bottou</a:t>
            </a:r>
            <a:r>
              <a:rPr lang="en-US" sz="1600" dirty="0"/>
              <a:t>, Y. </a:t>
            </a:r>
            <a:r>
              <a:rPr lang="en-US" sz="1600" dirty="0" err="1"/>
              <a:t>Bengio</a:t>
            </a:r>
            <a:r>
              <a:rPr lang="en-US" sz="1600" dirty="0"/>
              <a:t>, and P. </a:t>
            </a:r>
            <a:r>
              <a:rPr lang="en-US" sz="1600" dirty="0" err="1"/>
              <a:t>Haffner</a:t>
            </a:r>
            <a:r>
              <a:rPr lang="en-US" sz="1600" dirty="0"/>
              <a:t>, </a:t>
            </a:r>
            <a:r>
              <a:rPr lang="en-US" sz="1600" dirty="0">
                <a:hlinkClick r:id="rId3"/>
              </a:rPr>
              <a:t>Gradient-based learning applied to document recognition</a:t>
            </a:r>
            <a:r>
              <a:rPr lang="en-US" sz="1600" dirty="0"/>
              <a:t>, Proc. IEEE 86(11): 2278–2324, 1998.</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09" y="851026"/>
            <a:ext cx="11114982" cy="3141335"/>
          </a:xfrm>
          <a:prstGeom prst="rect">
            <a:avLst/>
          </a:prstGeom>
        </p:spPr>
      </p:pic>
      <p:sp>
        <p:nvSpPr>
          <p:cNvPr id="6" name="Slide Number Placeholder 5">
            <a:extLst>
              <a:ext uri="{FF2B5EF4-FFF2-40B4-BE49-F238E27FC236}">
                <a16:creationId xmlns:a16="http://schemas.microsoft.com/office/drawing/2014/main" id="{CF0D62A0-711A-4B0D-A24E-0B78E061AFEC}"/>
              </a:ext>
            </a:extLst>
          </p:cNvPr>
          <p:cNvSpPr>
            <a:spLocks noGrp="1"/>
          </p:cNvSpPr>
          <p:nvPr>
            <p:ph type="sldNum" sz="quarter" idx="12"/>
          </p:nvPr>
        </p:nvSpPr>
        <p:spPr/>
        <p:txBody>
          <a:bodyPr/>
          <a:lstStyle/>
          <a:p>
            <a:fld id="{7E663616-BBAC-427E-89D3-E72909796144}" type="slidenum">
              <a:rPr lang="en-US" smtClean="0"/>
              <a:t>72</a:t>
            </a:fld>
            <a:endParaRPr lang="en-US"/>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AE48FDF-04EE-41BA-AE36-6503B0DAD78B}"/>
                  </a:ext>
                </a:extLst>
              </p14:cNvPr>
              <p14:cNvContentPartPr/>
              <p14:nvPr/>
            </p14:nvContentPartPr>
            <p14:xfrm>
              <a:off x="1498680" y="374760"/>
              <a:ext cx="10668240" cy="5454720"/>
            </p14:xfrm>
          </p:contentPart>
        </mc:Choice>
        <mc:Fallback>
          <p:pic>
            <p:nvPicPr>
              <p:cNvPr id="7" name="Ink 6">
                <a:extLst>
                  <a:ext uri="{FF2B5EF4-FFF2-40B4-BE49-F238E27FC236}">
                    <a16:creationId xmlns:a16="http://schemas.microsoft.com/office/drawing/2014/main" id="{DAE48FDF-04EE-41BA-AE36-6503B0DAD78B}"/>
                  </a:ext>
                </a:extLst>
              </p:cNvPr>
              <p:cNvPicPr/>
              <p:nvPr/>
            </p:nvPicPr>
            <p:blipFill>
              <a:blip r:embed="rId6"/>
              <a:stretch>
                <a:fillRect/>
              </a:stretch>
            </p:blipFill>
            <p:spPr>
              <a:xfrm>
                <a:off x="1489320" y="365400"/>
                <a:ext cx="10686960" cy="5473440"/>
              </a:xfrm>
              <a:prstGeom prst="rect">
                <a:avLst/>
              </a:prstGeom>
            </p:spPr>
          </p:pic>
        </mc:Fallback>
      </mc:AlternateContent>
    </p:spTree>
    <p:extLst>
      <p:ext uri="{BB962C8B-B14F-4D97-AF65-F5344CB8AC3E}">
        <p14:creationId xmlns:p14="http://schemas.microsoft.com/office/powerpoint/2010/main" val="3218558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7E97-ECF2-4457-A504-13FFA1E6D0B4}"/>
              </a:ext>
            </a:extLst>
          </p:cNvPr>
          <p:cNvSpPr>
            <a:spLocks noGrp="1"/>
          </p:cNvSpPr>
          <p:nvPr>
            <p:ph type="title"/>
          </p:nvPr>
        </p:nvSpPr>
        <p:spPr/>
        <p:txBody>
          <a:bodyPr/>
          <a:lstStyle/>
          <a:p>
            <a:r>
              <a:rPr lang="en-US" dirty="0"/>
              <a:t>Backpropagation</a:t>
            </a:r>
          </a:p>
        </p:txBody>
      </p:sp>
      <p:sp>
        <p:nvSpPr>
          <p:cNvPr id="3" name="Text Placeholder 2">
            <a:extLst>
              <a:ext uri="{FF2B5EF4-FFF2-40B4-BE49-F238E27FC236}">
                <a16:creationId xmlns:a16="http://schemas.microsoft.com/office/drawing/2014/main" id="{EBE3BC12-03D1-4A33-820B-6B4B7B72C2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D4ED38-12CC-4AEB-A609-98C1962890AE}"/>
              </a:ext>
            </a:extLst>
          </p:cNvPr>
          <p:cNvSpPr>
            <a:spLocks noGrp="1"/>
          </p:cNvSpPr>
          <p:nvPr>
            <p:ph type="sldNum" sz="quarter" idx="12"/>
          </p:nvPr>
        </p:nvSpPr>
        <p:spPr/>
        <p:txBody>
          <a:bodyPr/>
          <a:lstStyle/>
          <a:p>
            <a:fld id="{7E663616-BBAC-427E-89D3-E72909796144}" type="slidenum">
              <a:rPr lang="en-US" smtClean="0"/>
              <a:t>73</a:t>
            </a:fld>
            <a:endParaRPr lang="en-US"/>
          </a:p>
        </p:txBody>
      </p:sp>
    </p:spTree>
    <p:extLst>
      <p:ext uri="{BB962C8B-B14F-4D97-AF65-F5344CB8AC3E}">
        <p14:creationId xmlns:p14="http://schemas.microsoft.com/office/powerpoint/2010/main" val="3779174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8CCD-A1AA-4F00-8F69-A45951D9F585}"/>
              </a:ext>
            </a:extLst>
          </p:cNvPr>
          <p:cNvSpPr>
            <a:spLocks noGrp="1"/>
          </p:cNvSpPr>
          <p:nvPr>
            <p:ph type="title"/>
          </p:nvPr>
        </p:nvSpPr>
        <p:spPr/>
        <p:txBody>
          <a:bodyPr>
            <a:normAutofit/>
          </a:bodyPr>
          <a:lstStyle/>
          <a:p>
            <a:r>
              <a:rPr lang="en-US" dirty="0"/>
              <a:t>Batch Normalization (from Johnson’s CNN slides)</a:t>
            </a:r>
          </a:p>
        </p:txBody>
      </p:sp>
      <p:sp>
        <p:nvSpPr>
          <p:cNvPr id="3" name="Slide Number Placeholder 2">
            <a:extLst>
              <a:ext uri="{FF2B5EF4-FFF2-40B4-BE49-F238E27FC236}">
                <a16:creationId xmlns:a16="http://schemas.microsoft.com/office/drawing/2014/main" id="{C8C99121-E091-418C-87DC-CBC0B5C4AEC6}"/>
              </a:ext>
            </a:extLst>
          </p:cNvPr>
          <p:cNvSpPr>
            <a:spLocks noGrp="1"/>
          </p:cNvSpPr>
          <p:nvPr>
            <p:ph type="sldNum" sz="quarter" idx="12"/>
          </p:nvPr>
        </p:nvSpPr>
        <p:spPr/>
        <p:txBody>
          <a:bodyPr/>
          <a:lstStyle/>
          <a:p>
            <a:fld id="{7E663616-BBAC-427E-89D3-E72909796144}" type="slidenum">
              <a:rPr lang="en-US" smtClean="0"/>
              <a:t>74</a:t>
            </a:fld>
            <a:endParaRPr lang="en-US"/>
          </a:p>
        </p:txBody>
      </p:sp>
    </p:spTree>
    <p:extLst>
      <p:ext uri="{BB962C8B-B14F-4D97-AF65-F5344CB8AC3E}">
        <p14:creationId xmlns:p14="http://schemas.microsoft.com/office/powerpoint/2010/main" val="3780305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BCBFD-6A28-45CE-AF4B-63E7B9E32120}"/>
              </a:ext>
            </a:extLst>
          </p:cNvPr>
          <p:cNvSpPr/>
          <p:nvPr/>
        </p:nvSpPr>
        <p:spPr>
          <a:xfrm>
            <a:off x="3323862" y="3244334"/>
            <a:ext cx="5544275" cy="369332"/>
          </a:xfrm>
          <a:prstGeom prst="rect">
            <a:avLst/>
          </a:prstGeom>
        </p:spPr>
        <p:txBody>
          <a:bodyPr wrap="none">
            <a:spAutoFit/>
          </a:bodyPr>
          <a:lstStyle/>
          <a:p>
            <a:r>
              <a:rPr lang="en-US" dirty="0">
                <a:hlinkClick r:id="rId2"/>
              </a:rPr>
              <a:t>https://www.tensorflow.org/tutorials/keras/classification</a:t>
            </a:r>
            <a:endParaRPr lang="en-US" dirty="0"/>
          </a:p>
        </p:txBody>
      </p:sp>
      <p:sp>
        <p:nvSpPr>
          <p:cNvPr id="3" name="Slide Number Placeholder 2">
            <a:extLst>
              <a:ext uri="{FF2B5EF4-FFF2-40B4-BE49-F238E27FC236}">
                <a16:creationId xmlns:a16="http://schemas.microsoft.com/office/drawing/2014/main" id="{B1D4FE57-29E6-4014-BAC0-FEBED0E4FB84}"/>
              </a:ext>
            </a:extLst>
          </p:cNvPr>
          <p:cNvSpPr>
            <a:spLocks noGrp="1"/>
          </p:cNvSpPr>
          <p:nvPr>
            <p:ph type="sldNum" sz="quarter" idx="12"/>
          </p:nvPr>
        </p:nvSpPr>
        <p:spPr/>
        <p:txBody>
          <a:bodyPr/>
          <a:lstStyle/>
          <a:p>
            <a:fld id="{7E663616-BBAC-427E-89D3-E72909796144}" type="slidenum">
              <a:rPr lang="en-US" smtClean="0"/>
              <a:t>75</a:t>
            </a:fld>
            <a:endParaRPr lang="en-US"/>
          </a:p>
        </p:txBody>
      </p:sp>
    </p:spTree>
    <p:extLst>
      <p:ext uri="{BB962C8B-B14F-4D97-AF65-F5344CB8AC3E}">
        <p14:creationId xmlns:p14="http://schemas.microsoft.com/office/powerpoint/2010/main" val="617100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A099-7161-4C04-9D57-6D24C05AAE4A}"/>
              </a:ext>
            </a:extLst>
          </p:cNvPr>
          <p:cNvSpPr>
            <a:spLocks noGrp="1"/>
          </p:cNvSpPr>
          <p:nvPr>
            <p:ph type="title"/>
          </p:nvPr>
        </p:nvSpPr>
        <p:spPr/>
        <p:txBody>
          <a:bodyPr/>
          <a:lstStyle/>
          <a:p>
            <a:r>
              <a:rPr lang="en-US" dirty="0"/>
              <a:t>Existing Architectures</a:t>
            </a:r>
          </a:p>
        </p:txBody>
      </p:sp>
      <p:sp>
        <p:nvSpPr>
          <p:cNvPr id="3" name="Text Placeholder 2">
            <a:extLst>
              <a:ext uri="{FF2B5EF4-FFF2-40B4-BE49-F238E27FC236}">
                <a16:creationId xmlns:a16="http://schemas.microsoft.com/office/drawing/2014/main" id="{6F65E97B-1F9E-4316-9622-76FAA8F19015}"/>
              </a:ext>
            </a:extLst>
          </p:cNvPr>
          <p:cNvSpPr>
            <a:spLocks noGrp="1"/>
          </p:cNvSpPr>
          <p:nvPr>
            <p:ph type="body" idx="1"/>
          </p:nvPr>
        </p:nvSpPr>
        <p:spPr/>
        <p:txBody>
          <a:bodyPr/>
          <a:lstStyle/>
          <a:p>
            <a:r>
              <a:rPr lang="en-US" dirty="0"/>
              <a:t>Slides are mainly from Johnson. Some slides are from </a:t>
            </a:r>
            <a:r>
              <a:rPr lang="en-US" dirty="0" err="1"/>
              <a:t>Lazebnik</a:t>
            </a:r>
            <a:r>
              <a:rPr lang="en-US" dirty="0"/>
              <a:t>. Some slides have been modified.</a:t>
            </a:r>
          </a:p>
        </p:txBody>
      </p:sp>
      <p:sp>
        <p:nvSpPr>
          <p:cNvPr id="4" name="Slide Number Placeholder 3">
            <a:extLst>
              <a:ext uri="{FF2B5EF4-FFF2-40B4-BE49-F238E27FC236}">
                <a16:creationId xmlns:a16="http://schemas.microsoft.com/office/drawing/2014/main" id="{A2FBC725-6282-4799-9BB5-5D2BA2B54ECA}"/>
              </a:ext>
            </a:extLst>
          </p:cNvPr>
          <p:cNvSpPr>
            <a:spLocks noGrp="1"/>
          </p:cNvSpPr>
          <p:nvPr>
            <p:ph type="sldNum" sz="quarter" idx="12"/>
          </p:nvPr>
        </p:nvSpPr>
        <p:spPr/>
        <p:txBody>
          <a:bodyPr/>
          <a:lstStyle/>
          <a:p>
            <a:fld id="{7E663616-BBAC-427E-89D3-E72909796144}" type="slidenum">
              <a:rPr lang="en-US" smtClean="0"/>
              <a:t>76</a:t>
            </a:fld>
            <a:endParaRPr lang="en-US"/>
          </a:p>
        </p:txBody>
      </p:sp>
    </p:spTree>
    <p:extLst>
      <p:ext uri="{BB962C8B-B14F-4D97-AF65-F5344CB8AC3E}">
        <p14:creationId xmlns:p14="http://schemas.microsoft.com/office/powerpoint/2010/main" val="875840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Arrival of Big Visual Data…</a:t>
            </a:r>
          </a:p>
        </p:txBody>
      </p:sp>
      <p:pic>
        <p:nvPicPr>
          <p:cNvPr id="9" name="Picture 8"/>
          <p:cNvPicPr>
            <a:picLocks noChangeAspect="1"/>
          </p:cNvPicPr>
          <p:nvPr/>
        </p:nvPicPr>
        <p:blipFill>
          <a:blip r:embed="rId3"/>
          <a:stretch>
            <a:fillRect/>
          </a:stretch>
        </p:blipFill>
        <p:spPr>
          <a:xfrm>
            <a:off x="1840728" y="1581103"/>
            <a:ext cx="3493272" cy="481295"/>
          </a:xfrm>
          <a:prstGeom prst="rect">
            <a:avLst/>
          </a:prstGeom>
        </p:spPr>
      </p:pic>
      <p:pic>
        <p:nvPicPr>
          <p:cNvPr id="11" name="Picture 10"/>
          <p:cNvPicPr>
            <a:picLocks noChangeAspect="1"/>
          </p:cNvPicPr>
          <p:nvPr/>
        </p:nvPicPr>
        <p:blipFill>
          <a:blip r:embed="rId4"/>
          <a:stretch>
            <a:fillRect/>
          </a:stretch>
        </p:blipFill>
        <p:spPr>
          <a:xfrm>
            <a:off x="1828374" y="3028902"/>
            <a:ext cx="3429426" cy="825500"/>
          </a:xfrm>
          <a:prstGeom prst="rect">
            <a:avLst/>
          </a:prstGeom>
        </p:spPr>
      </p:pic>
      <p:pic>
        <p:nvPicPr>
          <p:cNvPr id="12" name="Picture 11"/>
          <p:cNvPicPr>
            <a:picLocks noChangeAspect="1"/>
          </p:cNvPicPr>
          <p:nvPr/>
        </p:nvPicPr>
        <p:blipFill>
          <a:blip r:embed="rId5"/>
          <a:stretch>
            <a:fillRect/>
          </a:stretch>
        </p:blipFill>
        <p:spPr>
          <a:xfrm>
            <a:off x="1828374" y="2190703"/>
            <a:ext cx="3429000" cy="828073"/>
          </a:xfrm>
          <a:prstGeom prst="rect">
            <a:avLst/>
          </a:prstGeom>
        </p:spPr>
      </p:pic>
      <p:pic>
        <p:nvPicPr>
          <p:cNvPr id="13" name="Picture 12"/>
          <p:cNvPicPr>
            <a:picLocks noChangeAspect="1"/>
          </p:cNvPicPr>
          <p:nvPr/>
        </p:nvPicPr>
        <p:blipFill>
          <a:blip r:embed="rId6"/>
          <a:stretch>
            <a:fillRect/>
          </a:stretch>
        </p:blipFill>
        <p:spPr>
          <a:xfrm>
            <a:off x="1828374" y="3867103"/>
            <a:ext cx="3429000" cy="782241"/>
          </a:xfrm>
          <a:prstGeom prst="rect">
            <a:avLst/>
          </a:prstGeom>
        </p:spPr>
      </p:pic>
      <p:sp>
        <p:nvSpPr>
          <p:cNvPr id="16" name="Rectangle 15"/>
          <p:cNvSpPr/>
          <p:nvPr/>
        </p:nvSpPr>
        <p:spPr>
          <a:xfrm>
            <a:off x="5410201" y="1709688"/>
            <a:ext cx="5105399" cy="2862312"/>
          </a:xfrm>
          <a:prstGeom prst="rect">
            <a:avLst/>
          </a:prstGeom>
        </p:spPr>
        <p:txBody>
          <a:bodyPr wrap="square" lIns="91430" tIns="45715" rIns="91430" bIns="45715">
            <a:spAutoFit/>
          </a:bodyPr>
          <a:lstStyle/>
          <a:p>
            <a:pPr marL="342865" indent="-342865">
              <a:buFont typeface="Arial"/>
              <a:buChar char="•"/>
            </a:pPr>
            <a:r>
              <a:rPr lang="en-US" sz="2000" dirty="0"/>
              <a:t>~14 million labeled images, 20k classes</a:t>
            </a:r>
          </a:p>
          <a:p>
            <a:pPr marL="342865" indent="-342865">
              <a:buFont typeface="Arial"/>
              <a:buChar char="•"/>
            </a:pPr>
            <a:endParaRPr lang="en-US" sz="2000" dirty="0"/>
          </a:p>
          <a:p>
            <a:pPr marL="342865" indent="-342865">
              <a:buFont typeface="Arial"/>
              <a:buChar char="•"/>
            </a:pPr>
            <a:r>
              <a:rPr lang="en-US" sz="2000" dirty="0"/>
              <a:t>Images gathered from Internet</a:t>
            </a:r>
          </a:p>
          <a:p>
            <a:pPr marL="342865" indent="-342865">
              <a:buFont typeface="Arial"/>
              <a:buChar char="•"/>
            </a:pPr>
            <a:endParaRPr lang="en-US" sz="2000" dirty="0"/>
          </a:p>
          <a:p>
            <a:pPr marL="342865" indent="-342865">
              <a:buFont typeface="Arial"/>
              <a:buChar char="•"/>
            </a:pPr>
            <a:r>
              <a:rPr lang="en-US" sz="2000" dirty="0"/>
              <a:t>Human labels via Amazon </a:t>
            </a:r>
            <a:r>
              <a:rPr lang="en-US" sz="2000" dirty="0" err="1"/>
              <a:t>MTurk</a:t>
            </a:r>
            <a:r>
              <a:rPr lang="en-US" sz="2000" dirty="0"/>
              <a:t> </a:t>
            </a:r>
          </a:p>
          <a:p>
            <a:pPr marL="342865" indent="-342865">
              <a:buFont typeface="Arial"/>
              <a:buChar char="•"/>
            </a:pPr>
            <a:endParaRPr lang="en-US" sz="2000" dirty="0"/>
          </a:p>
          <a:p>
            <a:pPr marL="342865" indent="-342865">
              <a:buFont typeface="Arial"/>
              <a:buChar char="•"/>
            </a:pPr>
            <a:r>
              <a:rPr lang="en-US" sz="2000" dirty="0" err="1"/>
              <a:t>ImageNet</a:t>
            </a:r>
            <a:r>
              <a:rPr lang="en-US" sz="2000" dirty="0"/>
              <a:t> Large-Scale Visual Recognition Challenge (ILSVRC): </a:t>
            </a:r>
            <a:br>
              <a:rPr lang="en-US" sz="2000" dirty="0"/>
            </a:br>
            <a:r>
              <a:rPr lang="en-US" sz="2000" dirty="0"/>
              <a:t>1.2 million training images, 1000 classes</a:t>
            </a:r>
          </a:p>
        </p:txBody>
      </p:sp>
      <p:sp>
        <p:nvSpPr>
          <p:cNvPr id="3" name="Rectangle 2"/>
          <p:cNvSpPr/>
          <p:nvPr/>
        </p:nvSpPr>
        <p:spPr>
          <a:xfrm>
            <a:off x="2971800" y="5943600"/>
            <a:ext cx="5943600" cy="369332"/>
          </a:xfrm>
          <a:prstGeom prst="rect">
            <a:avLst/>
          </a:prstGeom>
        </p:spPr>
        <p:txBody>
          <a:bodyPr wrap="square">
            <a:spAutoFit/>
          </a:bodyPr>
          <a:lstStyle/>
          <a:p>
            <a:pPr algn="ctr"/>
            <a:r>
              <a:rPr lang="en-US" dirty="0">
                <a:hlinkClick r:id="rId7"/>
              </a:rPr>
              <a:t>www.image-net.org/challenges/LSVRC/</a:t>
            </a:r>
            <a:endParaRPr lang="en-US" dirty="0"/>
          </a:p>
        </p:txBody>
      </p:sp>
      <p:sp>
        <p:nvSpPr>
          <p:cNvPr id="10" name="TextBox 9"/>
          <p:cNvSpPr txBox="1"/>
          <p:nvPr/>
        </p:nvSpPr>
        <p:spPr>
          <a:xfrm>
            <a:off x="9524739" y="6596390"/>
            <a:ext cx="1024639" cy="261610"/>
          </a:xfrm>
          <a:prstGeom prst="rect">
            <a:avLst/>
          </a:prstGeom>
          <a:noFill/>
        </p:spPr>
        <p:txBody>
          <a:bodyPr wrap="none" rtlCol="0">
            <a:spAutoFit/>
          </a:bodyPr>
          <a:lstStyle/>
          <a:p>
            <a:r>
              <a:rPr lang="en-US" sz="1100" dirty="0">
                <a:solidFill>
                  <a:schemeClr val="bg1">
                    <a:lumMod val="50000"/>
                  </a:schemeClr>
                </a:solidFill>
              </a:rPr>
              <a:t>Slide: Lazebnik</a:t>
            </a:r>
          </a:p>
        </p:txBody>
      </p:sp>
      <p:sp>
        <p:nvSpPr>
          <p:cNvPr id="4" name="Slide Number Placeholder 3">
            <a:extLst>
              <a:ext uri="{FF2B5EF4-FFF2-40B4-BE49-F238E27FC236}">
                <a16:creationId xmlns:a16="http://schemas.microsoft.com/office/drawing/2014/main" id="{F64E4770-2C4B-472E-B2E8-958738394A73}"/>
              </a:ext>
            </a:extLst>
          </p:cNvPr>
          <p:cNvSpPr>
            <a:spLocks noGrp="1"/>
          </p:cNvSpPr>
          <p:nvPr>
            <p:ph type="sldNum" sz="quarter" idx="12"/>
          </p:nvPr>
        </p:nvSpPr>
        <p:spPr/>
        <p:txBody>
          <a:bodyPr/>
          <a:lstStyle/>
          <a:p>
            <a:fld id="{7E663616-BBAC-427E-89D3-E72909796144}" type="slidenum">
              <a:rPr lang="en-US" smtClean="0"/>
              <a:t>77</a:t>
            </a:fld>
            <a:endParaRPr lang="en-US"/>
          </a:p>
        </p:txBody>
      </p:sp>
    </p:spTree>
    <p:extLst>
      <p:ext uri="{BB962C8B-B14F-4D97-AF65-F5344CB8AC3E}">
        <p14:creationId xmlns:p14="http://schemas.microsoft.com/office/powerpoint/2010/main" val="2203541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555171" y="571501"/>
          <a:ext cx="10744199" cy="60742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253208" y="2427399"/>
            <a:ext cx="1045028" cy="646331"/>
          </a:xfrm>
          <a:prstGeom prst="rect">
            <a:avLst/>
          </a:prstGeom>
          <a:noFill/>
        </p:spPr>
        <p:txBody>
          <a:bodyPr wrap="square" rtlCol="0">
            <a:spAutoFit/>
          </a:bodyPr>
          <a:lstStyle/>
          <a:p>
            <a:pPr algn="ctr"/>
            <a:r>
              <a:rPr lang="en-US" dirty="0" err="1"/>
              <a:t>AlexNet</a:t>
            </a:r>
            <a:endParaRPr lang="en-US" dirty="0"/>
          </a:p>
          <a:p>
            <a:pPr algn="ctr"/>
            <a:r>
              <a:rPr lang="en-US" dirty="0"/>
              <a:t>8 layers</a:t>
            </a:r>
          </a:p>
        </p:txBody>
      </p:sp>
      <p:sp>
        <p:nvSpPr>
          <p:cNvPr id="6" name="TextBox 5"/>
          <p:cNvSpPr txBox="1"/>
          <p:nvPr/>
        </p:nvSpPr>
        <p:spPr>
          <a:xfrm>
            <a:off x="5372100" y="3814075"/>
            <a:ext cx="1045028" cy="646331"/>
          </a:xfrm>
          <a:prstGeom prst="rect">
            <a:avLst/>
          </a:prstGeom>
          <a:noFill/>
        </p:spPr>
        <p:txBody>
          <a:bodyPr wrap="square" rtlCol="0">
            <a:spAutoFit/>
          </a:bodyPr>
          <a:lstStyle/>
          <a:p>
            <a:pPr algn="ctr"/>
            <a:r>
              <a:rPr lang="en-US" dirty="0"/>
              <a:t>VGG</a:t>
            </a:r>
          </a:p>
          <a:p>
            <a:pPr algn="ctr"/>
            <a:r>
              <a:rPr lang="en-US" dirty="0"/>
              <a:t>19 layers</a:t>
            </a:r>
          </a:p>
        </p:txBody>
      </p:sp>
      <p:sp>
        <p:nvSpPr>
          <p:cNvPr id="7" name="TextBox 6"/>
          <p:cNvSpPr txBox="1"/>
          <p:nvPr/>
        </p:nvSpPr>
        <p:spPr>
          <a:xfrm>
            <a:off x="6319154" y="3975657"/>
            <a:ext cx="1240972" cy="646331"/>
          </a:xfrm>
          <a:prstGeom prst="rect">
            <a:avLst/>
          </a:prstGeom>
          <a:noFill/>
        </p:spPr>
        <p:txBody>
          <a:bodyPr wrap="square" rtlCol="0">
            <a:spAutoFit/>
          </a:bodyPr>
          <a:lstStyle/>
          <a:p>
            <a:pPr algn="ctr"/>
            <a:r>
              <a:rPr lang="en-US" dirty="0" err="1"/>
              <a:t>GoogLeNet</a:t>
            </a:r>
            <a:endParaRPr lang="en-US" dirty="0"/>
          </a:p>
          <a:p>
            <a:pPr algn="ctr"/>
            <a:r>
              <a:rPr lang="en-US" dirty="0"/>
              <a:t>22 layers</a:t>
            </a:r>
          </a:p>
        </p:txBody>
      </p:sp>
      <p:sp>
        <p:nvSpPr>
          <p:cNvPr id="8" name="TextBox 7"/>
          <p:cNvSpPr txBox="1"/>
          <p:nvPr/>
        </p:nvSpPr>
        <p:spPr>
          <a:xfrm>
            <a:off x="7462152" y="4460406"/>
            <a:ext cx="1175662" cy="646331"/>
          </a:xfrm>
          <a:prstGeom prst="rect">
            <a:avLst/>
          </a:prstGeom>
          <a:noFill/>
        </p:spPr>
        <p:txBody>
          <a:bodyPr wrap="square" rtlCol="0">
            <a:spAutoFit/>
          </a:bodyPr>
          <a:lstStyle/>
          <a:p>
            <a:pPr algn="ctr"/>
            <a:r>
              <a:rPr lang="en-US" dirty="0" err="1"/>
              <a:t>ResNet</a:t>
            </a:r>
            <a:endParaRPr lang="en-US" dirty="0"/>
          </a:p>
          <a:p>
            <a:pPr algn="ctr"/>
            <a:r>
              <a:rPr lang="en-US" dirty="0"/>
              <a:t>152 layers</a:t>
            </a:r>
          </a:p>
        </p:txBody>
      </p:sp>
      <p:sp>
        <p:nvSpPr>
          <p:cNvPr id="2" name="Slide Number Placeholder 1">
            <a:extLst>
              <a:ext uri="{FF2B5EF4-FFF2-40B4-BE49-F238E27FC236}">
                <a16:creationId xmlns:a16="http://schemas.microsoft.com/office/drawing/2014/main" id="{E53426FA-84D2-4776-B8CE-B89F27D622F3}"/>
              </a:ext>
            </a:extLst>
          </p:cNvPr>
          <p:cNvSpPr>
            <a:spLocks noGrp="1"/>
          </p:cNvSpPr>
          <p:nvPr>
            <p:ph type="sldNum" sz="quarter" idx="12"/>
          </p:nvPr>
        </p:nvSpPr>
        <p:spPr/>
        <p:txBody>
          <a:bodyPr/>
          <a:lstStyle/>
          <a:p>
            <a:fld id="{7E663616-BBAC-427E-89D3-E72909796144}" type="slidenum">
              <a:rPr lang="en-US" smtClean="0"/>
              <a:t>78</a:t>
            </a:fld>
            <a:endParaRPr lang="en-US"/>
          </a:p>
        </p:txBody>
      </p:sp>
      <p:sp>
        <p:nvSpPr>
          <p:cNvPr id="3" name="Rectangle 2">
            <a:extLst>
              <a:ext uri="{FF2B5EF4-FFF2-40B4-BE49-F238E27FC236}">
                <a16:creationId xmlns:a16="http://schemas.microsoft.com/office/drawing/2014/main" id="{08DFD806-A885-41F5-BD00-AA9CBBA049C7}"/>
              </a:ext>
            </a:extLst>
          </p:cNvPr>
          <p:cNvSpPr/>
          <p:nvPr/>
        </p:nvSpPr>
        <p:spPr>
          <a:xfrm>
            <a:off x="4450310" y="3172608"/>
            <a:ext cx="896527" cy="646331"/>
          </a:xfrm>
          <a:prstGeom prst="rect">
            <a:avLst/>
          </a:prstGeom>
        </p:spPr>
        <p:txBody>
          <a:bodyPr wrap="none">
            <a:spAutoFit/>
          </a:bodyPr>
          <a:lstStyle/>
          <a:p>
            <a:pPr algn="ctr"/>
            <a:r>
              <a:rPr lang="en-US" dirty="0" err="1"/>
              <a:t>ZFNet</a:t>
            </a:r>
            <a:endParaRPr lang="en-US" dirty="0"/>
          </a:p>
          <a:p>
            <a:pPr algn="ctr"/>
            <a:r>
              <a:rPr lang="en-US" dirty="0"/>
              <a:t>8 layers</a:t>
            </a:r>
          </a:p>
        </p:txBody>
      </p:sp>
      <p:sp>
        <p:nvSpPr>
          <p:cNvPr id="9" name="Rectangle 8">
            <a:extLst>
              <a:ext uri="{FF2B5EF4-FFF2-40B4-BE49-F238E27FC236}">
                <a16:creationId xmlns:a16="http://schemas.microsoft.com/office/drawing/2014/main" id="{3A81020B-6996-42F0-A8A2-704271A16E05}"/>
              </a:ext>
            </a:extLst>
          </p:cNvPr>
          <p:cNvSpPr/>
          <p:nvPr/>
        </p:nvSpPr>
        <p:spPr>
          <a:xfrm>
            <a:off x="8520149" y="4621988"/>
            <a:ext cx="1188146" cy="646331"/>
          </a:xfrm>
          <a:prstGeom prst="rect">
            <a:avLst/>
          </a:prstGeom>
        </p:spPr>
        <p:txBody>
          <a:bodyPr wrap="none">
            <a:spAutoFit/>
          </a:bodyPr>
          <a:lstStyle/>
          <a:p>
            <a:pPr algn="ctr"/>
            <a:r>
              <a:rPr lang="en-US" dirty="0"/>
              <a:t>Model</a:t>
            </a:r>
          </a:p>
          <a:p>
            <a:pPr algn="ctr"/>
            <a:r>
              <a:rPr lang="en-US" dirty="0"/>
              <a:t>Ensembles</a:t>
            </a:r>
          </a:p>
        </p:txBody>
      </p:sp>
    </p:spTree>
    <p:extLst>
      <p:ext uri="{BB962C8B-B14F-4D97-AF65-F5344CB8AC3E}">
        <p14:creationId xmlns:p14="http://schemas.microsoft.com/office/powerpoint/2010/main" val="820281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r>
              <a:rPr lang="en-US" dirty="0">
                <a:solidFill>
                  <a:schemeClr val="tx1"/>
                </a:solidFill>
              </a:rPr>
              <a:t>: ILSVRC 2012 Winner</a:t>
            </a:r>
            <a:endParaRPr lang="en-US" dirty="0">
              <a:latin typeface="+mn-lt"/>
            </a:endParaRPr>
          </a:p>
        </p:txBody>
      </p:sp>
      <p:pic>
        <p:nvPicPr>
          <p:cNvPr id="4" name="Picture 3"/>
          <p:cNvPicPr>
            <a:picLocks noChangeAspect="1"/>
          </p:cNvPicPr>
          <p:nvPr/>
        </p:nvPicPr>
        <p:blipFill rotWithShape="1">
          <a:blip r:embed="rId3"/>
          <a:srcRect t="7061" b="34445"/>
          <a:stretch/>
        </p:blipFill>
        <p:spPr>
          <a:xfrm>
            <a:off x="1536700" y="1066800"/>
            <a:ext cx="9144000" cy="2671486"/>
          </a:xfrm>
          <a:prstGeom prst="rect">
            <a:avLst/>
          </a:prstGeom>
        </p:spPr>
      </p:pic>
      <p:sp>
        <p:nvSpPr>
          <p:cNvPr id="8" name="TextBox 7"/>
          <p:cNvSpPr txBox="1"/>
          <p:nvPr/>
        </p:nvSpPr>
        <p:spPr>
          <a:xfrm>
            <a:off x="838200" y="6426213"/>
            <a:ext cx="11353800" cy="369332"/>
          </a:xfrm>
          <a:prstGeom prst="rect">
            <a:avLst/>
          </a:prstGeom>
          <a:noFill/>
        </p:spPr>
        <p:txBody>
          <a:bodyPr wrap="square" rtlCol="0">
            <a:spAutoFit/>
          </a:bodyPr>
          <a:lstStyle/>
          <a:p>
            <a:pPr algn="ctr"/>
            <a:r>
              <a:rPr lang="en-US" dirty="0"/>
              <a:t>A. </a:t>
            </a:r>
            <a:r>
              <a:rPr lang="en-US" dirty="0" err="1"/>
              <a:t>Krizhevsky</a:t>
            </a:r>
            <a:r>
              <a:rPr lang="en-US" dirty="0"/>
              <a:t>, I. </a:t>
            </a:r>
            <a:r>
              <a:rPr lang="en-US" dirty="0" err="1"/>
              <a:t>Sutskever</a:t>
            </a:r>
            <a:r>
              <a:rPr lang="en-US" dirty="0"/>
              <a:t>, and G. Hinton, </a:t>
            </a:r>
            <a:r>
              <a:rPr lang="en-US" dirty="0">
                <a:hlinkClick r:id="rId4"/>
              </a:rPr>
              <a:t>ImageNet Classification with Deep Convolutional Neural Networks</a:t>
            </a:r>
            <a:r>
              <a:rPr lang="en-US" dirty="0"/>
              <a:t>, NIPS 2012</a:t>
            </a:r>
          </a:p>
        </p:txBody>
      </p:sp>
      <p:sp>
        <p:nvSpPr>
          <p:cNvPr id="6" name="Rectangle 5"/>
          <p:cNvSpPr/>
          <p:nvPr/>
        </p:nvSpPr>
        <p:spPr>
          <a:xfrm>
            <a:off x="838200" y="3738286"/>
            <a:ext cx="10515600" cy="2677656"/>
          </a:xfrm>
          <a:prstGeom prst="rect">
            <a:avLst/>
          </a:prstGeom>
        </p:spPr>
        <p:txBody>
          <a:bodyPr wrap="square">
            <a:spAutoFit/>
          </a:bodyPr>
          <a:lstStyle/>
          <a:p>
            <a:r>
              <a:rPr lang="en-US" sz="2400" dirty="0"/>
              <a:t>Similar framework to </a:t>
            </a:r>
            <a:r>
              <a:rPr lang="en-US" sz="2400" dirty="0" err="1"/>
              <a:t>LeNet</a:t>
            </a:r>
            <a:r>
              <a:rPr lang="en-US" sz="2400" dirty="0"/>
              <a:t> but:</a:t>
            </a:r>
          </a:p>
          <a:p>
            <a:r>
              <a:rPr lang="en-US" sz="2400" dirty="0"/>
              <a:t>Max pooling, </a:t>
            </a:r>
            <a:r>
              <a:rPr lang="en-US" sz="2400" dirty="0" err="1"/>
              <a:t>ReLU</a:t>
            </a:r>
            <a:r>
              <a:rPr lang="en-US" sz="2400" dirty="0"/>
              <a:t> nonlinearity</a:t>
            </a:r>
          </a:p>
          <a:p>
            <a:r>
              <a:rPr lang="en-US" sz="2400" dirty="0"/>
              <a:t>More data and bigger model (7 hidden layers, 5 convolutional layers, 3 fully-connected layers 650K units, 60M params.)</a:t>
            </a:r>
          </a:p>
          <a:p>
            <a:r>
              <a:rPr lang="en-US" sz="2400" dirty="0"/>
              <a:t>GPU implementation (two 3GB GTX580 cards, 50x speedup over CPU)</a:t>
            </a:r>
          </a:p>
          <a:p>
            <a:r>
              <a:rPr lang="en-US" sz="2400" dirty="0"/>
              <a:t>Trained on two GPUs for a week</a:t>
            </a:r>
          </a:p>
          <a:p>
            <a:r>
              <a:rPr lang="en-US" sz="2400" dirty="0"/>
              <a:t>Dropout regularization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15E504-8F7B-45B8-88DF-89141FB4AD84}"/>
                  </a:ext>
                </a:extLst>
              </p:cNvPr>
              <p:cNvSpPr txBox="1"/>
              <p:nvPr/>
            </p:nvSpPr>
            <p:spPr>
              <a:xfrm>
                <a:off x="182881" y="1659988"/>
                <a:ext cx="1353820" cy="639983"/>
              </a:xfrm>
              <a:prstGeom prst="rect">
                <a:avLst/>
              </a:prstGeom>
              <a:noFill/>
            </p:spPr>
            <p:txBody>
              <a:bodyPr wrap="square" rtlCol="0">
                <a:spAutoFit/>
              </a:bodyPr>
              <a:lstStyle/>
              <a:p>
                <a:pPr algn="r"/>
                <a14:m>
                  <m:oMath xmlns:m="http://schemas.openxmlformats.org/officeDocument/2006/math">
                    <m:r>
                      <a:rPr lang="en-US" b="0" i="1" smtClean="0">
                        <a:latin typeface="Cambria Math" panose="02040503050406030204" pitchFamily="18" charset="0"/>
                      </a:rPr>
                      <m:t>227×227 </m:t>
                    </m:r>
                  </m:oMath>
                </a14:m>
                <a:r>
                  <a:rPr lang="en-US" dirty="0"/>
                  <a:t>images</a:t>
                </a:r>
              </a:p>
            </p:txBody>
          </p:sp>
        </mc:Choice>
        <mc:Fallback xmlns="">
          <p:sp>
            <p:nvSpPr>
              <p:cNvPr id="3" name="TextBox 2">
                <a:extLst>
                  <a:ext uri="{FF2B5EF4-FFF2-40B4-BE49-F238E27FC236}">
                    <a16:creationId xmlns:a16="http://schemas.microsoft.com/office/drawing/2014/main" id="{3015E504-8F7B-45B8-88DF-89141FB4AD84}"/>
                  </a:ext>
                </a:extLst>
              </p:cNvPr>
              <p:cNvSpPr txBox="1">
                <a:spLocks noRot="1" noChangeAspect="1" noMove="1" noResize="1" noEditPoints="1" noAdjustHandles="1" noChangeArrowheads="1" noChangeShapeType="1" noTextEdit="1"/>
              </p:cNvSpPr>
              <p:nvPr/>
            </p:nvSpPr>
            <p:spPr>
              <a:xfrm>
                <a:off x="182881" y="1659988"/>
                <a:ext cx="1353820" cy="639983"/>
              </a:xfrm>
              <a:prstGeom prst="rect">
                <a:avLst/>
              </a:prstGeom>
              <a:blipFill>
                <a:blip r:embed="rId5"/>
                <a:stretch>
                  <a:fillRect r="-3604" b="-142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D431700-7A82-44D0-9FEE-8566DDFD4499}"/>
              </a:ext>
            </a:extLst>
          </p:cNvPr>
          <p:cNvSpPr>
            <a:spLocks noGrp="1"/>
          </p:cNvSpPr>
          <p:nvPr>
            <p:ph type="sldNum" sz="quarter" idx="12"/>
          </p:nvPr>
        </p:nvSpPr>
        <p:spPr/>
        <p:txBody>
          <a:bodyPr/>
          <a:lstStyle/>
          <a:p>
            <a:fld id="{7E663616-BBAC-427E-89D3-E72909796144}" type="slidenum">
              <a:rPr lang="en-US" smtClean="0"/>
              <a:t>79</a:t>
            </a:fld>
            <a:endParaRPr lang="en-US"/>
          </a:p>
        </p:txBody>
      </p:sp>
    </p:spTree>
    <p:extLst>
      <p:ext uri="{BB962C8B-B14F-4D97-AF65-F5344CB8AC3E}">
        <p14:creationId xmlns:p14="http://schemas.microsoft.com/office/powerpoint/2010/main" val="347915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62AB-7739-47BA-9B00-B33C871246EA}"/>
              </a:ext>
            </a:extLst>
          </p:cNvPr>
          <p:cNvSpPr>
            <a:spLocks noGrp="1"/>
          </p:cNvSpPr>
          <p:nvPr>
            <p:ph type="title"/>
          </p:nvPr>
        </p:nvSpPr>
        <p:spPr>
          <a:xfrm>
            <a:off x="0" y="9525"/>
            <a:ext cx="12192000" cy="548640"/>
          </a:xfrm>
          <a:solidFill>
            <a:schemeClr val="accent2">
              <a:lumMod val="50000"/>
            </a:schemeClr>
          </a:solidFill>
        </p:spPr>
        <p:txBody>
          <a:bodyPr>
            <a:normAutofit fontScale="90000"/>
          </a:bodyPr>
          <a:lstStyle/>
          <a:p>
            <a:r>
              <a:rPr lang="en-US" dirty="0">
                <a:solidFill>
                  <a:schemeClr val="bg1">
                    <a:lumMod val="85000"/>
                  </a:schemeClr>
                </a:solidFill>
              </a:rPr>
              <a:t>SYNTHESIS</a:t>
            </a:r>
          </a:p>
        </p:txBody>
      </p:sp>
      <p:pic>
        <p:nvPicPr>
          <p:cNvPr id="8194" name="Picture 2">
            <a:extLst>
              <a:ext uri="{FF2B5EF4-FFF2-40B4-BE49-F238E27FC236}">
                <a16:creationId xmlns:a16="http://schemas.microsoft.com/office/drawing/2014/main" id="{D43405C9-74BB-4112-8CF4-67B5BBF19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55" y="842573"/>
            <a:ext cx="5893951" cy="21710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B4D210-169E-4B88-8A5E-7D5A366B3F82}"/>
              </a:ext>
            </a:extLst>
          </p:cNvPr>
          <p:cNvSpPr txBox="1"/>
          <p:nvPr/>
        </p:nvSpPr>
        <p:spPr>
          <a:xfrm>
            <a:off x="52978" y="3013665"/>
            <a:ext cx="5361205" cy="646331"/>
          </a:xfrm>
          <a:prstGeom prst="rect">
            <a:avLst/>
          </a:prstGeom>
          <a:noFill/>
        </p:spPr>
        <p:txBody>
          <a:bodyPr wrap="square">
            <a:spAutoFit/>
          </a:bodyPr>
          <a:lstStyle/>
          <a:p>
            <a:r>
              <a:rPr lang="en-US" dirty="0"/>
              <a:t>pix2Pix: Isola et al., Image-to-Image Translation with Conditional Adversarial Nets, CAPR2017</a:t>
            </a:r>
          </a:p>
        </p:txBody>
      </p:sp>
      <p:pic>
        <p:nvPicPr>
          <p:cNvPr id="8196" name="Picture 4">
            <a:extLst>
              <a:ext uri="{FF2B5EF4-FFF2-40B4-BE49-F238E27FC236}">
                <a16:creationId xmlns:a16="http://schemas.microsoft.com/office/drawing/2014/main" id="{A6AAF183-F13A-4B14-A93E-560146973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012" y="592667"/>
            <a:ext cx="5709880" cy="27441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5B92917-F28D-4D70-83FE-1F634361C60C}"/>
              </a:ext>
            </a:extLst>
          </p:cNvPr>
          <p:cNvSpPr txBox="1"/>
          <p:nvPr/>
        </p:nvSpPr>
        <p:spPr>
          <a:xfrm>
            <a:off x="6199778" y="3429000"/>
            <a:ext cx="5517959" cy="923330"/>
          </a:xfrm>
          <a:prstGeom prst="rect">
            <a:avLst/>
          </a:prstGeom>
          <a:noFill/>
        </p:spPr>
        <p:txBody>
          <a:bodyPr wrap="square">
            <a:spAutoFit/>
          </a:bodyPr>
          <a:lstStyle/>
          <a:p>
            <a:r>
              <a:rPr lang="en-US" dirty="0" err="1"/>
              <a:t>CycleGAN</a:t>
            </a:r>
            <a:r>
              <a:rPr lang="en-US" dirty="0"/>
              <a:t>: Zhu et al., Unpaired Image-to-Image Translation using Cycle-Consistent Adversarial Networks, IUCCV2017</a:t>
            </a:r>
          </a:p>
        </p:txBody>
      </p:sp>
      <p:pic>
        <p:nvPicPr>
          <p:cNvPr id="7" name="Picture 6">
            <a:extLst>
              <a:ext uri="{FF2B5EF4-FFF2-40B4-BE49-F238E27FC236}">
                <a16:creationId xmlns:a16="http://schemas.microsoft.com/office/drawing/2014/main" id="{3317F82A-519A-4510-B3D0-8D6E8876A8AF}"/>
              </a:ext>
            </a:extLst>
          </p:cNvPr>
          <p:cNvPicPr>
            <a:picLocks noChangeAspect="1"/>
          </p:cNvPicPr>
          <p:nvPr/>
        </p:nvPicPr>
        <p:blipFill>
          <a:blip r:embed="rId5"/>
          <a:stretch>
            <a:fillRect/>
          </a:stretch>
        </p:blipFill>
        <p:spPr>
          <a:xfrm>
            <a:off x="156755" y="3920118"/>
            <a:ext cx="5939246" cy="1477752"/>
          </a:xfrm>
          <a:prstGeom prst="rect">
            <a:avLst/>
          </a:prstGeom>
        </p:spPr>
      </p:pic>
      <p:sp>
        <p:nvSpPr>
          <p:cNvPr id="13" name="TextBox 12">
            <a:extLst>
              <a:ext uri="{FF2B5EF4-FFF2-40B4-BE49-F238E27FC236}">
                <a16:creationId xmlns:a16="http://schemas.microsoft.com/office/drawing/2014/main" id="{7A56C73D-E94F-467C-9392-77C16A8422FC}"/>
              </a:ext>
            </a:extLst>
          </p:cNvPr>
          <p:cNvSpPr txBox="1"/>
          <p:nvPr/>
        </p:nvSpPr>
        <p:spPr>
          <a:xfrm>
            <a:off x="52978" y="5429851"/>
            <a:ext cx="6146800" cy="646331"/>
          </a:xfrm>
          <a:prstGeom prst="rect">
            <a:avLst/>
          </a:prstGeom>
          <a:noFill/>
        </p:spPr>
        <p:txBody>
          <a:bodyPr wrap="square">
            <a:spAutoFit/>
          </a:bodyPr>
          <a:lstStyle/>
          <a:p>
            <a:r>
              <a:rPr lang="en-US" dirty="0"/>
              <a:t>Brock et al, Large Scale GAN Training for High Fidelity Natural Image Synthesis, ICLR2019.</a:t>
            </a:r>
          </a:p>
        </p:txBody>
      </p:sp>
      <p:sp>
        <p:nvSpPr>
          <p:cNvPr id="15" name="TextBox 14">
            <a:extLst>
              <a:ext uri="{FF2B5EF4-FFF2-40B4-BE49-F238E27FC236}">
                <a16:creationId xmlns:a16="http://schemas.microsoft.com/office/drawing/2014/main" id="{42F4DE6D-FBA4-426D-8056-86956996EB07}"/>
              </a:ext>
            </a:extLst>
          </p:cNvPr>
          <p:cNvSpPr txBox="1"/>
          <p:nvPr/>
        </p:nvSpPr>
        <p:spPr>
          <a:xfrm>
            <a:off x="6199778" y="5849930"/>
            <a:ext cx="6146800" cy="646331"/>
          </a:xfrm>
          <a:prstGeom prst="rect">
            <a:avLst/>
          </a:prstGeom>
          <a:noFill/>
        </p:spPr>
        <p:txBody>
          <a:bodyPr wrap="square">
            <a:spAutoFit/>
          </a:bodyPr>
          <a:lstStyle/>
          <a:p>
            <a:r>
              <a:rPr lang="en-US" dirty="0"/>
              <a:t>Saham et al., </a:t>
            </a:r>
            <a:r>
              <a:rPr lang="en-US" dirty="0" err="1"/>
              <a:t>SinGAN</a:t>
            </a:r>
            <a:r>
              <a:rPr lang="en-US" dirty="0"/>
              <a:t>: Learning a Generative Model from a Single Natural Image, ICCV2019</a:t>
            </a:r>
          </a:p>
        </p:txBody>
      </p:sp>
      <p:pic>
        <p:nvPicPr>
          <p:cNvPr id="12" name="Picture 11">
            <a:extLst>
              <a:ext uri="{FF2B5EF4-FFF2-40B4-BE49-F238E27FC236}">
                <a16:creationId xmlns:a16="http://schemas.microsoft.com/office/drawing/2014/main" id="{87BCDD7E-6ECE-44B7-A8FE-7DC78C70DE31}"/>
              </a:ext>
            </a:extLst>
          </p:cNvPr>
          <p:cNvPicPr>
            <a:picLocks noChangeAspect="1"/>
          </p:cNvPicPr>
          <p:nvPr/>
        </p:nvPicPr>
        <p:blipFill>
          <a:blip r:embed="rId6"/>
          <a:stretch>
            <a:fillRect/>
          </a:stretch>
        </p:blipFill>
        <p:spPr>
          <a:xfrm>
            <a:off x="6336029" y="4444500"/>
            <a:ext cx="5694862" cy="1308517"/>
          </a:xfrm>
          <a:prstGeom prst="rect">
            <a:avLst/>
          </a:prstGeom>
        </p:spPr>
      </p:pic>
      <p:sp>
        <p:nvSpPr>
          <p:cNvPr id="3" name="Slide Number Placeholder 2">
            <a:extLst>
              <a:ext uri="{FF2B5EF4-FFF2-40B4-BE49-F238E27FC236}">
                <a16:creationId xmlns:a16="http://schemas.microsoft.com/office/drawing/2014/main" id="{61312B9A-1EF8-4BE8-A1BE-39764C24E7D5}"/>
              </a:ext>
            </a:extLst>
          </p:cNvPr>
          <p:cNvSpPr>
            <a:spLocks noGrp="1"/>
          </p:cNvSpPr>
          <p:nvPr>
            <p:ph type="sldNum" sz="quarter" idx="12"/>
          </p:nvPr>
        </p:nvSpPr>
        <p:spPr/>
        <p:txBody>
          <a:bodyPr/>
          <a:lstStyle/>
          <a:p>
            <a:fld id="{7D2CB42A-8FA8-44C5-91E7-FA776C1A3BC3}" type="slidenum">
              <a:rPr lang="en-US" smtClean="0"/>
              <a:t>8</a:t>
            </a:fld>
            <a:endParaRPr lang="en-US"/>
          </a:p>
        </p:txBody>
      </p:sp>
    </p:spTree>
    <p:extLst>
      <p:ext uri="{BB962C8B-B14F-4D97-AF65-F5344CB8AC3E}">
        <p14:creationId xmlns:p14="http://schemas.microsoft.com/office/powerpoint/2010/main" val="79300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67B6B2B7-80E8-49CC-B1F6-F8F10FE5C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76" y="491373"/>
            <a:ext cx="11318448" cy="6366627"/>
          </a:xfrm>
          <a:prstGeom prst="rect">
            <a:avLst/>
          </a:prstGeom>
        </p:spPr>
      </p:pic>
      <p:sp>
        <p:nvSpPr>
          <p:cNvPr id="2" name="Title 1">
            <a:extLst>
              <a:ext uri="{FF2B5EF4-FFF2-40B4-BE49-F238E27FC236}">
                <a16:creationId xmlns:a16="http://schemas.microsoft.com/office/drawing/2014/main" id="{3783198B-47D3-414A-9A09-CB9041D52246}"/>
              </a:ext>
            </a:extLst>
          </p:cNvPr>
          <p:cNvSpPr>
            <a:spLocks noGrp="1"/>
          </p:cNvSpPr>
          <p:nvPr>
            <p:ph type="title"/>
          </p:nvPr>
        </p:nvSpPr>
        <p:spPr/>
        <p:txBody>
          <a:bodyPr/>
          <a:lstStyle/>
          <a:p>
            <a:r>
              <a:rPr lang="en-US" dirty="0" err="1"/>
              <a:t>AlexNet</a:t>
            </a:r>
            <a:r>
              <a:rPr lang="en-US" dirty="0"/>
              <a:t> (Simplified)</a:t>
            </a:r>
          </a:p>
        </p:txBody>
      </p:sp>
      <p:sp>
        <p:nvSpPr>
          <p:cNvPr id="5" name="Rectangle 4">
            <a:extLst>
              <a:ext uri="{FF2B5EF4-FFF2-40B4-BE49-F238E27FC236}">
                <a16:creationId xmlns:a16="http://schemas.microsoft.com/office/drawing/2014/main" id="{B54E2B5E-0F92-4DF8-A21A-D00044A13CCE}"/>
              </a:ext>
            </a:extLst>
          </p:cNvPr>
          <p:cNvSpPr/>
          <p:nvPr/>
        </p:nvSpPr>
        <p:spPr>
          <a:xfrm>
            <a:off x="6845536" y="6488668"/>
            <a:ext cx="5346464" cy="369332"/>
          </a:xfrm>
          <a:prstGeom prst="rect">
            <a:avLst/>
          </a:prstGeom>
        </p:spPr>
        <p:txBody>
          <a:bodyPr wrap="none">
            <a:spAutoFit/>
          </a:bodyPr>
          <a:lstStyle/>
          <a:p>
            <a:pPr algn="r"/>
            <a:r>
              <a:rPr lang="en-US" dirty="0"/>
              <a:t>https://www.learnopencv.com/understanding-alexnet/</a:t>
            </a:r>
          </a:p>
        </p:txBody>
      </p:sp>
      <p:sp>
        <p:nvSpPr>
          <p:cNvPr id="6" name="Slide Number Placeholder 5">
            <a:extLst>
              <a:ext uri="{FF2B5EF4-FFF2-40B4-BE49-F238E27FC236}">
                <a16:creationId xmlns:a16="http://schemas.microsoft.com/office/drawing/2014/main" id="{52AE9804-0A8D-451A-85C4-48A9369FCB62}"/>
              </a:ext>
            </a:extLst>
          </p:cNvPr>
          <p:cNvSpPr>
            <a:spLocks noGrp="1"/>
          </p:cNvSpPr>
          <p:nvPr>
            <p:ph type="sldNum" sz="quarter" idx="12"/>
          </p:nvPr>
        </p:nvSpPr>
        <p:spPr/>
        <p:txBody>
          <a:bodyPr/>
          <a:lstStyle/>
          <a:p>
            <a:fld id="{7E663616-BBAC-427E-89D3-E72909796144}" type="slidenum">
              <a:rPr lang="en-US" smtClean="0"/>
              <a:t>80</a:t>
            </a:fld>
            <a:endParaRPr lang="en-US"/>
          </a:p>
        </p:txBody>
      </p:sp>
    </p:spTree>
    <p:extLst>
      <p:ext uri="{BB962C8B-B14F-4D97-AF65-F5344CB8AC3E}">
        <p14:creationId xmlns:p14="http://schemas.microsoft.com/office/powerpoint/2010/main" val="1675050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8EB-38D7-498E-BA69-6A0F576C5DC8}"/>
              </a:ext>
            </a:extLst>
          </p:cNvPr>
          <p:cNvSpPr>
            <a:spLocks noGrp="1"/>
          </p:cNvSpPr>
          <p:nvPr>
            <p:ph type="title"/>
          </p:nvPr>
        </p:nvSpPr>
        <p:spPr/>
        <p:txBody>
          <a:bodyPr/>
          <a:lstStyle/>
          <a:p>
            <a:r>
              <a:rPr lang="en-US" dirty="0" err="1"/>
              <a:t>AlexNet</a:t>
            </a:r>
            <a:endParaRPr 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12803022"/>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182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547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307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224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664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112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169</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590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Choice>
        <mc:Fallback xmlns="">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12803022"/>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101333" t="-280000" r="-1003333" b="-935000"/>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301333" t="-280000" r="-803333" b="-935000"/>
                          </a:stretch>
                        </a:blipFill>
                      </a:tcPr>
                    </a:tc>
                    <a:tc>
                      <a:txBody>
                        <a:bodyPr/>
                        <a:lstStyle/>
                        <a:p>
                          <a:endParaRPr lang="en-US"/>
                        </a:p>
                      </a:txBody>
                      <a:tcPr marL="68580" marR="68580" marT="0" marB="0">
                        <a:blipFill>
                          <a:blip r:embed="rId2"/>
                          <a:stretch>
                            <a:fillRect l="-401333" t="-280000" r="-703333" b="-935000"/>
                          </a:stretch>
                        </a:blipFill>
                      </a:tcPr>
                    </a:tc>
                    <a:tc>
                      <a:txBody>
                        <a:bodyPr/>
                        <a:lstStyle/>
                        <a:p>
                          <a:endParaRPr lang="en-US"/>
                        </a:p>
                      </a:txBody>
                      <a:tcPr marL="68580" marR="68580" marT="0" marB="0">
                        <a:blipFill>
                          <a:blip r:embed="rId2"/>
                          <a:stretch>
                            <a:fillRect l="-501333" t="-280000" r="-603333" b="-935000"/>
                          </a:stretch>
                        </a:blipFill>
                      </a:tcPr>
                    </a:tc>
                    <a:tc>
                      <a:txBody>
                        <a:bodyPr/>
                        <a:lstStyle/>
                        <a:p>
                          <a:endParaRPr lang="en-US"/>
                        </a:p>
                      </a:txBody>
                      <a:tcPr marL="68580" marR="68580" marT="0" marB="0">
                        <a:blipFill>
                          <a:blip r:embed="rId2"/>
                          <a:stretch>
                            <a:fillRect l="-601333" t="-280000" r="-503333" b="-935000"/>
                          </a:stretch>
                        </a:blipFill>
                      </a:tcPr>
                    </a:tc>
                    <a:tc>
                      <a:txBody>
                        <a:bodyPr/>
                        <a:lstStyle/>
                        <a:p>
                          <a:endParaRPr lang="en-US"/>
                        </a:p>
                      </a:txBody>
                      <a:tcPr marL="68580" marR="68580" marT="0" marB="0">
                        <a:blipFill>
                          <a:blip r:embed="rId2"/>
                          <a:stretch>
                            <a:fillRect l="-701333" t="-280000" r="-403333" b="-9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182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547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307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224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664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112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169</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590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Fallback>
      </mc:AlternateContent>
      <p:sp>
        <p:nvSpPr>
          <p:cNvPr id="4" name="Rectangle 3">
            <a:extLst>
              <a:ext uri="{FF2B5EF4-FFF2-40B4-BE49-F238E27FC236}">
                <a16:creationId xmlns:a16="http://schemas.microsoft.com/office/drawing/2014/main" id="{8C2A13FD-6018-43E6-8413-33602E0F6443}"/>
              </a:ext>
            </a:extLst>
          </p:cNvPr>
          <p:cNvSpPr/>
          <p:nvPr/>
        </p:nvSpPr>
        <p:spPr>
          <a:xfrm>
            <a:off x="609600" y="2566627"/>
            <a:ext cx="10972800" cy="2939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611399-4536-4FA7-B41F-20A06F6B0F74}"/>
              </a:ext>
            </a:extLst>
          </p:cNvPr>
          <p:cNvSpPr/>
          <p:nvPr/>
        </p:nvSpPr>
        <p:spPr>
          <a:xfrm>
            <a:off x="7019777" y="2200866"/>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sp>
        <p:nvSpPr>
          <p:cNvPr id="6" name="Rectangle 5">
            <a:extLst>
              <a:ext uri="{FF2B5EF4-FFF2-40B4-BE49-F238E27FC236}">
                <a16:creationId xmlns:a16="http://schemas.microsoft.com/office/drawing/2014/main" id="{D977F2D8-B583-4588-B161-54492F6641BD}"/>
              </a:ext>
            </a:extLst>
          </p:cNvPr>
          <p:cNvSpPr/>
          <p:nvPr/>
        </p:nvSpPr>
        <p:spPr>
          <a:xfrm>
            <a:off x="7934177" y="2200866"/>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417192F-3156-47EA-9FB2-59F50E1B0DC2}"/>
                  </a:ext>
                </a:extLst>
              </p:cNvPr>
              <p:cNvSpPr/>
              <p:nvPr/>
            </p:nvSpPr>
            <p:spPr>
              <a:xfrm>
                <a:off x="609600" y="2977503"/>
                <a:ext cx="3079689" cy="9233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𝑊</m:t>
                      </m:r>
                      <m:r>
                        <a:rPr lang="en-US" b="0" i="1" dirty="0" smtClean="0">
                          <a:latin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+2</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𝑆</m:t>
                      </m:r>
                      <m:r>
                        <a:rPr lang="en-US" i="1" dirty="0">
                          <a:latin typeface="Cambria Math" panose="02040503050406030204" pitchFamily="18" charset="0"/>
                        </a:rPr>
                        <m:t>+1</m:t>
                      </m:r>
                    </m:oMath>
                    <m:oMath xmlns:m="http://schemas.openxmlformats.org/officeDocument/2006/math">
                      <m:r>
                        <a:rPr lang="en-US" b="0" i="1" smtClean="0">
                          <a:latin typeface="Cambria Math" panose="02040503050406030204" pitchFamily="18" charset="0"/>
                        </a:rPr>
                        <m:t>=(227 −11+2×0)/4+1</m:t>
                      </m:r>
                    </m:oMath>
                    <m:oMath xmlns:m="http://schemas.openxmlformats.org/officeDocument/2006/math">
                      <m:r>
                        <a:rPr lang="en-US" b="0" i="1" smtClean="0">
                          <a:latin typeface="Cambria Math" panose="02040503050406030204" pitchFamily="18" charset="0"/>
                        </a:rPr>
                        <m:t>=55</m:t>
                      </m:r>
                    </m:oMath>
                  </m:oMathPara>
                </a14:m>
                <a:endParaRPr lang="pt-BR" dirty="0">
                  <a:latin typeface="Calibri" panose="020F0502020204030204" pitchFamily="34" charset="0"/>
                </a:endParaRPr>
              </a:p>
            </p:txBody>
          </p:sp>
        </mc:Choice>
        <mc:Fallback xmlns="">
          <p:sp>
            <p:nvSpPr>
              <p:cNvPr id="7" name="Rectangle 6">
                <a:extLst>
                  <a:ext uri="{FF2B5EF4-FFF2-40B4-BE49-F238E27FC236}">
                    <a16:creationId xmlns:a16="http://schemas.microsoft.com/office/drawing/2014/main" id="{4417192F-3156-47EA-9FB2-59F50E1B0DC2}"/>
                  </a:ext>
                </a:extLst>
              </p:cNvPr>
              <p:cNvSpPr>
                <a:spLocks noRot="1" noChangeAspect="1" noMove="1" noResize="1" noEditPoints="1" noAdjustHandles="1" noChangeArrowheads="1" noChangeShapeType="1" noTextEdit="1"/>
              </p:cNvSpPr>
              <p:nvPr/>
            </p:nvSpPr>
            <p:spPr>
              <a:xfrm>
                <a:off x="609600" y="2977503"/>
                <a:ext cx="3079689" cy="923330"/>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B13B48-B47B-40AE-B307-F0C7FDE1684F}"/>
              </a:ext>
            </a:extLst>
          </p:cNvPr>
          <p:cNvSpPr/>
          <p:nvPr/>
        </p:nvSpPr>
        <p:spPr>
          <a:xfrm>
            <a:off x="8843888" y="2200866"/>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B18C71-BABC-4E47-BAF3-EDC1BAC778B9}"/>
                  </a:ext>
                </a:extLst>
              </p:cNvPr>
              <p:cNvSpPr/>
              <p:nvPr/>
            </p:nvSpPr>
            <p:spPr>
              <a:xfrm>
                <a:off x="609600" y="4036187"/>
                <a:ext cx="5085046" cy="9233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dirty="0" smtClean="0">
                          <a:latin typeface="Cambria Math" panose="02040503050406030204" pitchFamily="18" charset="0"/>
                        </a:rPr>
                        <m:t>K</m:t>
                      </m:r>
                      <m:r>
                        <m:rPr>
                          <m:sty m:val="p"/>
                        </m:rPr>
                        <a:rPr lang="en-US" b="0" i="0" dirty="0" smtClean="0">
                          <a:latin typeface="Cambria Math" panose="02040503050406030204" pitchFamily="18" charset="0"/>
                        </a:rPr>
                        <m:t>B</m:t>
                      </m:r>
                      <m:r>
                        <a:rPr lang="en-US" b="0" i="0" dirty="0" smtClean="0">
                          <a:latin typeface="Cambria Math" panose="02040503050406030204" pitchFamily="18" charset="0"/>
                        </a:rPr>
                        <m:t> </m:t>
                      </m:r>
                      <m:r>
                        <a:rPr lang="en-US" i="1" dirty="0">
                          <a:latin typeface="Cambria Math" panose="02040503050406030204" pitchFamily="18" charset="0"/>
                        </a:rPr>
                        <m:t>=</m:t>
                      </m:r>
                      <m:r>
                        <m:rPr>
                          <m:sty m:val="p"/>
                        </m:rPr>
                        <a:rPr lang="en-US" b="0" i="0" dirty="0" smtClean="0">
                          <a:latin typeface="Cambria Math" panose="02040503050406030204" pitchFamily="18" charset="0"/>
                        </a:rPr>
                        <m:t>No</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of</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Elements</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Bytes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per</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element</m:t>
                      </m:r>
                      <m:r>
                        <a:rPr lang="en-US" b="0" i="1" dirty="0" smtClean="0">
                          <a:latin typeface="Cambria Math" panose="02040503050406030204" pitchFamily="18" charset="0"/>
                        </a:rPr>
                        <m:t>/1024</m:t>
                      </m:r>
                    </m:oMath>
                  </m:oMathPara>
                </a14:m>
                <a:br>
                  <a:rPr lang="en-US" b="0" dirty="0">
                    <a:latin typeface="Calibri" panose="020F0502020204030204" pitchFamily="34" charset="0"/>
                  </a:rPr>
                </a:b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1" smtClean="0">
                            <a:latin typeface="Cambria Math" panose="02040503050406030204" pitchFamily="18" charset="0"/>
                          </a:rPr>
                          <m:t>W</m:t>
                        </m:r>
                      </m:e>
                      <m:sup>
                        <m:r>
                          <a:rPr lang="en-US" b="0" i="1" smtClean="0">
                            <a:latin typeface="Cambria Math" panose="02040503050406030204" pitchFamily="18" charset="0"/>
                          </a:rPr>
                          <m:t>′</m:t>
                        </m:r>
                      </m:sup>
                    </m:sSup>
                    <m:r>
                      <a:rPr lang="en-US" b="0" i="1" smtClean="0">
                        <a:latin typeface="Cambria Math" panose="02040503050406030204" pitchFamily="18" charset="0"/>
                      </a:rPr>
                      <m:t>×4/1024</m:t>
                    </m:r>
                  </m:oMath>
                </a14:m>
                <a:r>
                  <a:rPr lang="pt-BR" dirty="0">
                    <a:latin typeface="Calibri" panose="020F0502020204030204" pitchFamily="34" charset="0"/>
                  </a:rPr>
                  <a:t> (32-bit floating-point)</a:t>
                </a:r>
                <a:br>
                  <a:rPr lang="en-US" b="0" dirty="0">
                    <a:latin typeface="Calibri" panose="020F0502020204030204" pitchFamily="34" charset="0"/>
                  </a:rPr>
                </a:br>
                <a14:m>
                  <m:oMath xmlns:m="http://schemas.openxmlformats.org/officeDocument/2006/math">
                    <m:r>
                      <a:rPr lang="en-US" b="0" i="1" smtClean="0">
                        <a:latin typeface="Cambria Math" panose="02040503050406030204" pitchFamily="18" charset="0"/>
                      </a:rPr>
                      <m:t>=96×55×55×4/1024=1134</m:t>
                    </m:r>
                  </m:oMath>
                </a14:m>
                <a:r>
                  <a:rPr lang="pt-BR" dirty="0">
                    <a:latin typeface="Calibri" panose="020F0502020204030204" pitchFamily="34" charset="0"/>
                  </a:rPr>
                  <a:t> </a:t>
                </a:r>
              </a:p>
            </p:txBody>
          </p:sp>
        </mc:Choice>
        <mc:Fallback xmlns="">
          <p:sp>
            <p:nvSpPr>
              <p:cNvPr id="9" name="Rectangle 8">
                <a:extLst>
                  <a:ext uri="{FF2B5EF4-FFF2-40B4-BE49-F238E27FC236}">
                    <a16:creationId xmlns:a16="http://schemas.microsoft.com/office/drawing/2014/main" id="{31B18C71-BABC-4E47-BAF3-EDC1BAC778B9}"/>
                  </a:ext>
                </a:extLst>
              </p:cNvPr>
              <p:cNvSpPr>
                <a:spLocks noRot="1" noChangeAspect="1" noMove="1" noResize="1" noEditPoints="1" noAdjustHandles="1" noChangeArrowheads="1" noChangeShapeType="1" noTextEdit="1"/>
              </p:cNvSpPr>
              <p:nvPr/>
            </p:nvSpPr>
            <p:spPr>
              <a:xfrm>
                <a:off x="609600" y="4036187"/>
                <a:ext cx="5085046" cy="923330"/>
              </a:xfrm>
              <a:prstGeom prst="rect">
                <a:avLst/>
              </a:prstGeom>
              <a:blipFill>
                <a:blip r:embed="rId4"/>
                <a:stretch>
                  <a:fillRect b="-4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4C9EF86-E892-47CA-B68F-23E2B0CDC73E}"/>
                  </a:ext>
                </a:extLst>
              </p:cNvPr>
              <p:cNvSpPr/>
              <p:nvPr/>
            </p:nvSpPr>
            <p:spPr>
              <a:xfrm>
                <a:off x="6096000" y="2977503"/>
                <a:ext cx="2995179" cy="1200329"/>
              </a:xfrm>
              <a:prstGeom prst="rect">
                <a:avLst/>
              </a:prstGeom>
            </p:spPr>
            <p:txBody>
              <a:bodyPr wrap="none">
                <a:spAutoFit/>
              </a:bodyPr>
              <a:lstStyle/>
              <a:p>
                <a:pPr/>
                <a:r>
                  <a:rPr lang="en-US" dirty="0"/>
                  <a:t>Params. </a:t>
                </a:r>
                <a14:m>
                  <m:oMath xmlns:m="http://schemas.openxmlformats.org/officeDocument/2006/math">
                    <m:r>
                      <a:rPr lang="en-US" i="1" dirty="0">
                        <a:latin typeface="Cambria Math" panose="02040503050406030204" pitchFamily="18" charset="0"/>
                      </a:rPr>
                      <m:t>=</m:t>
                    </m:r>
                    <m:r>
                      <m:rPr>
                        <m:sty m:val="p"/>
                      </m:rPr>
                      <a:rPr lang="en-US" b="0" i="0" dirty="0" smtClean="0">
                        <a:latin typeface="Cambria Math" panose="02040503050406030204" pitchFamily="18" charset="0"/>
                      </a:rPr>
                      <m:t>Weights</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Bias</m:t>
                    </m:r>
                  </m:oMath>
                </a14:m>
                <a:br>
                  <a:rPr lang="en-US" dirty="0">
                    <a:latin typeface="Calibri" panose="020F0502020204030204" pitchFamily="34"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r>
                            <a:rPr lang="en-US" b="0" i="1" smtClean="0">
                              <a:latin typeface="Cambria Math" panose="02040503050406030204" pitchFamily="18" charset="0"/>
                            </a:rPr>
                            <m:t>×</m:t>
                          </m:r>
                          <m:r>
                            <a:rPr lang="en-US" b="0" i="1" smtClean="0">
                              <a:latin typeface="Cambria Math" panose="02040503050406030204" pitchFamily="18" charset="0"/>
                            </a:rPr>
                            <m:t>𝐶</m:t>
                          </m:r>
                        </m:e>
                        <m:sub>
                          <m:r>
                            <m:rPr>
                              <m:sty m:val="p"/>
                            </m:rPr>
                            <a:rPr lang="en-US" b="0" i="0" smtClean="0">
                              <a:latin typeface="Cambria Math" panose="02040503050406030204" pitchFamily="18" charset="0"/>
                            </a:rPr>
                            <m:t>in</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oMath>
                  </m:oMathPara>
                </a14:m>
                <a:br>
                  <a:rPr lang="en-US" b="0" i="0"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m:t>
                    </m:r>
                    <m:r>
                      <a:rPr lang="en-US" b="0" i="0" smtClean="0">
                        <a:latin typeface="Cambria Math" panose="02040503050406030204" pitchFamily="18" charset="0"/>
                      </a:rPr>
                      <m:t>96×3×11×11+</m:t>
                    </m:r>
                  </m:oMath>
                </a14:m>
                <a:r>
                  <a:rPr lang="en-US" b="0" dirty="0">
                    <a:latin typeface="Cambria Math" panose="02040503050406030204" pitchFamily="18" charset="0"/>
                  </a:rPr>
                  <a:t>96</a:t>
                </a:r>
                <a:br>
                  <a:rPr lang="en-US"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=34,944</m:t>
                      </m:r>
                    </m:oMath>
                  </m:oMathPara>
                </a14:m>
                <a:endParaRPr lang="pt-BR" dirty="0">
                  <a:latin typeface="Calibri" panose="020F0502020204030204" pitchFamily="34" charset="0"/>
                </a:endParaRPr>
              </a:p>
            </p:txBody>
          </p:sp>
        </mc:Choice>
        <mc:Fallback xmlns="">
          <p:sp>
            <p:nvSpPr>
              <p:cNvPr id="12" name="Rectangle 11">
                <a:extLst>
                  <a:ext uri="{FF2B5EF4-FFF2-40B4-BE49-F238E27FC236}">
                    <a16:creationId xmlns:a16="http://schemas.microsoft.com/office/drawing/2014/main" id="{34C9EF86-E892-47CA-B68F-23E2B0CDC73E}"/>
                  </a:ext>
                </a:extLst>
              </p:cNvPr>
              <p:cNvSpPr>
                <a:spLocks noRot="1" noChangeAspect="1" noMove="1" noResize="1" noEditPoints="1" noAdjustHandles="1" noChangeArrowheads="1" noChangeShapeType="1" noTextEdit="1"/>
              </p:cNvSpPr>
              <p:nvPr/>
            </p:nvSpPr>
            <p:spPr>
              <a:xfrm>
                <a:off x="6096000" y="2977503"/>
                <a:ext cx="2995179" cy="1200329"/>
              </a:xfrm>
              <a:prstGeom prst="rect">
                <a:avLst/>
              </a:prstGeom>
              <a:blipFill>
                <a:blip r:embed="rId5"/>
                <a:stretch>
                  <a:fillRect l="-1629" t="-2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25E61B9-8ADE-4EA4-A598-1CF28C30CC21}"/>
                  </a:ext>
                </a:extLst>
              </p:cNvPr>
              <p:cNvSpPr/>
              <p:nvPr/>
            </p:nvSpPr>
            <p:spPr>
              <a:xfrm>
                <a:off x="6096000" y="4241478"/>
                <a:ext cx="5264583" cy="923330"/>
              </a:xfrm>
              <a:prstGeom prst="rect">
                <a:avLst/>
              </a:prstGeom>
            </p:spPr>
            <p:txBody>
              <a:bodyPr wrap="none">
                <a:spAutoFit/>
              </a:bodyPr>
              <a:lstStyle/>
              <a:p>
                <a:pPr/>
                <a:r>
                  <a:rPr lang="en-US" b="0" dirty="0">
                    <a:latin typeface="Calibri" panose="020F0502020204030204" pitchFamily="34" charset="0"/>
                  </a:rPr>
                  <a:t>No. of floating-point operations (multiply-add)</a:t>
                </a:r>
                <a:br>
                  <a:rPr lang="en-US" b="0" dirty="0">
                    <a:latin typeface="Calibri" panose="020F0502020204030204" pitchFamily="34"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No</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output</m:t>
                      </m:r>
                      <m:r>
                        <a:rPr lang="en-US" b="0" i="0" smtClean="0">
                          <a:latin typeface="Cambria Math" panose="02040503050406030204" pitchFamily="18" charset="0"/>
                        </a:rPr>
                        <m:t> </m:t>
                      </m:r>
                      <m:r>
                        <m:rPr>
                          <m:sty m:val="p"/>
                        </m:rPr>
                        <a:rPr lang="en-US" b="0" i="0" smtClean="0">
                          <a:latin typeface="Cambria Math" panose="02040503050406030204" pitchFamily="18" charset="0"/>
                        </a:rPr>
                        <m:t>elements</m:t>
                      </m:r>
                      <m:r>
                        <a:rPr lang="en-US" b="0" i="1" smtClean="0">
                          <a:latin typeface="Cambria Math" panose="02040503050406030204" pitchFamily="18" charset="0"/>
                        </a:rPr>
                        <m:t>×</m:t>
                      </m:r>
                      <m:r>
                        <m:rPr>
                          <m:sty m:val="p"/>
                        </m:rPr>
                        <a:rPr lang="en-US" b="0" i="0" smtClean="0">
                          <a:latin typeface="Cambria Math" panose="02040503050406030204" pitchFamily="18" charset="0"/>
                        </a:rPr>
                        <m:t>Operations</m:t>
                      </m:r>
                      <m:r>
                        <a:rPr lang="en-US" b="0" i="0" smtClean="0">
                          <a:latin typeface="Cambria Math" panose="02040503050406030204" pitchFamily="18" charset="0"/>
                        </a:rPr>
                        <m:t> </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element</m:t>
                      </m:r>
                    </m:oMath>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96</m:t>
                          </m:r>
                          <m:r>
                            <a:rPr lang="en-US" b="0" i="1" smtClean="0">
                              <a:latin typeface="Cambria Math" panose="02040503050406030204" pitchFamily="18" charset="0"/>
                            </a:rPr>
                            <m:t>×</m:t>
                          </m:r>
                          <m:r>
                            <a:rPr lang="en-US" b="0" i="1" smtClean="0">
                              <a:latin typeface="Cambria Math" panose="02040503050406030204" pitchFamily="18" charset="0"/>
                            </a:rPr>
                            <m:t>55</m:t>
                          </m:r>
                          <m:r>
                            <a:rPr lang="en-US" b="0" i="1" smtClean="0">
                              <a:latin typeface="Cambria Math" panose="02040503050406030204" pitchFamily="18" charset="0"/>
                            </a:rPr>
                            <m:t>×</m:t>
                          </m:r>
                          <m:r>
                            <a:rPr lang="en-US" b="0" i="1" smtClean="0">
                              <a:latin typeface="Cambria Math" panose="02040503050406030204" pitchFamily="18" charset="0"/>
                            </a:rPr>
                            <m:t>55</m:t>
                          </m:r>
                        </m:e>
                      </m:d>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11</m:t>
                      </m:r>
                      <m:r>
                        <a:rPr lang="en-US" i="1">
                          <a:latin typeface="Cambria Math" panose="02040503050406030204" pitchFamily="18" charset="0"/>
                        </a:rPr>
                        <m:t>×</m:t>
                      </m:r>
                      <m:r>
                        <a:rPr lang="en-US" i="1">
                          <a:latin typeface="Cambria Math" panose="02040503050406030204" pitchFamily="18" charset="0"/>
                        </a:rPr>
                        <m:t>11</m:t>
                      </m:r>
                      <m:r>
                        <a:rPr lang="en-US" i="1">
                          <a:latin typeface="Cambria Math" panose="02040503050406030204" pitchFamily="18" charset="0"/>
                        </a:rPr>
                        <m:t>) =</m:t>
                      </m:r>
                      <m:r>
                        <a:rPr lang="en-US" b="0" i="1" smtClean="0">
                          <a:latin typeface="Cambria Math" panose="02040503050406030204" pitchFamily="18" charset="0"/>
                        </a:rPr>
                        <m:t>105</m:t>
                      </m:r>
                      <m:r>
                        <a:rPr lang="en-US" b="0" i="1" smtClean="0">
                          <a:latin typeface="Cambria Math" panose="02040503050406030204" pitchFamily="18" charset="0"/>
                        </a:rPr>
                        <m:t>,</m:t>
                      </m:r>
                      <m:r>
                        <a:rPr lang="en-US" b="0" i="1" smtClean="0">
                          <a:latin typeface="Cambria Math" panose="02040503050406030204" pitchFamily="18" charset="0"/>
                        </a:rPr>
                        <m:t>415</m:t>
                      </m:r>
                      <m:r>
                        <a:rPr lang="en-US" b="0" i="1" smtClean="0">
                          <a:latin typeface="Cambria Math" panose="02040503050406030204" pitchFamily="18" charset="0"/>
                        </a:rPr>
                        <m:t>,</m:t>
                      </m:r>
                      <m:r>
                        <a:rPr lang="en-US" b="0" i="1" smtClean="0">
                          <a:latin typeface="Cambria Math" panose="02040503050406030204" pitchFamily="18" charset="0"/>
                        </a:rPr>
                        <m:t>200</m:t>
                      </m:r>
                      <m:r>
                        <a:rPr lang="en-US" i="1">
                          <a:latin typeface="Cambria Math" panose="02040503050406030204" pitchFamily="18" charset="0"/>
                        </a:rPr>
                        <m:t>‬</m:t>
                      </m:r>
                    </m:oMath>
                  </m:oMathPara>
                </a14:m>
                <a:endParaRPr lang="pt-BR" dirty="0">
                  <a:latin typeface="Calibri" panose="020F0502020204030204" pitchFamily="34" charset="0"/>
                </a:endParaRPr>
              </a:p>
            </p:txBody>
          </p:sp>
        </mc:Choice>
        <mc:Fallback xmlns="">
          <p:sp>
            <p:nvSpPr>
              <p:cNvPr id="13" name="Rectangle 12">
                <a:extLst>
                  <a:ext uri="{FF2B5EF4-FFF2-40B4-BE49-F238E27FC236}">
                    <a16:creationId xmlns:a16="http://schemas.microsoft.com/office/drawing/2014/main" id="{D25E61B9-8ADE-4EA4-A598-1CF28C30CC21}"/>
                  </a:ext>
                </a:extLst>
              </p:cNvPr>
              <p:cNvSpPr>
                <a:spLocks noRot="1" noChangeAspect="1" noMove="1" noResize="1" noEditPoints="1" noAdjustHandles="1" noChangeArrowheads="1" noChangeShapeType="1" noTextEdit="1"/>
              </p:cNvSpPr>
              <p:nvPr/>
            </p:nvSpPr>
            <p:spPr>
              <a:xfrm>
                <a:off x="6096000" y="4241478"/>
                <a:ext cx="5264583" cy="923330"/>
              </a:xfrm>
              <a:prstGeom prst="rect">
                <a:avLst/>
              </a:prstGeom>
              <a:blipFill>
                <a:blip r:embed="rId6"/>
                <a:stretch>
                  <a:fillRect l="-926" t="-3974" b="-463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BD01BE4-0F9C-4C31-94F3-932B0F7A69E4}"/>
              </a:ext>
            </a:extLst>
          </p:cNvPr>
          <p:cNvSpPr/>
          <p:nvPr/>
        </p:nvSpPr>
        <p:spPr>
          <a:xfrm>
            <a:off x="9758288" y="2200866"/>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sp>
        <p:nvSpPr>
          <p:cNvPr id="15" name="Rectangle 14">
            <a:extLst>
              <a:ext uri="{FF2B5EF4-FFF2-40B4-BE49-F238E27FC236}">
                <a16:creationId xmlns:a16="http://schemas.microsoft.com/office/drawing/2014/main" id="{63699C33-4481-452C-98CB-B88ED6222C2B}"/>
              </a:ext>
            </a:extLst>
          </p:cNvPr>
          <p:cNvSpPr/>
          <p:nvPr/>
        </p:nvSpPr>
        <p:spPr>
          <a:xfrm>
            <a:off x="10665656" y="2200866"/>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pic>
        <p:nvPicPr>
          <p:cNvPr id="16" name="Picture 15">
            <a:extLst>
              <a:ext uri="{FF2B5EF4-FFF2-40B4-BE49-F238E27FC236}">
                <a16:creationId xmlns:a16="http://schemas.microsoft.com/office/drawing/2014/main" id="{E794939A-9508-404B-A8CE-9E479E4315E6}"/>
              </a:ext>
            </a:extLst>
          </p:cNvPr>
          <p:cNvPicPr>
            <a:picLocks noChangeAspect="1"/>
          </p:cNvPicPr>
          <p:nvPr/>
        </p:nvPicPr>
        <p:blipFill rotWithShape="1">
          <a:blip r:embed="rId7"/>
          <a:srcRect t="7061" b="34445"/>
          <a:stretch/>
        </p:blipFill>
        <p:spPr>
          <a:xfrm>
            <a:off x="8391377" y="104806"/>
            <a:ext cx="3599702" cy="1051679"/>
          </a:xfrm>
          <a:prstGeom prst="rect">
            <a:avLst/>
          </a:prstGeom>
        </p:spPr>
      </p:pic>
      <p:sp>
        <p:nvSpPr>
          <p:cNvPr id="10" name="Slide Number Placeholder 9">
            <a:extLst>
              <a:ext uri="{FF2B5EF4-FFF2-40B4-BE49-F238E27FC236}">
                <a16:creationId xmlns:a16="http://schemas.microsoft.com/office/drawing/2014/main" id="{6EB9F650-F92C-4E11-80D4-86FCC12E9484}"/>
              </a:ext>
            </a:extLst>
          </p:cNvPr>
          <p:cNvSpPr>
            <a:spLocks noGrp="1"/>
          </p:cNvSpPr>
          <p:nvPr>
            <p:ph type="sldNum" sz="quarter" idx="12"/>
          </p:nvPr>
        </p:nvSpPr>
        <p:spPr/>
        <p:txBody>
          <a:bodyPr/>
          <a:lstStyle/>
          <a:p>
            <a:fld id="{7E663616-BBAC-427E-89D3-E72909796144}" type="slidenum">
              <a:rPr lang="en-US" smtClean="0"/>
              <a:t>81</a:t>
            </a:fld>
            <a:endParaRPr lang="en-US"/>
          </a:p>
        </p:txBody>
      </p:sp>
      <p:sp>
        <p:nvSpPr>
          <p:cNvPr id="18" name="TextBox 17">
            <a:extLst>
              <a:ext uri="{FF2B5EF4-FFF2-40B4-BE49-F238E27FC236}">
                <a16:creationId xmlns:a16="http://schemas.microsoft.com/office/drawing/2014/main" id="{BF4674AC-CAC1-457E-ADB9-0C425F550A08}"/>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45296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7" grpId="1"/>
      <p:bldP spid="8" grpId="0" animBg="1"/>
      <p:bldP spid="9" grpId="0"/>
      <p:bldP spid="9" grpId="1"/>
      <p:bldP spid="12" grpId="0"/>
      <p:bldP spid="12" grpId="1"/>
      <p:bldP spid="13" grpId="0"/>
      <p:bldP spid="13" grpId="1"/>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8EB-38D7-498E-BA69-6A0F576C5DC8}"/>
              </a:ext>
            </a:extLst>
          </p:cNvPr>
          <p:cNvSpPr>
            <a:spLocks noGrp="1"/>
          </p:cNvSpPr>
          <p:nvPr>
            <p:ph type="title"/>
          </p:nvPr>
        </p:nvSpPr>
        <p:spPr/>
        <p:txBody>
          <a:bodyPr/>
          <a:lstStyle/>
          <a:p>
            <a:r>
              <a:rPr lang="en-US" dirty="0" err="1"/>
              <a:t>AlexNet</a:t>
            </a:r>
            <a:endParaRPr 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427218122"/>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547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307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224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664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112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169</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590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Choice>
        <mc:Fallback xmlns="">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427218122"/>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101333" t="-280000" r="-1003333" b="-935000"/>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301333" t="-280000" r="-803333" b="-935000"/>
                          </a:stretch>
                        </a:blipFill>
                      </a:tcPr>
                    </a:tc>
                    <a:tc>
                      <a:txBody>
                        <a:bodyPr/>
                        <a:lstStyle/>
                        <a:p>
                          <a:endParaRPr lang="en-US"/>
                        </a:p>
                      </a:txBody>
                      <a:tcPr marL="68580" marR="68580" marT="0" marB="0">
                        <a:blipFill>
                          <a:blip r:embed="rId2"/>
                          <a:stretch>
                            <a:fillRect l="-401333" t="-280000" r="-703333" b="-935000"/>
                          </a:stretch>
                        </a:blipFill>
                      </a:tcPr>
                    </a:tc>
                    <a:tc>
                      <a:txBody>
                        <a:bodyPr/>
                        <a:lstStyle/>
                        <a:p>
                          <a:endParaRPr lang="en-US"/>
                        </a:p>
                      </a:txBody>
                      <a:tcPr marL="68580" marR="68580" marT="0" marB="0">
                        <a:blipFill>
                          <a:blip r:embed="rId2"/>
                          <a:stretch>
                            <a:fillRect l="-501333" t="-280000" r="-603333" b="-935000"/>
                          </a:stretch>
                        </a:blipFill>
                      </a:tcPr>
                    </a:tc>
                    <a:tc>
                      <a:txBody>
                        <a:bodyPr/>
                        <a:lstStyle/>
                        <a:p>
                          <a:endParaRPr lang="en-US"/>
                        </a:p>
                      </a:txBody>
                      <a:tcPr marL="68580" marR="68580" marT="0" marB="0">
                        <a:blipFill>
                          <a:blip r:embed="rId2"/>
                          <a:stretch>
                            <a:fillRect l="-601333" t="-280000" r="-503333" b="-935000"/>
                          </a:stretch>
                        </a:blipFill>
                      </a:tcPr>
                    </a:tc>
                    <a:tc>
                      <a:txBody>
                        <a:bodyPr/>
                        <a:lstStyle/>
                        <a:p>
                          <a:endParaRPr lang="en-US"/>
                        </a:p>
                      </a:txBody>
                      <a:tcPr marL="68580" marR="68580" marT="0" marB="0">
                        <a:blipFill>
                          <a:blip r:embed="rId2"/>
                          <a:stretch>
                            <a:fillRect l="-701333" t="-280000" r="-403333" b="-9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547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307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224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192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664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112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169</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590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Fallback>
      </mc:AlternateContent>
      <p:sp>
        <p:nvSpPr>
          <p:cNvPr id="4" name="Rectangle 3">
            <a:extLst>
              <a:ext uri="{FF2B5EF4-FFF2-40B4-BE49-F238E27FC236}">
                <a16:creationId xmlns:a16="http://schemas.microsoft.com/office/drawing/2014/main" id="{8C2A13FD-6018-43E6-8413-33602E0F6443}"/>
              </a:ext>
            </a:extLst>
          </p:cNvPr>
          <p:cNvSpPr/>
          <p:nvPr/>
        </p:nvSpPr>
        <p:spPr>
          <a:xfrm>
            <a:off x="609600" y="2925030"/>
            <a:ext cx="10972800" cy="25957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611399-4536-4FA7-B41F-20A06F6B0F74}"/>
              </a:ext>
            </a:extLst>
          </p:cNvPr>
          <p:cNvSpPr/>
          <p:nvPr/>
        </p:nvSpPr>
        <p:spPr>
          <a:xfrm>
            <a:off x="7019777" y="2561179"/>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sp>
        <p:nvSpPr>
          <p:cNvPr id="6" name="Rectangle 5">
            <a:extLst>
              <a:ext uri="{FF2B5EF4-FFF2-40B4-BE49-F238E27FC236}">
                <a16:creationId xmlns:a16="http://schemas.microsoft.com/office/drawing/2014/main" id="{D977F2D8-B583-4588-B161-54492F6641BD}"/>
              </a:ext>
            </a:extLst>
          </p:cNvPr>
          <p:cNvSpPr/>
          <p:nvPr/>
        </p:nvSpPr>
        <p:spPr>
          <a:xfrm>
            <a:off x="7934177" y="2561179"/>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417192F-3156-47EA-9FB2-59F50E1B0DC2}"/>
                  </a:ext>
                </a:extLst>
              </p:cNvPr>
              <p:cNvSpPr/>
              <p:nvPr/>
            </p:nvSpPr>
            <p:spPr>
              <a:xfrm>
                <a:off x="609600" y="2958762"/>
                <a:ext cx="2953053" cy="9233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𝑊</m:t>
                      </m:r>
                      <m:r>
                        <a:rPr lang="en-US" b="0" i="1" dirty="0" smtClean="0">
                          <a:latin typeface="Cambria Math" panose="02040503050406030204" pitchFamily="18" charset="0"/>
                        </a:rPr>
                        <m:t>′</m:t>
                      </m:r>
                      <m:r>
                        <a:rPr lang="en-US" i="1" dirty="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+2</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𝑆</m:t>
                      </m:r>
                      <m:r>
                        <a:rPr lang="en-US" i="1" dirty="0">
                          <a:latin typeface="Cambria Math" panose="02040503050406030204" pitchFamily="18" charset="0"/>
                        </a:rPr>
                        <m:t>+1</m:t>
                      </m:r>
                    </m:oMath>
                    <m:oMath xmlns:m="http://schemas.openxmlformats.org/officeDocument/2006/math">
                      <m:r>
                        <a:rPr lang="en-US" b="0" i="1" smtClean="0">
                          <a:latin typeface="Cambria Math" panose="02040503050406030204" pitchFamily="18" charset="0"/>
                        </a:rPr>
                        <m:t>=(56 −3+2×0)/2+1</m:t>
                      </m:r>
                    </m:oMath>
                    <m:oMath xmlns:m="http://schemas.openxmlformats.org/officeDocument/2006/math">
                      <m:r>
                        <a:rPr lang="en-US" b="0" i="1" smtClean="0">
                          <a:latin typeface="Cambria Math" panose="02040503050406030204" pitchFamily="18" charset="0"/>
                        </a:rPr>
                        <m:t>=27.5 →</m:t>
                      </m:r>
                      <m:r>
                        <m:rPr>
                          <m:sty m:val="p"/>
                        </m:rPr>
                        <a:rPr lang="en-US" b="0" i="0" smtClean="0">
                          <a:latin typeface="Cambria Math" panose="02040503050406030204" pitchFamily="18" charset="0"/>
                        </a:rPr>
                        <m:t>floor</m:t>
                      </m:r>
                      <m:r>
                        <a:rPr lang="en-US" b="0" i="1" smtClean="0">
                          <a:latin typeface="Cambria Math" panose="02040503050406030204" pitchFamily="18" charset="0"/>
                        </a:rPr>
                        <m:t> →27</m:t>
                      </m:r>
                    </m:oMath>
                  </m:oMathPara>
                </a14:m>
                <a:endParaRPr lang="pt-BR" dirty="0">
                  <a:latin typeface="Calibri" panose="020F0502020204030204" pitchFamily="34" charset="0"/>
                </a:endParaRPr>
              </a:p>
            </p:txBody>
          </p:sp>
        </mc:Choice>
        <mc:Fallback xmlns="">
          <p:sp>
            <p:nvSpPr>
              <p:cNvPr id="7" name="Rectangle 6">
                <a:extLst>
                  <a:ext uri="{FF2B5EF4-FFF2-40B4-BE49-F238E27FC236}">
                    <a16:creationId xmlns:a16="http://schemas.microsoft.com/office/drawing/2014/main" id="{4417192F-3156-47EA-9FB2-59F50E1B0DC2}"/>
                  </a:ext>
                </a:extLst>
              </p:cNvPr>
              <p:cNvSpPr>
                <a:spLocks noRot="1" noChangeAspect="1" noMove="1" noResize="1" noEditPoints="1" noAdjustHandles="1" noChangeArrowheads="1" noChangeShapeType="1" noTextEdit="1"/>
              </p:cNvSpPr>
              <p:nvPr/>
            </p:nvSpPr>
            <p:spPr>
              <a:xfrm>
                <a:off x="609600" y="2958762"/>
                <a:ext cx="2953053" cy="923330"/>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B13B48-B47B-40AE-B307-F0C7FDE1684F}"/>
              </a:ext>
            </a:extLst>
          </p:cNvPr>
          <p:cNvSpPr/>
          <p:nvPr/>
        </p:nvSpPr>
        <p:spPr>
          <a:xfrm>
            <a:off x="8843888" y="2561179"/>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B18C71-BABC-4E47-BAF3-EDC1BAC778B9}"/>
                  </a:ext>
                </a:extLst>
              </p:cNvPr>
              <p:cNvSpPr/>
              <p:nvPr/>
            </p:nvSpPr>
            <p:spPr>
              <a:xfrm>
                <a:off x="609600" y="4017446"/>
                <a:ext cx="5085046" cy="9233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dirty="0" smtClean="0">
                          <a:latin typeface="Cambria Math" panose="02040503050406030204" pitchFamily="18" charset="0"/>
                        </a:rPr>
                        <m:t>K</m:t>
                      </m:r>
                      <m:r>
                        <m:rPr>
                          <m:sty m:val="p"/>
                        </m:rPr>
                        <a:rPr lang="en-US" b="0" i="0" dirty="0" smtClean="0">
                          <a:latin typeface="Cambria Math" panose="02040503050406030204" pitchFamily="18" charset="0"/>
                        </a:rPr>
                        <m:t>B</m:t>
                      </m:r>
                      <m:r>
                        <a:rPr lang="en-US" b="0" i="0" dirty="0" smtClean="0">
                          <a:latin typeface="Cambria Math" panose="02040503050406030204" pitchFamily="18" charset="0"/>
                        </a:rPr>
                        <m:t> </m:t>
                      </m:r>
                      <m:r>
                        <a:rPr lang="en-US" i="1" dirty="0">
                          <a:latin typeface="Cambria Math" panose="02040503050406030204" pitchFamily="18" charset="0"/>
                        </a:rPr>
                        <m:t>=</m:t>
                      </m:r>
                      <m:r>
                        <m:rPr>
                          <m:sty m:val="p"/>
                        </m:rPr>
                        <a:rPr lang="en-US" b="0" i="0" dirty="0" smtClean="0">
                          <a:latin typeface="Cambria Math" panose="02040503050406030204" pitchFamily="18" charset="0"/>
                        </a:rPr>
                        <m:t>No</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of</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Elements</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Bytes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per</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element</m:t>
                      </m:r>
                      <m:r>
                        <a:rPr lang="en-US" b="0" i="1" dirty="0" smtClean="0">
                          <a:latin typeface="Cambria Math" panose="02040503050406030204" pitchFamily="18" charset="0"/>
                        </a:rPr>
                        <m:t>/1024</m:t>
                      </m:r>
                    </m:oMath>
                  </m:oMathPara>
                </a14:m>
                <a:br>
                  <a:rPr lang="en-US" b="0" dirty="0">
                    <a:latin typeface="Calibri" panose="020F0502020204030204" pitchFamily="34" charset="0"/>
                  </a:rPr>
                </a:b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1" smtClean="0">
                            <a:latin typeface="Cambria Math" panose="02040503050406030204" pitchFamily="18" charset="0"/>
                          </a:rPr>
                          <m:t>W</m:t>
                        </m:r>
                      </m:e>
                      <m:sup>
                        <m:r>
                          <a:rPr lang="en-US" b="0" i="1" smtClean="0">
                            <a:latin typeface="Cambria Math" panose="02040503050406030204" pitchFamily="18" charset="0"/>
                          </a:rPr>
                          <m:t>′</m:t>
                        </m:r>
                      </m:sup>
                    </m:sSup>
                    <m:r>
                      <a:rPr lang="en-US" b="0" i="1" smtClean="0">
                        <a:latin typeface="Cambria Math" panose="02040503050406030204" pitchFamily="18" charset="0"/>
                      </a:rPr>
                      <m:t>×4/1024</m:t>
                    </m:r>
                  </m:oMath>
                </a14:m>
                <a:r>
                  <a:rPr lang="pt-BR" dirty="0">
                    <a:latin typeface="Calibri" panose="020F0502020204030204" pitchFamily="34" charset="0"/>
                  </a:rPr>
                  <a:t> (32-bit floating-point)</a:t>
                </a:r>
                <a:br>
                  <a:rPr lang="en-US" b="0" dirty="0">
                    <a:latin typeface="Calibri" panose="020F0502020204030204" pitchFamily="34" charset="0"/>
                  </a:rPr>
                </a:br>
                <a14:m>
                  <m:oMath xmlns:m="http://schemas.openxmlformats.org/officeDocument/2006/math">
                    <m:r>
                      <a:rPr lang="en-US" b="0" i="1" smtClean="0">
                        <a:latin typeface="Cambria Math" panose="02040503050406030204" pitchFamily="18" charset="0"/>
                      </a:rPr>
                      <m:t>=96×27×27×4/1024=273.375</m:t>
                    </m:r>
                  </m:oMath>
                </a14:m>
                <a:r>
                  <a:rPr lang="pt-BR" dirty="0">
                    <a:latin typeface="Calibri" panose="020F0502020204030204" pitchFamily="34" charset="0"/>
                  </a:rPr>
                  <a:t> </a:t>
                </a:r>
              </a:p>
            </p:txBody>
          </p:sp>
        </mc:Choice>
        <mc:Fallback xmlns="">
          <p:sp>
            <p:nvSpPr>
              <p:cNvPr id="9" name="Rectangle 8">
                <a:extLst>
                  <a:ext uri="{FF2B5EF4-FFF2-40B4-BE49-F238E27FC236}">
                    <a16:creationId xmlns:a16="http://schemas.microsoft.com/office/drawing/2014/main" id="{31B18C71-BABC-4E47-BAF3-EDC1BAC778B9}"/>
                  </a:ext>
                </a:extLst>
              </p:cNvPr>
              <p:cNvSpPr>
                <a:spLocks noRot="1" noChangeAspect="1" noMove="1" noResize="1" noEditPoints="1" noAdjustHandles="1" noChangeArrowheads="1" noChangeShapeType="1" noTextEdit="1"/>
              </p:cNvSpPr>
              <p:nvPr/>
            </p:nvSpPr>
            <p:spPr>
              <a:xfrm>
                <a:off x="609600" y="4017446"/>
                <a:ext cx="5085046" cy="923330"/>
              </a:xfrm>
              <a:prstGeom prst="rect">
                <a:avLst/>
              </a:prstGeom>
              <a:blipFill>
                <a:blip r:embed="rId4"/>
                <a:stretch>
                  <a:fillRect b="-529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34C9EF86-E892-47CA-B68F-23E2B0CDC73E}"/>
              </a:ext>
            </a:extLst>
          </p:cNvPr>
          <p:cNvSpPr/>
          <p:nvPr/>
        </p:nvSpPr>
        <p:spPr>
          <a:xfrm>
            <a:off x="6096000" y="2958762"/>
            <a:ext cx="4440062" cy="369332"/>
          </a:xfrm>
          <a:prstGeom prst="rect">
            <a:avLst/>
          </a:prstGeom>
        </p:spPr>
        <p:txBody>
          <a:bodyPr wrap="none">
            <a:spAutoFit/>
          </a:bodyPr>
          <a:lstStyle/>
          <a:p>
            <a:r>
              <a:rPr lang="pt-BR" dirty="0">
                <a:latin typeface="Calibri" panose="020F0502020204030204" pitchFamily="34" charset="0"/>
              </a:rPr>
              <a:t>Pooling layers have no learnable parameters.</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25E61B9-8ADE-4EA4-A598-1CF28C30CC21}"/>
                  </a:ext>
                </a:extLst>
              </p:cNvPr>
              <p:cNvSpPr/>
              <p:nvPr/>
            </p:nvSpPr>
            <p:spPr>
              <a:xfrm>
                <a:off x="6096000" y="4222737"/>
                <a:ext cx="5264583" cy="923330"/>
              </a:xfrm>
              <a:prstGeom prst="rect">
                <a:avLst/>
              </a:prstGeom>
            </p:spPr>
            <p:txBody>
              <a:bodyPr wrap="none">
                <a:spAutoFit/>
              </a:bodyPr>
              <a:lstStyle/>
              <a:p>
                <a:pPr/>
                <a:r>
                  <a:rPr lang="en-US" b="0" dirty="0">
                    <a:latin typeface="Calibri" panose="020F0502020204030204" pitchFamily="34" charset="0"/>
                  </a:rPr>
                  <a:t>No. of floating-point operations (multiply-add)</a:t>
                </a:r>
                <a:br>
                  <a:rPr lang="en-US" b="0" dirty="0">
                    <a:latin typeface="Calibri" panose="020F0502020204030204" pitchFamily="34"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No</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output</m:t>
                      </m:r>
                      <m:r>
                        <a:rPr lang="en-US" b="0" i="0" smtClean="0">
                          <a:latin typeface="Cambria Math" panose="02040503050406030204" pitchFamily="18" charset="0"/>
                        </a:rPr>
                        <m:t> </m:t>
                      </m:r>
                      <m:r>
                        <m:rPr>
                          <m:sty m:val="p"/>
                        </m:rPr>
                        <a:rPr lang="en-US" b="0" i="0" smtClean="0">
                          <a:latin typeface="Cambria Math" panose="02040503050406030204" pitchFamily="18" charset="0"/>
                        </a:rPr>
                        <m:t>elements</m:t>
                      </m:r>
                      <m:r>
                        <a:rPr lang="en-US" b="0" i="1" smtClean="0">
                          <a:latin typeface="Cambria Math" panose="02040503050406030204" pitchFamily="18" charset="0"/>
                        </a:rPr>
                        <m:t>×</m:t>
                      </m:r>
                      <m:r>
                        <m:rPr>
                          <m:sty m:val="p"/>
                        </m:rPr>
                        <a:rPr lang="en-US" b="0" i="0" smtClean="0">
                          <a:latin typeface="Cambria Math" panose="02040503050406030204" pitchFamily="18" charset="0"/>
                        </a:rPr>
                        <m:t>Operations</m:t>
                      </m:r>
                      <m:r>
                        <a:rPr lang="en-US" b="0" i="0" smtClean="0">
                          <a:latin typeface="Cambria Math" panose="02040503050406030204" pitchFamily="18" charset="0"/>
                        </a:rPr>
                        <m:t> </m:t>
                      </m:r>
                      <m:r>
                        <m:rPr>
                          <m:sty m:val="p"/>
                        </m:rPr>
                        <a:rPr lang="en-US" b="0" i="0" smtClean="0">
                          <a:latin typeface="Cambria Math" panose="02040503050406030204" pitchFamily="18" charset="0"/>
                        </a:rPr>
                        <m:t>per</m:t>
                      </m:r>
                      <m:r>
                        <a:rPr lang="en-US" b="0" i="0" smtClean="0">
                          <a:latin typeface="Cambria Math" panose="02040503050406030204" pitchFamily="18" charset="0"/>
                        </a:rPr>
                        <m:t> </m:t>
                      </m:r>
                      <m:r>
                        <m:rPr>
                          <m:sty m:val="p"/>
                        </m:rPr>
                        <a:rPr lang="en-US" b="0" i="0" smtClean="0">
                          <a:latin typeface="Cambria Math" panose="02040503050406030204" pitchFamily="18" charset="0"/>
                        </a:rPr>
                        <m:t>element</m:t>
                      </m:r>
                    </m:oMath>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96</m:t>
                      </m:r>
                      <m:r>
                        <a:rPr lang="en-US" i="1">
                          <a:latin typeface="Cambria Math" panose="02040503050406030204" pitchFamily="18" charset="0"/>
                        </a:rPr>
                        <m:t>×</m:t>
                      </m:r>
                      <m:r>
                        <a:rPr lang="en-US" i="1">
                          <a:latin typeface="Cambria Math" panose="02040503050406030204" pitchFamily="18" charset="0"/>
                        </a:rPr>
                        <m:t>27</m:t>
                      </m:r>
                      <m:r>
                        <a:rPr lang="en-US" i="1">
                          <a:latin typeface="Cambria Math" panose="02040503050406030204" pitchFamily="18" charset="0"/>
                        </a:rPr>
                        <m:t>×</m:t>
                      </m:r>
                      <m:r>
                        <a:rPr lang="en-US" i="1">
                          <a:latin typeface="Cambria Math" panose="02040503050406030204" pitchFamily="18" charset="0"/>
                        </a:rPr>
                        <m:t>27</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629</m:t>
                      </m:r>
                      <m:r>
                        <a:rPr lang="en-US" b="0" i="1" smtClean="0">
                          <a:latin typeface="Cambria Math" panose="02040503050406030204" pitchFamily="18" charset="0"/>
                        </a:rPr>
                        <m:t>,</m:t>
                      </m:r>
                      <m:r>
                        <a:rPr lang="en-US" b="0" i="1" smtClean="0">
                          <a:latin typeface="Cambria Math" panose="02040503050406030204" pitchFamily="18" charset="0"/>
                        </a:rPr>
                        <m:t>856</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 </m:t>
                      </m:r>
                      <m:r>
                        <m:rPr>
                          <m:sty m:val="p"/>
                        </m:rPr>
                        <a:rPr lang="en-US" b="0" i="0" smtClean="0">
                          <a:latin typeface="Cambria Math" panose="02040503050406030204" pitchFamily="18" charset="0"/>
                        </a:rPr>
                        <m:t>Mflops</m:t>
                      </m:r>
                      <m:r>
                        <a:rPr lang="en-US" i="1">
                          <a:latin typeface="Cambria Math" panose="02040503050406030204" pitchFamily="18" charset="0"/>
                        </a:rPr>
                        <m:t>‬</m:t>
                      </m:r>
                    </m:oMath>
                  </m:oMathPara>
                </a14:m>
                <a:endParaRPr lang="pt-BR" dirty="0">
                  <a:latin typeface="Calibri" panose="020F0502020204030204" pitchFamily="34" charset="0"/>
                </a:endParaRPr>
              </a:p>
            </p:txBody>
          </p:sp>
        </mc:Choice>
        <mc:Fallback xmlns="">
          <p:sp>
            <p:nvSpPr>
              <p:cNvPr id="13" name="Rectangle 12">
                <a:extLst>
                  <a:ext uri="{FF2B5EF4-FFF2-40B4-BE49-F238E27FC236}">
                    <a16:creationId xmlns:a16="http://schemas.microsoft.com/office/drawing/2014/main" id="{D25E61B9-8ADE-4EA4-A598-1CF28C30CC21}"/>
                  </a:ext>
                </a:extLst>
              </p:cNvPr>
              <p:cNvSpPr>
                <a:spLocks noRot="1" noChangeAspect="1" noMove="1" noResize="1" noEditPoints="1" noAdjustHandles="1" noChangeArrowheads="1" noChangeShapeType="1" noTextEdit="1"/>
              </p:cNvSpPr>
              <p:nvPr/>
            </p:nvSpPr>
            <p:spPr>
              <a:xfrm>
                <a:off x="6096000" y="4222737"/>
                <a:ext cx="5264583" cy="923330"/>
              </a:xfrm>
              <a:prstGeom prst="rect">
                <a:avLst/>
              </a:prstGeom>
              <a:blipFill>
                <a:blip r:embed="rId5"/>
                <a:stretch>
                  <a:fillRect l="-926" t="-3974" b="-463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EBD01BE4-0F9C-4C31-94F3-932B0F7A69E4}"/>
              </a:ext>
            </a:extLst>
          </p:cNvPr>
          <p:cNvSpPr/>
          <p:nvPr/>
        </p:nvSpPr>
        <p:spPr>
          <a:xfrm>
            <a:off x="9758288" y="2561179"/>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sp>
        <p:nvSpPr>
          <p:cNvPr id="15" name="Rectangle 14">
            <a:extLst>
              <a:ext uri="{FF2B5EF4-FFF2-40B4-BE49-F238E27FC236}">
                <a16:creationId xmlns:a16="http://schemas.microsoft.com/office/drawing/2014/main" id="{63699C33-4481-452C-98CB-B88ED6222C2B}"/>
              </a:ext>
            </a:extLst>
          </p:cNvPr>
          <p:cNvSpPr/>
          <p:nvPr/>
        </p:nvSpPr>
        <p:spPr>
          <a:xfrm>
            <a:off x="10665656" y="2561179"/>
            <a:ext cx="914400" cy="365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t>
            </a:r>
          </a:p>
        </p:txBody>
      </p:sp>
      <p:pic>
        <p:nvPicPr>
          <p:cNvPr id="16" name="Picture 15">
            <a:extLst>
              <a:ext uri="{FF2B5EF4-FFF2-40B4-BE49-F238E27FC236}">
                <a16:creationId xmlns:a16="http://schemas.microsoft.com/office/drawing/2014/main" id="{BECF9131-1DAD-466F-A090-BB32DE83326C}"/>
              </a:ext>
            </a:extLst>
          </p:cNvPr>
          <p:cNvPicPr>
            <a:picLocks noChangeAspect="1"/>
          </p:cNvPicPr>
          <p:nvPr/>
        </p:nvPicPr>
        <p:blipFill rotWithShape="1">
          <a:blip r:embed="rId6"/>
          <a:srcRect t="7061" b="34445"/>
          <a:stretch/>
        </p:blipFill>
        <p:spPr>
          <a:xfrm>
            <a:off x="8391377" y="104806"/>
            <a:ext cx="3599702" cy="1051679"/>
          </a:xfrm>
          <a:prstGeom prst="rect">
            <a:avLst/>
          </a:prstGeom>
        </p:spPr>
      </p:pic>
      <p:sp>
        <p:nvSpPr>
          <p:cNvPr id="10" name="Slide Number Placeholder 9">
            <a:extLst>
              <a:ext uri="{FF2B5EF4-FFF2-40B4-BE49-F238E27FC236}">
                <a16:creationId xmlns:a16="http://schemas.microsoft.com/office/drawing/2014/main" id="{A90E1B36-22F1-402A-B23E-F4ADAF2DCF6F}"/>
              </a:ext>
            </a:extLst>
          </p:cNvPr>
          <p:cNvSpPr>
            <a:spLocks noGrp="1"/>
          </p:cNvSpPr>
          <p:nvPr>
            <p:ph type="sldNum" sz="quarter" idx="12"/>
          </p:nvPr>
        </p:nvSpPr>
        <p:spPr/>
        <p:txBody>
          <a:bodyPr/>
          <a:lstStyle/>
          <a:p>
            <a:fld id="{7E663616-BBAC-427E-89D3-E72909796144}" type="slidenum">
              <a:rPr lang="en-US" smtClean="0"/>
              <a:t>82</a:t>
            </a:fld>
            <a:endParaRPr lang="en-US"/>
          </a:p>
        </p:txBody>
      </p:sp>
      <p:sp>
        <p:nvSpPr>
          <p:cNvPr id="18" name="TextBox 17">
            <a:extLst>
              <a:ext uri="{FF2B5EF4-FFF2-40B4-BE49-F238E27FC236}">
                <a16:creationId xmlns:a16="http://schemas.microsoft.com/office/drawing/2014/main" id="{0945B07D-9CAE-4747-AA99-A49E7336DB7D}"/>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4478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7" grpId="1"/>
      <p:bldP spid="8" grpId="0" animBg="1"/>
      <p:bldP spid="9" grpId="0"/>
      <p:bldP spid="9" grpId="1"/>
      <p:bldP spid="12" grpId="0"/>
      <p:bldP spid="12" grpId="1"/>
      <p:bldP spid="13" grpId="0"/>
      <p:bldP spid="13" grpId="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8EB-38D7-498E-BA69-6A0F576C5DC8}"/>
              </a:ext>
            </a:extLst>
          </p:cNvPr>
          <p:cNvSpPr>
            <a:spLocks noGrp="1"/>
          </p:cNvSpPr>
          <p:nvPr>
            <p:ph type="title"/>
          </p:nvPr>
        </p:nvSpPr>
        <p:spPr/>
        <p:txBody>
          <a:bodyPr/>
          <a:lstStyle/>
          <a:p>
            <a:r>
              <a:rPr lang="en-US" dirty="0" err="1"/>
              <a:t>AlexNet</a:t>
            </a:r>
            <a:endParaRPr 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333507469"/>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Choice>
        <mc:Fallback xmlns="">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333507469"/>
                  </p:ext>
                </p:extLst>
              </p:nvPr>
            </p:nvGraphicFramePr>
            <p:xfrm>
              <a:off x="609600" y="879953"/>
              <a:ext cx="10972800" cy="460705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101333" t="-280000" r="-1003333" b="-935000"/>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301333" t="-280000" r="-803333" b="-935000"/>
                          </a:stretch>
                        </a:blipFill>
                      </a:tcPr>
                    </a:tc>
                    <a:tc>
                      <a:txBody>
                        <a:bodyPr/>
                        <a:lstStyle/>
                        <a:p>
                          <a:endParaRPr lang="en-US"/>
                        </a:p>
                      </a:txBody>
                      <a:tcPr marL="68580" marR="68580" marT="0" marB="0">
                        <a:blipFill>
                          <a:blip r:embed="rId2"/>
                          <a:stretch>
                            <a:fillRect l="-401333" t="-280000" r="-703333" b="-935000"/>
                          </a:stretch>
                        </a:blipFill>
                      </a:tcPr>
                    </a:tc>
                    <a:tc>
                      <a:txBody>
                        <a:bodyPr/>
                        <a:lstStyle/>
                        <a:p>
                          <a:endParaRPr lang="en-US"/>
                        </a:p>
                      </a:txBody>
                      <a:tcPr marL="68580" marR="68580" marT="0" marB="0">
                        <a:blipFill>
                          <a:blip r:embed="rId2"/>
                          <a:stretch>
                            <a:fillRect l="-501333" t="-280000" r="-603333" b="-935000"/>
                          </a:stretch>
                        </a:blipFill>
                      </a:tcPr>
                    </a:tc>
                    <a:tc>
                      <a:txBody>
                        <a:bodyPr/>
                        <a:lstStyle/>
                        <a:p>
                          <a:endParaRPr lang="en-US"/>
                        </a:p>
                      </a:txBody>
                      <a:tcPr marL="68580" marR="68580" marT="0" marB="0">
                        <a:blipFill>
                          <a:blip r:embed="rId2"/>
                          <a:stretch>
                            <a:fillRect l="-601333" t="-280000" r="-503333" b="-935000"/>
                          </a:stretch>
                        </a:blipFill>
                      </a:tcPr>
                    </a:tc>
                    <a:tc>
                      <a:txBody>
                        <a:bodyPr/>
                        <a:lstStyle/>
                        <a:p>
                          <a:endParaRPr lang="en-US"/>
                        </a:p>
                      </a:txBody>
                      <a:tcPr marL="68580" marR="68580" marT="0" marB="0">
                        <a:blipFill>
                          <a:blip r:embed="rId2"/>
                          <a:stretch>
                            <a:fillRect l="-701333" t="-280000" r="-403333" b="-9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bl>
              </a:graphicData>
            </a:graphic>
          </p:graphicFrame>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981EDCF-B5F7-4F08-8C51-0C2AA947BF9E}"/>
                  </a:ext>
                </a:extLst>
              </p:cNvPr>
              <p:cNvSpPr/>
              <p:nvPr/>
            </p:nvSpPr>
            <p:spPr>
              <a:xfrm>
                <a:off x="609600" y="5643574"/>
                <a:ext cx="1990417" cy="1223989"/>
              </a:xfrm>
              <a:prstGeom prst="rect">
                <a:avLst/>
              </a:prstGeom>
            </p:spPr>
            <p:txBody>
              <a:bodyPr wrap="none">
                <a:spAutoFit/>
              </a:bodyPr>
              <a:lstStyle/>
              <a:p>
                <a:pPr/>
                <a:r>
                  <a:rPr lang="en-US" b="0" dirty="0">
                    <a:latin typeface="Calibri" panose="020F0502020204030204" pitchFamily="34" charset="0"/>
                  </a:rPr>
                  <a:t>Flatten output size</a:t>
                </a:r>
                <a:br>
                  <a:rPr lang="en-US" b="0" dirty="0">
                    <a:latin typeface="Calibri" panose="020F0502020204030204" pitchFamily="34"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in</m:t>
                          </m:r>
                        </m:sub>
                      </m:sSub>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𝑊</m:t>
                      </m:r>
                    </m:oMath>
                    <m:oMath xmlns:m="http://schemas.openxmlformats.org/officeDocument/2006/math">
                      <m:r>
                        <a:rPr lang="en-US" b="0" i="1" smtClean="0">
                          <a:latin typeface="Cambria Math" panose="02040503050406030204" pitchFamily="18" charset="0"/>
                        </a:rPr>
                        <m:t>= 256×6×6</m:t>
                      </m:r>
                    </m:oMath>
                    <m:oMath xmlns:m="http://schemas.openxmlformats.org/officeDocument/2006/math">
                      <m:r>
                        <a:rPr lang="en-US" b="0" i="1" smtClean="0">
                          <a:latin typeface="Cambria Math" panose="02040503050406030204" pitchFamily="18" charset="0"/>
                        </a:rPr>
                        <m:t>=9,216</m:t>
                      </m:r>
                    </m:oMath>
                  </m:oMathPara>
                </a14:m>
                <a:endParaRPr lang="pt-BR" dirty="0">
                  <a:latin typeface="Calibri" panose="020F0502020204030204" pitchFamily="34" charset="0"/>
                </a:endParaRPr>
              </a:p>
            </p:txBody>
          </p:sp>
        </mc:Choice>
        <mc:Fallback xmlns="">
          <p:sp>
            <p:nvSpPr>
              <p:cNvPr id="16" name="Rectangle 15">
                <a:extLst>
                  <a:ext uri="{FF2B5EF4-FFF2-40B4-BE49-F238E27FC236}">
                    <a16:creationId xmlns:a16="http://schemas.microsoft.com/office/drawing/2014/main" id="{3981EDCF-B5F7-4F08-8C51-0C2AA947BF9E}"/>
                  </a:ext>
                </a:extLst>
              </p:cNvPr>
              <p:cNvSpPr>
                <a:spLocks noRot="1" noChangeAspect="1" noMove="1" noResize="1" noEditPoints="1" noAdjustHandles="1" noChangeArrowheads="1" noChangeShapeType="1" noTextEdit="1"/>
              </p:cNvSpPr>
              <p:nvPr/>
            </p:nvSpPr>
            <p:spPr>
              <a:xfrm>
                <a:off x="609600" y="5643574"/>
                <a:ext cx="1990417" cy="1223989"/>
              </a:xfrm>
              <a:prstGeom prst="rect">
                <a:avLst/>
              </a:prstGeom>
              <a:blipFill>
                <a:blip r:embed="rId3"/>
                <a:stretch>
                  <a:fillRect l="-2446" t="-2985"/>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A52A5D9-F86B-4B1F-A3E3-45365A3FC922}"/>
              </a:ext>
            </a:extLst>
          </p:cNvPr>
          <p:cNvPicPr>
            <a:picLocks noChangeAspect="1"/>
          </p:cNvPicPr>
          <p:nvPr/>
        </p:nvPicPr>
        <p:blipFill rotWithShape="1">
          <a:blip r:embed="rId4"/>
          <a:srcRect t="7061" b="34445"/>
          <a:stretch/>
        </p:blipFill>
        <p:spPr>
          <a:xfrm>
            <a:off x="8391377" y="104806"/>
            <a:ext cx="3599702" cy="1051679"/>
          </a:xfrm>
          <a:prstGeom prst="rect">
            <a:avLst/>
          </a:prstGeom>
        </p:spPr>
      </p:pic>
      <p:sp>
        <p:nvSpPr>
          <p:cNvPr id="4" name="Slide Number Placeholder 3">
            <a:extLst>
              <a:ext uri="{FF2B5EF4-FFF2-40B4-BE49-F238E27FC236}">
                <a16:creationId xmlns:a16="http://schemas.microsoft.com/office/drawing/2014/main" id="{045BD5FA-BBB1-458C-9091-DE942F8312F4}"/>
              </a:ext>
            </a:extLst>
          </p:cNvPr>
          <p:cNvSpPr>
            <a:spLocks noGrp="1"/>
          </p:cNvSpPr>
          <p:nvPr>
            <p:ph type="sldNum" sz="quarter" idx="12"/>
          </p:nvPr>
        </p:nvSpPr>
        <p:spPr/>
        <p:txBody>
          <a:bodyPr/>
          <a:lstStyle/>
          <a:p>
            <a:fld id="{7E663616-BBAC-427E-89D3-E72909796144}" type="slidenum">
              <a:rPr lang="en-US" smtClean="0"/>
              <a:t>83</a:t>
            </a:fld>
            <a:endParaRPr lang="en-US"/>
          </a:p>
        </p:txBody>
      </p:sp>
      <p:sp>
        <p:nvSpPr>
          <p:cNvPr id="8" name="TextBox 7">
            <a:extLst>
              <a:ext uri="{FF2B5EF4-FFF2-40B4-BE49-F238E27FC236}">
                <a16:creationId xmlns:a16="http://schemas.microsoft.com/office/drawing/2014/main" id="{941CC761-2CD6-438E-8E69-8AFED53AD59E}"/>
              </a:ext>
            </a:extLst>
          </p:cNvPr>
          <p:cNvSpPr txBox="1"/>
          <p:nvPr/>
        </p:nvSpPr>
        <p:spPr>
          <a:xfrm>
            <a:off x="9702921" y="656825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7253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8EB-38D7-498E-BA69-6A0F576C5DC8}"/>
              </a:ext>
            </a:extLst>
          </p:cNvPr>
          <p:cNvSpPr>
            <a:spLocks noGrp="1"/>
          </p:cNvSpPr>
          <p:nvPr>
            <p:ph type="title"/>
          </p:nvPr>
        </p:nvSpPr>
        <p:spPr/>
        <p:txBody>
          <a:bodyPr/>
          <a:lstStyle/>
          <a:p>
            <a:r>
              <a:rPr lang="en-US" dirty="0" err="1"/>
              <a:t>AlexNet</a:t>
            </a:r>
            <a:endParaRPr 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3761806291"/>
                  </p:ext>
                </p:extLst>
              </p:nvPr>
            </p:nvGraphicFramePr>
            <p:xfrm>
              <a:off x="609600" y="879953"/>
              <a:ext cx="10972800" cy="497281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fc6</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9216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37,753</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38</a:t>
                          </a:r>
                        </a:p>
                      </a:txBody>
                      <a:tcPr marL="68580" marR="68580" marT="0" marB="0" anchor="ctr">
                        <a:solidFill>
                          <a:schemeClr val="accent4">
                            <a:lumMod val="20000"/>
                            <a:lumOff val="80000"/>
                          </a:schemeClr>
                        </a:solidFill>
                      </a:tcPr>
                    </a:tc>
                    <a:extLst>
                      <a:ext uri="{0D108BD9-81ED-4DB2-BD59-A6C34878D82A}">
                        <a16:rowId xmlns:a16="http://schemas.microsoft.com/office/drawing/2014/main" val="550629494"/>
                      </a:ext>
                    </a:extLst>
                  </a:tr>
                </a:tbl>
              </a:graphicData>
            </a:graphic>
          </p:graphicFrame>
        </mc:Choice>
        <mc:Fallback xmlns="">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3761806291"/>
                  </p:ext>
                </p:extLst>
              </p:nvPr>
            </p:nvGraphicFramePr>
            <p:xfrm>
              <a:off x="609600" y="879953"/>
              <a:ext cx="10972800" cy="497281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101333" t="-280000" r="-1003333" b="-1035000"/>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301333" t="-280000" r="-803333" b="-1035000"/>
                          </a:stretch>
                        </a:blipFill>
                      </a:tcPr>
                    </a:tc>
                    <a:tc>
                      <a:txBody>
                        <a:bodyPr/>
                        <a:lstStyle/>
                        <a:p>
                          <a:endParaRPr lang="en-US"/>
                        </a:p>
                      </a:txBody>
                      <a:tcPr marL="68580" marR="68580" marT="0" marB="0">
                        <a:blipFill>
                          <a:blip r:embed="rId2"/>
                          <a:stretch>
                            <a:fillRect l="-401333" t="-280000" r="-703333" b="-1035000"/>
                          </a:stretch>
                        </a:blipFill>
                      </a:tcPr>
                    </a:tc>
                    <a:tc>
                      <a:txBody>
                        <a:bodyPr/>
                        <a:lstStyle/>
                        <a:p>
                          <a:endParaRPr lang="en-US"/>
                        </a:p>
                      </a:txBody>
                      <a:tcPr marL="68580" marR="68580" marT="0" marB="0">
                        <a:blipFill>
                          <a:blip r:embed="rId2"/>
                          <a:stretch>
                            <a:fillRect l="-501333" t="-280000" r="-603333" b="-1035000"/>
                          </a:stretch>
                        </a:blipFill>
                      </a:tcPr>
                    </a:tc>
                    <a:tc>
                      <a:txBody>
                        <a:bodyPr/>
                        <a:lstStyle/>
                        <a:p>
                          <a:endParaRPr lang="en-US"/>
                        </a:p>
                      </a:txBody>
                      <a:tcPr marL="68580" marR="68580" marT="0" marB="0">
                        <a:blipFill>
                          <a:blip r:embed="rId2"/>
                          <a:stretch>
                            <a:fillRect l="-601333" t="-280000" r="-503333" b="-1035000"/>
                          </a:stretch>
                        </a:blipFill>
                      </a:tcPr>
                    </a:tc>
                    <a:tc>
                      <a:txBody>
                        <a:bodyPr/>
                        <a:lstStyle/>
                        <a:p>
                          <a:endParaRPr lang="en-US"/>
                        </a:p>
                      </a:txBody>
                      <a:tcPr marL="68580" marR="68580" marT="0" marB="0">
                        <a:blipFill>
                          <a:blip r:embed="rId2"/>
                          <a:stretch>
                            <a:fillRect l="-701333" t="-280000" r="-403333" b="-10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fc6</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9216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37,753</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38</a:t>
                          </a:r>
                        </a:p>
                      </a:txBody>
                      <a:tcPr marL="68580" marR="68580" marT="0" marB="0" anchor="ctr">
                        <a:solidFill>
                          <a:schemeClr val="accent4">
                            <a:lumMod val="20000"/>
                            <a:lumOff val="80000"/>
                          </a:schemeClr>
                        </a:solidFill>
                      </a:tcPr>
                    </a:tc>
                    <a:extLst>
                      <a:ext uri="{0D108BD9-81ED-4DB2-BD59-A6C34878D82A}">
                        <a16:rowId xmlns:a16="http://schemas.microsoft.com/office/drawing/2014/main" val="550629494"/>
                      </a:ext>
                    </a:extLst>
                  </a:tr>
                </a:tbl>
              </a:graphicData>
            </a:graphic>
          </p:graphicFrame>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981EDCF-B5F7-4F08-8C51-0C2AA947BF9E}"/>
                  </a:ext>
                </a:extLst>
              </p:cNvPr>
              <p:cNvSpPr/>
              <p:nvPr/>
            </p:nvSpPr>
            <p:spPr>
              <a:xfrm>
                <a:off x="3310597" y="5978047"/>
                <a:ext cx="3980577" cy="923330"/>
              </a:xfrm>
              <a:prstGeom prst="rect">
                <a:avLst/>
              </a:prstGeom>
            </p:spPr>
            <p:txBody>
              <a:bodyPr wrap="none">
                <a:spAutoFit/>
              </a:bodyPr>
              <a:lstStyle/>
              <a:p>
                <a:pPr/>
                <a:r>
                  <a:rPr lang="en-US" dirty="0">
                    <a:latin typeface="Calibri" panose="020F0502020204030204" pitchFamily="34" charset="0"/>
                  </a:rPr>
                  <a:t>Fc6 params</a:t>
                </a:r>
                <a:br>
                  <a:rPr lang="en-US" b="0" dirty="0">
                    <a:latin typeface="Calibri" panose="020F0502020204030204" pitchFamily="34" charset="0"/>
                  </a:rPr>
                </a:b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in</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m:rPr>
                            <m:sty m:val="p"/>
                          </m:rPr>
                          <a:rPr lang="en-US">
                            <a:latin typeface="Cambria Math" panose="02040503050406030204" pitchFamily="18" charset="0"/>
                          </a:rPr>
                          <m:t>out</m:t>
                        </m:r>
                      </m:sub>
                    </m:sSub>
                  </m:oMath>
                </a14:m>
                <a:br>
                  <a:rPr lang="en-US"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=9216×4096+4096=37,752,832</m:t>
                      </m:r>
                    </m:oMath>
                  </m:oMathPara>
                </a14:m>
                <a:endParaRPr lang="pt-BR" dirty="0">
                  <a:latin typeface="Calibri" panose="020F0502020204030204" pitchFamily="34" charset="0"/>
                </a:endParaRPr>
              </a:p>
            </p:txBody>
          </p:sp>
        </mc:Choice>
        <mc:Fallback xmlns="">
          <p:sp>
            <p:nvSpPr>
              <p:cNvPr id="16" name="Rectangle 15">
                <a:extLst>
                  <a:ext uri="{FF2B5EF4-FFF2-40B4-BE49-F238E27FC236}">
                    <a16:creationId xmlns:a16="http://schemas.microsoft.com/office/drawing/2014/main" id="{3981EDCF-B5F7-4F08-8C51-0C2AA947BF9E}"/>
                  </a:ext>
                </a:extLst>
              </p:cNvPr>
              <p:cNvSpPr>
                <a:spLocks noRot="1" noChangeAspect="1" noMove="1" noResize="1" noEditPoints="1" noAdjustHandles="1" noChangeArrowheads="1" noChangeShapeType="1" noTextEdit="1"/>
              </p:cNvSpPr>
              <p:nvPr/>
            </p:nvSpPr>
            <p:spPr>
              <a:xfrm>
                <a:off x="3310597" y="5978047"/>
                <a:ext cx="3980577" cy="923330"/>
              </a:xfrm>
              <a:prstGeom prst="rect">
                <a:avLst/>
              </a:prstGeom>
              <a:blipFill>
                <a:blip r:embed="rId3"/>
                <a:stretch>
                  <a:fillRect l="-1225" t="-3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C0CB5CA-7B33-48D9-A83D-C4F959D5E673}"/>
                  </a:ext>
                </a:extLst>
              </p:cNvPr>
              <p:cNvSpPr/>
              <p:nvPr/>
            </p:nvSpPr>
            <p:spPr>
              <a:xfrm>
                <a:off x="7601823" y="5978047"/>
                <a:ext cx="3191899" cy="923330"/>
              </a:xfrm>
              <a:prstGeom prst="rect">
                <a:avLst/>
              </a:prstGeom>
            </p:spPr>
            <p:txBody>
              <a:bodyPr wrap="none">
                <a:spAutoFit/>
              </a:bodyPr>
              <a:lstStyle/>
              <a:p>
                <a:pPr/>
                <a:r>
                  <a:rPr lang="en-US" dirty="0">
                    <a:latin typeface="Calibri" panose="020F0502020204030204" pitchFamily="34" charset="0"/>
                  </a:rPr>
                  <a:t>Fc6 flops</a:t>
                </a:r>
                <a:br>
                  <a:rPr lang="en-US" b="0" dirty="0">
                    <a:latin typeface="Calibri" panose="020F0502020204030204" pitchFamily="34"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in</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m:rPr>
                              <m:sty m:val="p"/>
                            </m:rPr>
                            <a:rPr lang="en-US" b="0" i="0" smtClean="0">
                              <a:latin typeface="Cambria Math" panose="02040503050406030204" pitchFamily="18" charset="0"/>
                            </a:rPr>
                            <m:t>out</m:t>
                          </m:r>
                        </m:sub>
                      </m:sSub>
                    </m:oMath>
                    <m:oMath xmlns:m="http://schemas.openxmlformats.org/officeDocument/2006/math">
                      <m:r>
                        <a:rPr lang="en-US" b="0" i="1" smtClean="0">
                          <a:latin typeface="Cambria Math" panose="02040503050406030204" pitchFamily="18" charset="0"/>
                        </a:rPr>
                        <m:t>=9216×4096=37,748,736</m:t>
                      </m:r>
                    </m:oMath>
                  </m:oMathPara>
                </a14:m>
                <a:endParaRPr lang="pt-BR" dirty="0">
                  <a:latin typeface="Calibri" panose="020F0502020204030204" pitchFamily="34" charset="0"/>
                </a:endParaRPr>
              </a:p>
            </p:txBody>
          </p:sp>
        </mc:Choice>
        <mc:Fallback xmlns="">
          <p:sp>
            <p:nvSpPr>
              <p:cNvPr id="5" name="Rectangle 4">
                <a:extLst>
                  <a:ext uri="{FF2B5EF4-FFF2-40B4-BE49-F238E27FC236}">
                    <a16:creationId xmlns:a16="http://schemas.microsoft.com/office/drawing/2014/main" id="{CC0CB5CA-7B33-48D9-A83D-C4F959D5E673}"/>
                  </a:ext>
                </a:extLst>
              </p:cNvPr>
              <p:cNvSpPr>
                <a:spLocks noRot="1" noChangeAspect="1" noMove="1" noResize="1" noEditPoints="1" noAdjustHandles="1" noChangeArrowheads="1" noChangeShapeType="1" noTextEdit="1"/>
              </p:cNvSpPr>
              <p:nvPr/>
            </p:nvSpPr>
            <p:spPr>
              <a:xfrm>
                <a:off x="7601823" y="5978047"/>
                <a:ext cx="3191899" cy="923330"/>
              </a:xfrm>
              <a:prstGeom prst="rect">
                <a:avLst/>
              </a:prstGeom>
              <a:blipFill>
                <a:blip r:embed="rId4"/>
                <a:stretch>
                  <a:fillRect l="-1527" t="-39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600F744-DD80-4A51-B029-86FED8D648D0}"/>
              </a:ext>
            </a:extLst>
          </p:cNvPr>
          <p:cNvPicPr>
            <a:picLocks noChangeAspect="1"/>
          </p:cNvPicPr>
          <p:nvPr/>
        </p:nvPicPr>
        <p:blipFill rotWithShape="1">
          <a:blip r:embed="rId5"/>
          <a:srcRect t="7061" b="34445"/>
          <a:stretch/>
        </p:blipFill>
        <p:spPr>
          <a:xfrm>
            <a:off x="8391377" y="104806"/>
            <a:ext cx="3599702" cy="1051679"/>
          </a:xfrm>
          <a:prstGeom prst="rect">
            <a:avLst/>
          </a:prstGeom>
        </p:spPr>
      </p:pic>
      <p:sp>
        <p:nvSpPr>
          <p:cNvPr id="4" name="Slide Number Placeholder 3">
            <a:extLst>
              <a:ext uri="{FF2B5EF4-FFF2-40B4-BE49-F238E27FC236}">
                <a16:creationId xmlns:a16="http://schemas.microsoft.com/office/drawing/2014/main" id="{DD7C0C75-4C22-4C1D-AB1F-4C567C3D5B1F}"/>
              </a:ext>
            </a:extLst>
          </p:cNvPr>
          <p:cNvSpPr>
            <a:spLocks noGrp="1"/>
          </p:cNvSpPr>
          <p:nvPr>
            <p:ph type="sldNum" sz="quarter" idx="12"/>
          </p:nvPr>
        </p:nvSpPr>
        <p:spPr/>
        <p:txBody>
          <a:bodyPr/>
          <a:lstStyle/>
          <a:p>
            <a:fld id="{7E663616-BBAC-427E-89D3-E72909796144}" type="slidenum">
              <a:rPr lang="en-US" smtClean="0"/>
              <a:t>84</a:t>
            </a:fld>
            <a:endParaRPr lang="en-US"/>
          </a:p>
        </p:txBody>
      </p:sp>
      <p:sp>
        <p:nvSpPr>
          <p:cNvPr id="9" name="TextBox 8">
            <a:extLst>
              <a:ext uri="{FF2B5EF4-FFF2-40B4-BE49-F238E27FC236}">
                <a16:creationId xmlns:a16="http://schemas.microsoft.com/office/drawing/2014/main" id="{B9319287-3CB1-412A-950B-D4BA7AC0112D}"/>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270806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8EB-38D7-498E-BA69-6A0F576C5DC8}"/>
              </a:ext>
            </a:extLst>
          </p:cNvPr>
          <p:cNvSpPr>
            <a:spLocks noGrp="1"/>
          </p:cNvSpPr>
          <p:nvPr>
            <p:ph type="title"/>
          </p:nvPr>
        </p:nvSpPr>
        <p:spPr/>
        <p:txBody>
          <a:bodyPr/>
          <a:lstStyle/>
          <a:p>
            <a:r>
              <a:rPr lang="en-US" dirty="0" err="1"/>
              <a:t>AlexNet</a:t>
            </a:r>
            <a:endParaRPr 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629074203"/>
                  </p:ext>
                </p:extLst>
              </p:nvPr>
            </p:nvGraphicFramePr>
            <p:xfrm>
              <a:off x="609600" y="879953"/>
              <a:ext cx="10934573" cy="5704332"/>
            </p:xfrm>
            <a:graphic>
              <a:graphicData uri="http://schemas.openxmlformats.org/drawingml/2006/table">
                <a:tbl>
                  <a:tblPr firstRow="1" firstCol="1" bandRow="1">
                    <a:tableStyleId>{5C22544A-7EE6-4342-B048-85BDC9FD1C3A}</a:tableStyleId>
                  </a:tblPr>
                  <a:tblGrid>
                    <a:gridCol w="876173">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fc6</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9216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37,753</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38</a:t>
                          </a:r>
                        </a:p>
                      </a:txBody>
                      <a:tcPr marL="68580" marR="68580" marT="0" marB="0" anchor="ctr">
                        <a:solidFill>
                          <a:schemeClr val="accent4">
                            <a:lumMod val="20000"/>
                            <a:lumOff val="80000"/>
                          </a:schemeClr>
                        </a:solidFill>
                      </a:tcPr>
                    </a:tc>
                    <a:extLst>
                      <a:ext uri="{0D108BD9-81ED-4DB2-BD59-A6C34878D82A}">
                        <a16:rowId xmlns:a16="http://schemas.microsoft.com/office/drawing/2014/main" val="550629494"/>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fc7</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16,781</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17</a:t>
                          </a:r>
                        </a:p>
                      </a:txBody>
                      <a:tcPr marL="68580" marR="68580" marT="0" marB="0" anchor="ctr">
                        <a:solidFill>
                          <a:schemeClr val="accent4">
                            <a:lumMod val="20000"/>
                            <a:lumOff val="80000"/>
                          </a:schemeClr>
                        </a:solidFill>
                      </a:tcPr>
                    </a:tc>
                    <a:extLst>
                      <a:ext uri="{0D108BD9-81ED-4DB2-BD59-A6C34878D82A}">
                        <a16:rowId xmlns:a16="http://schemas.microsoft.com/office/drawing/2014/main" val="3152346499"/>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fc8</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1000</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1000</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4">
                            <a:lumMod val="20000"/>
                            <a:lumOff val="80000"/>
                          </a:schemeClr>
                        </a:solidFill>
                      </a:tcPr>
                    </a:tc>
                    <a:extLst>
                      <a:ext uri="{0D108BD9-81ED-4DB2-BD59-A6C34878D82A}">
                        <a16:rowId xmlns:a16="http://schemas.microsoft.com/office/drawing/2014/main" val="158415972"/>
                      </a:ext>
                    </a:extLst>
                  </a:tr>
                </a:tbl>
              </a:graphicData>
            </a:graphic>
          </p:graphicFrame>
        </mc:Choice>
        <mc:Fallback xmlns="">
          <p:graphicFrame>
            <p:nvGraphicFramePr>
              <p:cNvPr id="3" name="Table 2">
                <a:extLst>
                  <a:ext uri="{FF2B5EF4-FFF2-40B4-BE49-F238E27FC236}">
                    <a16:creationId xmlns:a16="http://schemas.microsoft.com/office/drawing/2014/main" id="{2C97A48A-4199-41A8-8D58-C07503B318DB}"/>
                  </a:ext>
                </a:extLst>
              </p:cNvPr>
              <p:cNvGraphicFramePr>
                <a:graphicFrameLocks noGrp="1"/>
              </p:cNvGraphicFramePr>
              <p:nvPr>
                <p:extLst>
                  <p:ext uri="{D42A27DB-BD31-4B8C-83A1-F6EECF244321}">
                    <p14:modId xmlns:p14="http://schemas.microsoft.com/office/powerpoint/2010/main" val="1629074203"/>
                  </p:ext>
                </p:extLst>
              </p:nvPr>
            </p:nvGraphicFramePr>
            <p:xfrm>
              <a:off x="609600" y="879953"/>
              <a:ext cx="10934573" cy="5704332"/>
            </p:xfrm>
            <a:graphic>
              <a:graphicData uri="http://schemas.openxmlformats.org/drawingml/2006/table">
                <a:tbl>
                  <a:tblPr firstRow="1" firstCol="1" bandRow="1">
                    <a:tableStyleId>{5C22544A-7EE6-4342-B048-85BDC9FD1C3A}</a:tableStyleId>
                  </a:tblPr>
                  <a:tblGrid>
                    <a:gridCol w="876173">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97333" t="-280000" r="-1002667" b="-12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297333" t="-280000" r="-802667" b="-1235000"/>
                          </a:stretch>
                        </a:blipFill>
                      </a:tcPr>
                    </a:tc>
                    <a:tc>
                      <a:txBody>
                        <a:bodyPr/>
                        <a:lstStyle/>
                        <a:p>
                          <a:endParaRPr lang="en-US"/>
                        </a:p>
                      </a:txBody>
                      <a:tcPr marL="68580" marR="68580" marT="0" marB="0">
                        <a:blipFill>
                          <a:blip r:embed="rId2"/>
                          <a:stretch>
                            <a:fillRect l="-397333" t="-280000" r="-702667" b="-1235000"/>
                          </a:stretch>
                        </a:blipFill>
                      </a:tcPr>
                    </a:tc>
                    <a:tc>
                      <a:txBody>
                        <a:bodyPr/>
                        <a:lstStyle/>
                        <a:p>
                          <a:endParaRPr lang="en-US"/>
                        </a:p>
                      </a:txBody>
                      <a:tcPr marL="68580" marR="68580" marT="0" marB="0">
                        <a:blipFill>
                          <a:blip r:embed="rId2"/>
                          <a:stretch>
                            <a:fillRect l="-497333" t="-280000" r="-602667" b="-1235000"/>
                          </a:stretch>
                        </a:blipFill>
                      </a:tcPr>
                    </a:tc>
                    <a:tc>
                      <a:txBody>
                        <a:bodyPr/>
                        <a:lstStyle/>
                        <a:p>
                          <a:endParaRPr lang="en-US"/>
                        </a:p>
                      </a:txBody>
                      <a:tcPr marL="68580" marR="68580" marT="0" marB="0">
                        <a:blipFill>
                          <a:blip r:embed="rId2"/>
                          <a:stretch>
                            <a:fillRect l="-597333" t="-280000" r="-502667" b="-1235000"/>
                          </a:stretch>
                        </a:blipFill>
                      </a:tcPr>
                    </a:tc>
                    <a:tc>
                      <a:txBody>
                        <a:bodyPr/>
                        <a:lstStyle/>
                        <a:p>
                          <a:endParaRPr lang="en-US"/>
                        </a:p>
                      </a:txBody>
                      <a:tcPr marL="68580" marR="68580" marT="0" marB="0">
                        <a:blipFill>
                          <a:blip r:embed="rId2"/>
                          <a:stretch>
                            <a:fillRect l="-697333" t="-280000" r="-402667" b="-1235000"/>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marL="0" marR="0">
                            <a:lnSpc>
                              <a:spcPct val="107000"/>
                            </a:lnSpc>
                            <a:spcBef>
                              <a:spcPts val="0"/>
                            </a:spcBef>
                            <a:spcAft>
                              <a:spcPts val="0"/>
                            </a:spcAft>
                          </a:pPr>
                          <a:r>
                            <a:rPr lang="en-US" sz="2000" b="0" dirty="0">
                              <a:solidFill>
                                <a:schemeClr val="tx1"/>
                              </a:solidFill>
                              <a:effectLst/>
                            </a:rPr>
                            <a:t>conv1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1134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105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marL="0" marR="0">
                            <a:lnSpc>
                              <a:spcPct val="107000"/>
                            </a:lnSpc>
                            <a:spcBef>
                              <a:spcPts val="0"/>
                            </a:spcBef>
                            <a:spcAft>
                              <a:spcPts val="0"/>
                            </a:spcAft>
                          </a:pPr>
                          <a:r>
                            <a:rPr lang="en-US" sz="2000" b="0" dirty="0">
                              <a:solidFill>
                                <a:schemeClr val="tx1"/>
                              </a:solidFill>
                              <a:effectLst/>
                            </a:rPr>
                            <a:t>pool1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marL="0" marR="0">
                            <a:lnSpc>
                              <a:spcPct val="107000"/>
                            </a:lnSpc>
                            <a:spcBef>
                              <a:spcPts val="0"/>
                            </a:spcBef>
                            <a:spcAft>
                              <a:spcPts val="0"/>
                            </a:spcAft>
                          </a:pPr>
                          <a:r>
                            <a:rPr lang="en-US" sz="2000" b="0" dirty="0">
                              <a:solidFill>
                                <a:schemeClr val="tx1"/>
                              </a:solidFill>
                              <a:effectLst/>
                            </a:rPr>
                            <a:t>conv2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27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729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615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448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marL="0" marR="0">
                            <a:lnSpc>
                              <a:spcPct val="107000"/>
                            </a:lnSpc>
                            <a:spcBef>
                              <a:spcPts val="0"/>
                            </a:spcBef>
                            <a:spcAft>
                              <a:spcPts val="0"/>
                            </a:spcAft>
                          </a:pPr>
                          <a:r>
                            <a:rPr lang="en-US" sz="2000" b="0" dirty="0">
                              <a:solidFill>
                                <a:schemeClr val="tx1"/>
                              </a:solidFill>
                              <a:effectLst/>
                            </a:rPr>
                            <a:t>pool2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marL="0" marR="0">
                            <a:lnSpc>
                              <a:spcPct val="107000"/>
                            </a:lnSpc>
                            <a:spcBef>
                              <a:spcPts val="0"/>
                            </a:spcBef>
                            <a:spcAft>
                              <a:spcPts val="0"/>
                            </a:spcAft>
                          </a:pPr>
                          <a:r>
                            <a:rPr lang="en-US" sz="2000" b="0" dirty="0">
                              <a:solidFill>
                                <a:schemeClr val="tx1"/>
                              </a:solidFill>
                              <a:effectLst/>
                            </a:rPr>
                            <a:t>conv3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526525737"/>
                      </a:ext>
                    </a:extLst>
                  </a:tr>
                  <a:tr h="365760">
                    <a:tc>
                      <a:txBody>
                        <a:bodyPr/>
                        <a:lstStyle/>
                        <a:p>
                          <a:pPr marL="0" marR="0">
                            <a:lnSpc>
                              <a:spcPct val="107000"/>
                            </a:lnSpc>
                            <a:spcBef>
                              <a:spcPts val="0"/>
                            </a:spcBef>
                            <a:spcAft>
                              <a:spcPts val="0"/>
                            </a:spcAft>
                          </a:pPr>
                          <a:r>
                            <a:rPr lang="en-US" sz="2000" b="0" dirty="0">
                              <a:solidFill>
                                <a:schemeClr val="tx1"/>
                              </a:solidFill>
                              <a:effectLst/>
                            </a:rPr>
                            <a:t>conv4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384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1,327</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224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32963815"/>
                      </a:ext>
                    </a:extLst>
                  </a:tr>
                  <a:tr h="365760">
                    <a:tc>
                      <a:txBody>
                        <a:bodyPr/>
                        <a:lstStyle/>
                        <a:p>
                          <a:pPr marL="0" marR="0">
                            <a:lnSpc>
                              <a:spcPct val="107000"/>
                            </a:lnSpc>
                            <a:spcBef>
                              <a:spcPts val="0"/>
                            </a:spcBef>
                            <a:spcAft>
                              <a:spcPts val="0"/>
                            </a:spcAft>
                          </a:pPr>
                          <a:r>
                            <a:rPr lang="en-US" sz="2000" b="0" dirty="0">
                              <a:solidFill>
                                <a:schemeClr val="tx1"/>
                              </a:solidFill>
                              <a:effectLst/>
                            </a:rPr>
                            <a:t>conv5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384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169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885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150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042090094"/>
                      </a:ext>
                    </a:extLst>
                  </a:tr>
                  <a:tr h="365760">
                    <a:tc>
                      <a:txBody>
                        <a:bodyPr/>
                        <a:lstStyle/>
                        <a:p>
                          <a:pPr marL="0" marR="0">
                            <a:lnSpc>
                              <a:spcPct val="107000"/>
                            </a:lnSpc>
                            <a:spcBef>
                              <a:spcPts val="0"/>
                            </a:spcBef>
                            <a:spcAft>
                              <a:spcPts val="0"/>
                            </a:spcAft>
                          </a:pPr>
                          <a:r>
                            <a:rPr lang="en-US" sz="2000" b="0" dirty="0">
                              <a:solidFill>
                                <a:schemeClr val="tx1"/>
                              </a:solidFill>
                              <a:effectLst/>
                            </a:rPr>
                            <a:t>pool5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a:solidFill>
                                <a:schemeClr val="tx1"/>
                              </a:solidFill>
                              <a:effectLst/>
                            </a:rPr>
                            <a:t>256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a:solidFill>
                                <a:schemeClr val="tx1"/>
                              </a:solidFill>
                              <a:effectLst/>
                            </a:rPr>
                            <a:t>13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2107615723"/>
                      </a:ext>
                    </a:extLst>
                  </a:tr>
                  <a:tr h="365760">
                    <a:tc>
                      <a:txBody>
                        <a:bodyPr/>
                        <a:lstStyle/>
                        <a:p>
                          <a:pPr marL="0" marR="0">
                            <a:lnSpc>
                              <a:spcPct val="107000"/>
                            </a:lnSpc>
                            <a:spcBef>
                              <a:spcPts val="0"/>
                            </a:spcBef>
                            <a:spcAft>
                              <a:spcPts val="0"/>
                            </a:spcAft>
                          </a:pPr>
                          <a:r>
                            <a:rPr lang="en-US" sz="2000" b="0" dirty="0">
                              <a:solidFill>
                                <a:schemeClr val="tx1"/>
                              </a:solidFill>
                              <a:effectLst/>
                            </a:rPr>
                            <a:t>flatten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rPr>
                            <a:t>256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9216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GB"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36</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rPr>
                            <a:t>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889545035"/>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fc6</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9216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37,753</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38</a:t>
                          </a:r>
                        </a:p>
                      </a:txBody>
                      <a:tcPr marL="68580" marR="68580" marT="0" marB="0" anchor="ctr">
                        <a:solidFill>
                          <a:schemeClr val="accent4">
                            <a:lumMod val="20000"/>
                            <a:lumOff val="80000"/>
                          </a:schemeClr>
                        </a:solidFill>
                      </a:tcPr>
                    </a:tc>
                    <a:extLst>
                      <a:ext uri="{0D108BD9-81ED-4DB2-BD59-A6C34878D82A}">
                        <a16:rowId xmlns:a16="http://schemas.microsoft.com/office/drawing/2014/main" val="550629494"/>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fc7</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16,781</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17</a:t>
                          </a:r>
                        </a:p>
                      </a:txBody>
                      <a:tcPr marL="68580" marR="68580" marT="0" marB="0" anchor="ctr">
                        <a:solidFill>
                          <a:schemeClr val="accent4">
                            <a:lumMod val="20000"/>
                            <a:lumOff val="80000"/>
                          </a:schemeClr>
                        </a:solidFill>
                      </a:tcPr>
                    </a:tc>
                    <a:extLst>
                      <a:ext uri="{0D108BD9-81ED-4DB2-BD59-A6C34878D82A}">
                        <a16:rowId xmlns:a16="http://schemas.microsoft.com/office/drawing/2014/main" val="3152346499"/>
                      </a:ext>
                    </a:extLst>
                  </a:tr>
                  <a:tr h="365760">
                    <a:tc>
                      <a:txBody>
                        <a:bodyPr/>
                        <a:lstStyle/>
                        <a:p>
                          <a:pPr marL="0" marR="0">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fc8</a:t>
                          </a: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1000</a:t>
                          </a: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1000</a:t>
                          </a: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2">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4,096</a:t>
                          </a:r>
                        </a:p>
                      </a:txBody>
                      <a:tcPr marL="68580" marR="68580" marT="0" marB="0" anchor="ctr">
                        <a:solidFill>
                          <a:schemeClr val="accent4">
                            <a:lumMod val="20000"/>
                            <a:lumOff val="80000"/>
                          </a:schemeClr>
                        </a:solidFill>
                      </a:tcPr>
                    </a:tc>
                    <a:tc>
                      <a:txBody>
                        <a:bodyPr/>
                        <a:lstStyle/>
                        <a:p>
                          <a:pPr marL="0" marR="0" algn="r">
                            <a:lnSpc>
                              <a:spcPct val="107000"/>
                            </a:lnSpc>
                            <a:spcBef>
                              <a:spcPts val="0"/>
                            </a:spcBef>
                            <a:spcAft>
                              <a:spcPts val="0"/>
                            </a:spcAft>
                          </a:pPr>
                          <a:r>
                            <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solidFill>
                          <a:schemeClr val="accent4">
                            <a:lumMod val="20000"/>
                            <a:lumOff val="80000"/>
                          </a:schemeClr>
                        </a:solidFill>
                      </a:tcPr>
                    </a:tc>
                    <a:extLst>
                      <a:ext uri="{0D108BD9-81ED-4DB2-BD59-A6C34878D82A}">
                        <a16:rowId xmlns:a16="http://schemas.microsoft.com/office/drawing/2014/main" val="158415972"/>
                      </a:ext>
                    </a:extLst>
                  </a:tr>
                </a:tbl>
              </a:graphicData>
            </a:graphic>
          </p:graphicFrame>
        </mc:Fallback>
      </mc:AlternateContent>
      <p:pic>
        <p:nvPicPr>
          <p:cNvPr id="6" name="Picture 5">
            <a:extLst>
              <a:ext uri="{FF2B5EF4-FFF2-40B4-BE49-F238E27FC236}">
                <a16:creationId xmlns:a16="http://schemas.microsoft.com/office/drawing/2014/main" id="{857AB96D-168F-456F-B445-9AFD48EDDEE2}"/>
              </a:ext>
            </a:extLst>
          </p:cNvPr>
          <p:cNvPicPr>
            <a:picLocks noChangeAspect="1"/>
          </p:cNvPicPr>
          <p:nvPr/>
        </p:nvPicPr>
        <p:blipFill rotWithShape="1">
          <a:blip r:embed="rId3"/>
          <a:srcRect t="7061" b="34445"/>
          <a:stretch/>
        </p:blipFill>
        <p:spPr>
          <a:xfrm>
            <a:off x="8391377" y="104806"/>
            <a:ext cx="3599702" cy="1051679"/>
          </a:xfrm>
          <a:prstGeom prst="rect">
            <a:avLst/>
          </a:prstGeom>
        </p:spPr>
      </p:pic>
      <p:sp>
        <p:nvSpPr>
          <p:cNvPr id="4" name="Slide Number Placeholder 3">
            <a:extLst>
              <a:ext uri="{FF2B5EF4-FFF2-40B4-BE49-F238E27FC236}">
                <a16:creationId xmlns:a16="http://schemas.microsoft.com/office/drawing/2014/main" id="{54535673-A2DD-44AC-A24E-E46E9540C05A}"/>
              </a:ext>
            </a:extLst>
          </p:cNvPr>
          <p:cNvSpPr>
            <a:spLocks noGrp="1"/>
          </p:cNvSpPr>
          <p:nvPr>
            <p:ph type="sldNum" sz="quarter" idx="12"/>
          </p:nvPr>
        </p:nvSpPr>
        <p:spPr/>
        <p:txBody>
          <a:bodyPr/>
          <a:lstStyle/>
          <a:p>
            <a:fld id="{7E663616-BBAC-427E-89D3-E72909796144}" type="slidenum">
              <a:rPr lang="en-US" smtClean="0"/>
              <a:t>85</a:t>
            </a:fld>
            <a:endParaRPr lang="en-US"/>
          </a:p>
        </p:txBody>
      </p:sp>
      <p:sp>
        <p:nvSpPr>
          <p:cNvPr id="7" name="TextBox 6">
            <a:extLst>
              <a:ext uri="{FF2B5EF4-FFF2-40B4-BE49-F238E27FC236}">
                <a16:creationId xmlns:a16="http://schemas.microsoft.com/office/drawing/2014/main" id="{30C67BE4-A17A-4315-88EE-689E0FF26A3A}"/>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8" name="Rectangle 7">
            <a:extLst>
              <a:ext uri="{FF2B5EF4-FFF2-40B4-BE49-F238E27FC236}">
                <a16:creationId xmlns:a16="http://schemas.microsoft.com/office/drawing/2014/main" id="{7A391F10-B689-486A-84A0-1520B729E0FE}"/>
              </a:ext>
            </a:extLst>
          </p:cNvPr>
          <p:cNvSpPr/>
          <p:nvPr/>
        </p:nvSpPr>
        <p:spPr>
          <a:xfrm>
            <a:off x="609600" y="1220653"/>
            <a:ext cx="6352674" cy="5367528"/>
          </a:xfrm>
          <a:prstGeom prst="rect">
            <a:avLst/>
          </a:prstGeom>
          <a:ln w="28575">
            <a:solidFill>
              <a:srgbClr val="C00000"/>
            </a:solidFill>
          </a:ln>
        </p:spPr>
        <p:txBody>
          <a:bodyPr wrap="square" rtlCol="0" anchor="ctr">
            <a:spAutoFit/>
          </a:bodyPr>
          <a:lstStyle/>
          <a:p>
            <a:pPr algn="l"/>
            <a:endParaRPr lang="en-US" sz="2400" dirty="0"/>
          </a:p>
        </p:txBody>
      </p:sp>
      <p:sp>
        <p:nvSpPr>
          <p:cNvPr id="9" name="TextBox 8">
            <a:extLst>
              <a:ext uri="{FF2B5EF4-FFF2-40B4-BE49-F238E27FC236}">
                <a16:creationId xmlns:a16="http://schemas.microsoft.com/office/drawing/2014/main" id="{1BD686FE-F032-40C1-9853-2AA2260F343E}"/>
              </a:ext>
            </a:extLst>
          </p:cNvPr>
          <p:cNvSpPr txBox="1"/>
          <p:nvPr/>
        </p:nvSpPr>
        <p:spPr>
          <a:xfrm>
            <a:off x="3561348" y="487195"/>
            <a:ext cx="3400926" cy="461665"/>
          </a:xfrm>
          <a:prstGeom prst="rect">
            <a:avLst/>
          </a:prstGeom>
          <a:solidFill>
            <a:srgbClr val="C00000"/>
          </a:solidFill>
        </p:spPr>
        <p:txBody>
          <a:bodyPr wrap="square" rtlCol="0">
            <a:spAutoFit/>
          </a:bodyPr>
          <a:lstStyle/>
          <a:p>
            <a:pPr algn="r"/>
            <a:r>
              <a:rPr lang="en-US" sz="2400" dirty="0">
                <a:solidFill>
                  <a:schemeClr val="bg1">
                    <a:lumMod val="85000"/>
                  </a:schemeClr>
                </a:solidFill>
              </a:rPr>
              <a:t>Extensive trial and error!</a:t>
            </a:r>
          </a:p>
        </p:txBody>
      </p:sp>
    </p:spTree>
    <p:extLst>
      <p:ext uri="{BB962C8B-B14F-4D97-AF65-F5344CB8AC3E}">
        <p14:creationId xmlns:p14="http://schemas.microsoft.com/office/powerpoint/2010/main" val="2279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0360-1D3C-407D-938A-EA8A860F72F7}"/>
              </a:ext>
            </a:extLst>
          </p:cNvPr>
          <p:cNvSpPr>
            <a:spLocks noGrp="1"/>
          </p:cNvSpPr>
          <p:nvPr>
            <p:ph type="title"/>
          </p:nvPr>
        </p:nvSpPr>
        <p:spPr/>
        <p:txBody>
          <a:bodyPr/>
          <a:lstStyle/>
          <a:p>
            <a:r>
              <a:rPr lang="en-US" dirty="0" err="1"/>
              <a:t>AlexNet</a:t>
            </a:r>
            <a:r>
              <a:rPr lang="en-US" dirty="0"/>
              <a:t> Memory, Parameters, and MFLOPs</a:t>
            </a:r>
          </a:p>
        </p:txBody>
      </p:sp>
      <p:graphicFrame>
        <p:nvGraphicFramePr>
          <p:cNvPr id="10" name="Chart 9">
            <a:extLst>
              <a:ext uri="{FF2B5EF4-FFF2-40B4-BE49-F238E27FC236}">
                <a16:creationId xmlns:a16="http://schemas.microsoft.com/office/drawing/2014/main" id="{FF8607D3-4D59-4D46-928D-3F67A953AA4E}"/>
              </a:ext>
            </a:extLst>
          </p:cNvPr>
          <p:cNvGraphicFramePr/>
          <p:nvPr>
            <p:extLst>
              <p:ext uri="{D42A27DB-BD31-4B8C-83A1-F6EECF244321}">
                <p14:modId xmlns:p14="http://schemas.microsoft.com/office/powerpoint/2010/main" val="3884014846"/>
              </p:ext>
            </p:extLst>
          </p:nvPr>
        </p:nvGraphicFramePr>
        <p:xfrm>
          <a:off x="90664" y="2461846"/>
          <a:ext cx="3904567" cy="3945988"/>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C7CA6E71-07C0-4438-A412-7808237127CA}"/>
              </a:ext>
            </a:extLst>
          </p:cNvPr>
          <p:cNvSpPr/>
          <p:nvPr/>
        </p:nvSpPr>
        <p:spPr>
          <a:xfrm>
            <a:off x="90664" y="1261517"/>
            <a:ext cx="3900658" cy="830997"/>
          </a:xfrm>
          <a:prstGeom prst="rect">
            <a:avLst/>
          </a:prstGeom>
        </p:spPr>
        <p:txBody>
          <a:bodyPr wrap="square">
            <a:spAutoFit/>
          </a:bodyPr>
          <a:lstStyle/>
          <a:p>
            <a:r>
              <a:rPr lang="en-US" sz="2400" dirty="0"/>
              <a:t>Most of the memory usage is in the early conv. layers</a:t>
            </a:r>
          </a:p>
        </p:txBody>
      </p:sp>
      <p:graphicFrame>
        <p:nvGraphicFramePr>
          <p:cNvPr id="12" name="Chart 11">
            <a:extLst>
              <a:ext uri="{FF2B5EF4-FFF2-40B4-BE49-F238E27FC236}">
                <a16:creationId xmlns:a16="http://schemas.microsoft.com/office/drawing/2014/main" id="{D4E60650-7ACE-4E3F-8E9F-39283A6E4C0D}"/>
              </a:ext>
            </a:extLst>
          </p:cNvPr>
          <p:cNvGraphicFramePr/>
          <p:nvPr>
            <p:extLst>
              <p:ext uri="{D42A27DB-BD31-4B8C-83A1-F6EECF244321}">
                <p14:modId xmlns:p14="http://schemas.microsoft.com/office/powerpoint/2010/main" val="3495807752"/>
              </p:ext>
            </p:extLst>
          </p:nvPr>
        </p:nvGraphicFramePr>
        <p:xfrm>
          <a:off x="3991322" y="2461846"/>
          <a:ext cx="4101515" cy="39459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B33753C5-D687-4FA5-A70E-B17DBB887582}"/>
              </a:ext>
            </a:extLst>
          </p:cNvPr>
          <p:cNvGraphicFramePr/>
          <p:nvPr>
            <p:extLst>
              <p:ext uri="{D42A27DB-BD31-4B8C-83A1-F6EECF244321}">
                <p14:modId xmlns:p14="http://schemas.microsoft.com/office/powerpoint/2010/main" val="3680156667"/>
              </p:ext>
            </p:extLst>
          </p:nvPr>
        </p:nvGraphicFramePr>
        <p:xfrm>
          <a:off x="8088928" y="2461846"/>
          <a:ext cx="4101515" cy="3945988"/>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a:extLst>
              <a:ext uri="{FF2B5EF4-FFF2-40B4-BE49-F238E27FC236}">
                <a16:creationId xmlns:a16="http://schemas.microsoft.com/office/drawing/2014/main" id="{1F4CC47B-8A19-4DEA-8027-8838F7C9D0C4}"/>
              </a:ext>
            </a:extLst>
          </p:cNvPr>
          <p:cNvSpPr/>
          <p:nvPr/>
        </p:nvSpPr>
        <p:spPr>
          <a:xfrm>
            <a:off x="3863925" y="1261517"/>
            <a:ext cx="4101515" cy="830997"/>
          </a:xfrm>
          <a:prstGeom prst="rect">
            <a:avLst/>
          </a:prstGeom>
        </p:spPr>
        <p:txBody>
          <a:bodyPr wrap="square">
            <a:spAutoFit/>
          </a:bodyPr>
          <a:lstStyle/>
          <a:p>
            <a:r>
              <a:rPr lang="en-US" sz="2400" dirty="0"/>
              <a:t>Nearly all parameters are in</a:t>
            </a:r>
          </a:p>
          <a:p>
            <a:r>
              <a:rPr lang="en-US" sz="2400" dirty="0"/>
              <a:t>the fully-connected layers</a:t>
            </a:r>
          </a:p>
        </p:txBody>
      </p:sp>
      <p:sp>
        <p:nvSpPr>
          <p:cNvPr id="16" name="Rectangle 15">
            <a:extLst>
              <a:ext uri="{FF2B5EF4-FFF2-40B4-BE49-F238E27FC236}">
                <a16:creationId xmlns:a16="http://schemas.microsoft.com/office/drawing/2014/main" id="{5E3492C5-5B2C-46C2-89BB-5B8D85D7539D}"/>
              </a:ext>
            </a:extLst>
          </p:cNvPr>
          <p:cNvSpPr/>
          <p:nvPr/>
        </p:nvSpPr>
        <p:spPr>
          <a:xfrm>
            <a:off x="7965440" y="1261517"/>
            <a:ext cx="4101515" cy="830997"/>
          </a:xfrm>
          <a:prstGeom prst="rect">
            <a:avLst/>
          </a:prstGeom>
        </p:spPr>
        <p:txBody>
          <a:bodyPr wrap="square">
            <a:spAutoFit/>
          </a:bodyPr>
          <a:lstStyle/>
          <a:p>
            <a:r>
              <a:rPr lang="en-US" sz="2400" dirty="0"/>
              <a:t>Most floating-point ops. occur in the Conv. layers</a:t>
            </a:r>
          </a:p>
        </p:txBody>
      </p:sp>
      <p:sp>
        <p:nvSpPr>
          <p:cNvPr id="17" name="TextBox 16">
            <a:extLst>
              <a:ext uri="{FF2B5EF4-FFF2-40B4-BE49-F238E27FC236}">
                <a16:creationId xmlns:a16="http://schemas.microsoft.com/office/drawing/2014/main" id="{D99445E7-7086-4A63-8612-DF53C8EDD36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2" name="Slide Number Placeholder 1">
            <a:extLst>
              <a:ext uri="{FF2B5EF4-FFF2-40B4-BE49-F238E27FC236}">
                <a16:creationId xmlns:a16="http://schemas.microsoft.com/office/drawing/2014/main" id="{8ABBA82C-8F4B-4C13-B163-E930A0F99060}"/>
              </a:ext>
            </a:extLst>
          </p:cNvPr>
          <p:cNvSpPr>
            <a:spLocks noGrp="1"/>
          </p:cNvSpPr>
          <p:nvPr>
            <p:ph type="sldNum" sz="quarter" idx="12"/>
          </p:nvPr>
        </p:nvSpPr>
        <p:spPr/>
        <p:txBody>
          <a:bodyPr/>
          <a:lstStyle/>
          <a:p>
            <a:fld id="{7E663616-BBAC-427E-89D3-E72909796144}" type="slidenum">
              <a:rPr lang="en-US" smtClean="0"/>
              <a:t>86</a:t>
            </a:fld>
            <a:endParaRPr lang="en-US"/>
          </a:p>
        </p:txBody>
      </p:sp>
    </p:spTree>
    <p:extLst>
      <p:ext uri="{BB962C8B-B14F-4D97-AF65-F5344CB8AC3E}">
        <p14:creationId xmlns:p14="http://schemas.microsoft.com/office/powerpoint/2010/main" val="3933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3" grpId="0">
        <p:bldAsOne/>
      </p:bldGraphic>
      <p:bldP spid="15" grpId="0"/>
      <p:bldP spid="16" grpId="0"/>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FD12-CE9C-4C77-BED4-04DE7D7784DC}"/>
              </a:ext>
            </a:extLst>
          </p:cNvPr>
          <p:cNvSpPr>
            <a:spLocks noGrp="1"/>
          </p:cNvSpPr>
          <p:nvPr>
            <p:ph type="title"/>
          </p:nvPr>
        </p:nvSpPr>
        <p:spPr/>
        <p:txBody>
          <a:bodyPr/>
          <a:lstStyle/>
          <a:p>
            <a:r>
              <a:rPr lang="en-US" dirty="0" err="1"/>
              <a:t>ZFNet</a:t>
            </a:r>
            <a:r>
              <a:rPr lang="en-US" dirty="0"/>
              <a:t> (2013 Winner, 2014)</a:t>
            </a:r>
          </a:p>
        </p:txBody>
      </p:sp>
      <p:pic>
        <p:nvPicPr>
          <p:cNvPr id="3" name="Picture 2">
            <a:extLst>
              <a:ext uri="{FF2B5EF4-FFF2-40B4-BE49-F238E27FC236}">
                <a16:creationId xmlns:a16="http://schemas.microsoft.com/office/drawing/2014/main" id="{370FFC09-E9E2-43ED-BDF6-D5FA4D932401}"/>
              </a:ext>
            </a:extLst>
          </p:cNvPr>
          <p:cNvPicPr>
            <a:picLocks noChangeAspect="1"/>
          </p:cNvPicPr>
          <p:nvPr/>
        </p:nvPicPr>
        <p:blipFill>
          <a:blip r:embed="rId2"/>
          <a:stretch>
            <a:fillRect/>
          </a:stretch>
        </p:blipFill>
        <p:spPr>
          <a:xfrm>
            <a:off x="90687" y="1175262"/>
            <a:ext cx="11997911" cy="3270129"/>
          </a:xfrm>
          <a:prstGeom prst="rect">
            <a:avLst/>
          </a:prstGeom>
        </p:spPr>
      </p:pic>
      <p:sp>
        <p:nvSpPr>
          <p:cNvPr id="4" name="TextBox 3">
            <a:extLst>
              <a:ext uri="{FF2B5EF4-FFF2-40B4-BE49-F238E27FC236}">
                <a16:creationId xmlns:a16="http://schemas.microsoft.com/office/drawing/2014/main" id="{F9EBC0A1-D292-424E-8D7A-C064319ADA64}"/>
              </a:ext>
            </a:extLst>
          </p:cNvPr>
          <p:cNvSpPr txBox="1"/>
          <p:nvPr/>
        </p:nvSpPr>
        <p:spPr>
          <a:xfrm>
            <a:off x="1463042" y="3983726"/>
            <a:ext cx="1292341" cy="461665"/>
          </a:xfrm>
          <a:prstGeom prst="rect">
            <a:avLst/>
          </a:prstGeom>
          <a:noFill/>
        </p:spPr>
        <p:txBody>
          <a:bodyPr wrap="none" rtlCol="0">
            <a:spAutoFit/>
          </a:bodyPr>
          <a:lstStyle/>
          <a:p>
            <a:r>
              <a:rPr lang="en-US" sz="2400" dirty="0"/>
              <a:t>channels</a:t>
            </a:r>
          </a:p>
        </p:txBody>
      </p:sp>
      <p:cxnSp>
        <p:nvCxnSpPr>
          <p:cNvPr id="6" name="Connector: Curved 5">
            <a:extLst>
              <a:ext uri="{FF2B5EF4-FFF2-40B4-BE49-F238E27FC236}">
                <a16:creationId xmlns:a16="http://schemas.microsoft.com/office/drawing/2014/main" id="{EE3D13FD-CCDE-4095-A4AD-7B4954AFCC37}"/>
              </a:ext>
            </a:extLst>
          </p:cNvPr>
          <p:cNvCxnSpPr>
            <a:cxnSpLocks/>
            <a:stCxn id="4" idx="0"/>
          </p:cNvCxnSpPr>
          <p:nvPr/>
        </p:nvCxnSpPr>
        <p:spPr>
          <a:xfrm rot="5400000" flipH="1" flipV="1">
            <a:off x="1831851" y="3706362"/>
            <a:ext cx="554726" cy="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120CB61-2CC7-4123-B544-D39F087C5A9F}"/>
              </a:ext>
            </a:extLst>
          </p:cNvPr>
          <p:cNvSpPr/>
          <p:nvPr/>
        </p:nvSpPr>
        <p:spPr>
          <a:xfrm>
            <a:off x="90686" y="5000117"/>
            <a:ext cx="11997911" cy="1569660"/>
          </a:xfrm>
          <a:prstGeom prst="rect">
            <a:avLst/>
          </a:prstGeom>
        </p:spPr>
        <p:txBody>
          <a:bodyPr wrap="square">
            <a:spAutoFit/>
          </a:bodyPr>
          <a:lstStyle/>
          <a:p>
            <a:r>
              <a:rPr lang="en-US" sz="2400" dirty="0"/>
              <a:t>Similar to </a:t>
            </a:r>
            <a:r>
              <a:rPr lang="en-US" sz="2400" dirty="0" err="1"/>
              <a:t>AlexNet</a:t>
            </a:r>
            <a:r>
              <a:rPr lang="en-US" sz="2400" dirty="0"/>
              <a:t> but:</a:t>
            </a:r>
          </a:p>
          <a:p>
            <a:r>
              <a:rPr lang="en-US" sz="2400" dirty="0"/>
              <a:t>CONV1: change from (11x11 stride 4) to (7x7 stride 2: down sampling only by a factor of 2)</a:t>
            </a:r>
          </a:p>
          <a:p>
            <a:r>
              <a:rPr lang="en-US" sz="2400" dirty="0"/>
              <a:t>CONV3,4,5: instead of 384, 384, 256 filters use 512, 1024, 512</a:t>
            </a:r>
          </a:p>
          <a:p>
            <a:r>
              <a:rPr lang="en-US" sz="2400" dirty="0"/>
              <a:t>More trial and error, bigger networks work better, not principle to make the networks better</a:t>
            </a:r>
          </a:p>
        </p:txBody>
      </p:sp>
      <p:sp>
        <p:nvSpPr>
          <p:cNvPr id="7" name="TextBox 6">
            <a:extLst>
              <a:ext uri="{FF2B5EF4-FFF2-40B4-BE49-F238E27FC236}">
                <a16:creationId xmlns:a16="http://schemas.microsoft.com/office/drawing/2014/main" id="{C12C990E-2C28-4630-A856-39443EF15616}"/>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5" name="Rectangle 4">
            <a:extLst>
              <a:ext uri="{FF2B5EF4-FFF2-40B4-BE49-F238E27FC236}">
                <a16:creationId xmlns:a16="http://schemas.microsoft.com/office/drawing/2014/main" id="{75C1AC88-EDD3-4365-B211-D897005808B8}"/>
              </a:ext>
            </a:extLst>
          </p:cNvPr>
          <p:cNvSpPr/>
          <p:nvPr/>
        </p:nvSpPr>
        <p:spPr>
          <a:xfrm>
            <a:off x="7067637" y="846221"/>
            <a:ext cx="4885312" cy="461665"/>
          </a:xfrm>
          <a:prstGeom prst="rect">
            <a:avLst/>
          </a:prstGeom>
        </p:spPr>
        <p:txBody>
          <a:bodyPr wrap="none">
            <a:spAutoFit/>
          </a:bodyPr>
          <a:lstStyle/>
          <a:p>
            <a:r>
              <a:rPr lang="en-US" sz="2400" dirty="0"/>
              <a:t>ImageNet top 5 error: 16.4% -&gt; 11.7%</a:t>
            </a:r>
          </a:p>
        </p:txBody>
      </p:sp>
      <p:sp>
        <p:nvSpPr>
          <p:cNvPr id="8" name="Rectangle 7">
            <a:extLst>
              <a:ext uri="{FF2B5EF4-FFF2-40B4-BE49-F238E27FC236}">
                <a16:creationId xmlns:a16="http://schemas.microsoft.com/office/drawing/2014/main" id="{6FD39F26-AA8F-4B8B-ABB7-4F51EC236B4E}"/>
              </a:ext>
            </a:extLst>
          </p:cNvPr>
          <p:cNvSpPr/>
          <p:nvPr/>
        </p:nvSpPr>
        <p:spPr>
          <a:xfrm>
            <a:off x="3602636" y="6479578"/>
            <a:ext cx="8589364" cy="369332"/>
          </a:xfrm>
          <a:prstGeom prst="rect">
            <a:avLst/>
          </a:prstGeom>
        </p:spPr>
        <p:txBody>
          <a:bodyPr wrap="square">
            <a:spAutoFit/>
          </a:bodyPr>
          <a:lstStyle/>
          <a:p>
            <a:r>
              <a:rPr lang="en-US" dirty="0" err="1">
                <a:latin typeface="Calibri" panose="020F0502020204030204" pitchFamily="34" charset="0"/>
              </a:rPr>
              <a:t>Zeiler</a:t>
            </a:r>
            <a:r>
              <a:rPr lang="en-US" dirty="0">
                <a:latin typeface="Calibri" panose="020F0502020204030204" pitchFamily="34" charset="0"/>
              </a:rPr>
              <a:t> and Fergus, “Visualizing and Understanding Convolutional Networks”, ECCV 2014</a:t>
            </a:r>
            <a:endParaRPr lang="en-US" dirty="0"/>
          </a:p>
        </p:txBody>
      </p:sp>
      <p:sp>
        <p:nvSpPr>
          <p:cNvPr id="9" name="Slide Number Placeholder 8">
            <a:extLst>
              <a:ext uri="{FF2B5EF4-FFF2-40B4-BE49-F238E27FC236}">
                <a16:creationId xmlns:a16="http://schemas.microsoft.com/office/drawing/2014/main" id="{0EC89AD1-25EE-4A2D-A545-3E0708CB353D}"/>
              </a:ext>
            </a:extLst>
          </p:cNvPr>
          <p:cNvSpPr>
            <a:spLocks noGrp="1"/>
          </p:cNvSpPr>
          <p:nvPr>
            <p:ph type="sldNum" sz="quarter" idx="12"/>
          </p:nvPr>
        </p:nvSpPr>
        <p:spPr/>
        <p:txBody>
          <a:bodyPr/>
          <a:lstStyle/>
          <a:p>
            <a:fld id="{7E663616-BBAC-427E-89D3-E72909796144}" type="slidenum">
              <a:rPr lang="en-US" smtClean="0"/>
              <a:t>87</a:t>
            </a:fld>
            <a:endParaRPr lang="en-US"/>
          </a:p>
        </p:txBody>
      </p:sp>
    </p:spTree>
    <p:extLst>
      <p:ext uri="{BB962C8B-B14F-4D97-AF65-F5344CB8AC3E}">
        <p14:creationId xmlns:p14="http://schemas.microsoft.com/office/powerpoint/2010/main" val="4060456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1C93-CB60-4BAD-8631-E552747DE135}"/>
              </a:ext>
            </a:extLst>
          </p:cNvPr>
          <p:cNvSpPr>
            <a:spLocks noGrp="1"/>
          </p:cNvSpPr>
          <p:nvPr>
            <p:ph type="title"/>
          </p:nvPr>
        </p:nvSpPr>
        <p:spPr/>
        <p:txBody>
          <a:bodyPr/>
          <a:lstStyle/>
          <a:p>
            <a:r>
              <a:rPr lang="en-US" dirty="0" err="1"/>
              <a:t>VGGNet</a:t>
            </a:r>
            <a:endParaRPr lang="en-US" dirty="0"/>
          </a:p>
        </p:txBody>
      </p:sp>
      <p:sp>
        <p:nvSpPr>
          <p:cNvPr id="3" name="Rectangle 2">
            <a:extLst>
              <a:ext uri="{FF2B5EF4-FFF2-40B4-BE49-F238E27FC236}">
                <a16:creationId xmlns:a16="http://schemas.microsoft.com/office/drawing/2014/main" id="{B3A241DF-9BA1-4568-B217-B1094375C569}"/>
              </a:ext>
            </a:extLst>
          </p:cNvPr>
          <p:cNvSpPr/>
          <p:nvPr/>
        </p:nvSpPr>
        <p:spPr>
          <a:xfrm>
            <a:off x="1454047" y="6488668"/>
            <a:ext cx="10737953" cy="369332"/>
          </a:xfrm>
          <a:prstGeom prst="rect">
            <a:avLst/>
          </a:prstGeom>
        </p:spPr>
        <p:txBody>
          <a:bodyPr wrap="square">
            <a:spAutoFit/>
          </a:bodyPr>
          <a:lstStyle/>
          <a:p>
            <a:pPr algn="r"/>
            <a:r>
              <a:rPr lang="en-US" dirty="0" err="1"/>
              <a:t>Simonyan</a:t>
            </a:r>
            <a:r>
              <a:rPr lang="en-US" dirty="0"/>
              <a:t> and </a:t>
            </a:r>
            <a:r>
              <a:rPr lang="en-US" dirty="0" err="1"/>
              <a:t>Zissermann</a:t>
            </a:r>
            <a:r>
              <a:rPr lang="en-US" dirty="0"/>
              <a:t>, “Very Deep Convolutional Networks for Large-Scale Image Recognition”, ICLR 2015</a:t>
            </a:r>
          </a:p>
        </p:txBody>
      </p:sp>
      <p:sp>
        <p:nvSpPr>
          <p:cNvPr id="4" name="Slide Number Placeholder 3">
            <a:extLst>
              <a:ext uri="{FF2B5EF4-FFF2-40B4-BE49-F238E27FC236}">
                <a16:creationId xmlns:a16="http://schemas.microsoft.com/office/drawing/2014/main" id="{E46BC2A2-DA3B-48F6-9133-418FE4485FEB}"/>
              </a:ext>
            </a:extLst>
          </p:cNvPr>
          <p:cNvSpPr>
            <a:spLocks noGrp="1"/>
          </p:cNvSpPr>
          <p:nvPr>
            <p:ph type="sldNum" sz="quarter" idx="12"/>
          </p:nvPr>
        </p:nvSpPr>
        <p:spPr/>
        <p:txBody>
          <a:bodyPr/>
          <a:lstStyle/>
          <a:p>
            <a:fld id="{7E663616-BBAC-427E-89D3-E72909796144}" type="slidenum">
              <a:rPr lang="en-US" smtClean="0"/>
              <a:t>88</a:t>
            </a:fld>
            <a:endParaRPr lang="en-US" dirty="0"/>
          </a:p>
        </p:txBody>
      </p:sp>
      <mc:AlternateContent xmlns:mc="http://schemas.openxmlformats.org/markup-compatibility/2006" xmlns:a14="http://schemas.microsoft.com/office/drawing/2010/main">
        <mc:Choice Requires="a14">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extLst>
                  <p:ext uri="{D42A27DB-BD31-4B8C-83A1-F6EECF244321}">
                    <p14:modId xmlns:p14="http://schemas.microsoft.com/office/powerpoint/2010/main" val="1980133214"/>
                  </p:ext>
                </p:extLst>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oMath>
                          </a14:m>
                          <a:r>
                            <a:rPr lang="en-US" sz="1200" dirty="0"/>
                            <a:t> conv 256</a:t>
                          </a:r>
                        </a:p>
                      </a:txBody>
                      <a:tcPr marL="0" marR="0" marT="0" marB="0" anchor="ctr">
                        <a:solidFill>
                          <a:srgbClr val="FFC000"/>
                        </a:solid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11</m:t>
                              </m:r>
                              <m:r>
                                <a:rPr lang="en-US" sz="1200" b="0" i="1" dirty="0" smtClean="0">
                                  <a:latin typeface="Cambria Math" panose="02040503050406030204" pitchFamily="18" charset="0"/>
                                </a:rPr>
                                <m:t>×</m:t>
                              </m:r>
                              <m:r>
                                <a:rPr lang="en-US" sz="1200" i="1" dirty="0" smtClean="0">
                                  <a:latin typeface="Cambria Math" panose="02040503050406030204" pitchFamily="18" charset="0"/>
                                </a:rPr>
                                <m:t>11</m:t>
                              </m:r>
                            </m:oMath>
                          </a14:m>
                          <a:r>
                            <a:rPr lang="en-US" sz="1200" dirty="0"/>
                            <a:t> conv 96</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extLst>
                  <p:ext uri="{D42A27DB-BD31-4B8C-83A1-F6EECF244321}">
                    <p14:modId xmlns:p14="http://schemas.microsoft.com/office/powerpoint/2010/main" val="1980133214"/>
                  </p:ext>
                </p:extLst>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3"/>
                          <a:stretch>
                            <a:fillRect l="-442" t="-505263" r="-885" b="-721053"/>
                          </a:stretch>
                        </a:blipFill>
                      </a:tcPr>
                    </a:tc>
                    <a:extLst>
                      <a:ext uri="{0D108BD9-81ED-4DB2-BD59-A6C34878D82A}">
                        <a16:rowId xmlns:a16="http://schemas.microsoft.com/office/drawing/2014/main" val="1926142663"/>
                      </a:ext>
                    </a:extLst>
                  </a:tr>
                  <a:tr h="228600">
                    <a:tc>
                      <a:txBody>
                        <a:bodyPr/>
                        <a:lstStyle/>
                        <a:p>
                          <a:endParaRPr lang="en-US"/>
                        </a:p>
                      </a:txBody>
                      <a:tcPr marL="0" marR="0" marT="0" marB="0" anchor="ctr">
                        <a:blipFill>
                          <a:blip r:embed="rId3"/>
                          <a:stretch>
                            <a:fillRect l="-442" t="-621622" r="-885" b="-640541"/>
                          </a:stretch>
                        </a:blip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3"/>
                          <a:stretch>
                            <a:fillRect l="-442" t="-702632" r="-885" b="-523684"/>
                          </a:stretch>
                        </a:blip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endParaRPr lang="en-US"/>
                        </a:p>
                      </a:txBody>
                      <a:tcPr marL="0" marR="0" marT="0" marB="0" anchor="ctr">
                        <a:blipFill>
                          <a:blip r:embed="rId3"/>
                          <a:stretch>
                            <a:fillRect l="-442" t="-927027" r="-885" b="-335135"/>
                          </a:stretch>
                        </a:blip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3"/>
                          <a:stretch>
                            <a:fillRect l="-442" t="-1129730"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extLst>
                  <p:ext uri="{D42A27DB-BD31-4B8C-83A1-F6EECF244321}">
                    <p14:modId xmlns:p14="http://schemas.microsoft.com/office/powerpoint/2010/main" val="4082806340"/>
                  </p:ext>
                </p:extLst>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extLst>
                  <p:ext uri="{D42A27DB-BD31-4B8C-83A1-F6EECF244321}">
                    <p14:modId xmlns:p14="http://schemas.microsoft.com/office/powerpoint/2010/main" val="4082806340"/>
                  </p:ext>
                </p:extLst>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4"/>
                          <a:stretch>
                            <a:fillRect l="-442" t="-518919" r="-885" b="-1756757"/>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4"/>
                          <a:stretch>
                            <a:fillRect l="-442" t="-602632" r="-885" b="-1610526"/>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4"/>
                          <a:stretch>
                            <a:fillRect l="-442" t="-702632" r="-885" b="-1510526"/>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4"/>
                          <a:stretch>
                            <a:fillRect l="-442" t="-900000" r="-885" b="-1313158"/>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4"/>
                          <a:stretch>
                            <a:fillRect l="-442" t="-1027027" r="-885" b="-1248649"/>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4"/>
                          <a:stretch>
                            <a:fillRect l="-442" t="-1097368" r="-885" b="-1115789"/>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4"/>
                          <a:stretch>
                            <a:fillRect l="-442" t="-1294737" r="-885" b="-918421"/>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4"/>
                          <a:stretch>
                            <a:fillRect l="-442" t="-1432432" r="-885" b="-843243"/>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4"/>
                          <a:stretch>
                            <a:fillRect l="-442" t="-1492105" r="-885" b="-721053"/>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4"/>
                          <a:stretch>
                            <a:fillRect l="-442" t="-1737838" r="-885"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4"/>
                          <a:stretch>
                            <a:fillRect l="-442" t="-1789474" r="-885"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4"/>
                          <a:stretch>
                            <a:fillRect l="-442" t="-1986842" r="-885"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4"/>
                          <a:stretch>
                            <a:fillRect l="-442" t="-2143243"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extLst>
                  <p:ext uri="{D42A27DB-BD31-4B8C-83A1-F6EECF244321}">
                    <p14:modId xmlns:p14="http://schemas.microsoft.com/office/powerpoint/2010/main" val="2842499517"/>
                  </p:ext>
                </p:extLst>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9335706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7961771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4077591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extLst>
                  <p:ext uri="{D42A27DB-BD31-4B8C-83A1-F6EECF244321}">
                    <p14:modId xmlns:p14="http://schemas.microsoft.com/office/powerpoint/2010/main" val="2842499517"/>
                  </p:ext>
                </p:extLst>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5"/>
                          <a:stretch>
                            <a:fillRect l="-889" t="-518919" r="-1333" b="-2059459"/>
                          </a:stretch>
                        </a:blipFill>
                      </a:tcPr>
                    </a:tc>
                    <a:extLst>
                      <a:ext uri="{0D108BD9-81ED-4DB2-BD59-A6C34878D82A}">
                        <a16:rowId xmlns:a16="http://schemas.microsoft.com/office/drawing/2014/main" val="3933570687"/>
                      </a:ext>
                    </a:extLst>
                  </a:tr>
                  <a:tr h="228600">
                    <a:tc>
                      <a:txBody>
                        <a:bodyPr/>
                        <a:lstStyle/>
                        <a:p>
                          <a:endParaRPr lang="en-US"/>
                        </a:p>
                      </a:txBody>
                      <a:tcPr marL="0" marR="0" marT="0" marB="0" anchor="ctr">
                        <a:blipFill>
                          <a:blip r:embed="rId5"/>
                          <a:stretch>
                            <a:fillRect l="-889" t="-602632" r="-1333" b="-1905263"/>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5"/>
                          <a:stretch>
                            <a:fillRect l="-889" t="-721622" r="-1333" b="-1856757"/>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5"/>
                          <a:stretch>
                            <a:fillRect l="-889" t="-800000" r="-1333" b="-1707895"/>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5"/>
                          <a:stretch>
                            <a:fillRect l="-889" t="-997368" r="-1333" b="-1510526"/>
                          </a:stretch>
                        </a:blipFill>
                      </a:tcPr>
                    </a:tc>
                    <a:extLst>
                      <a:ext uri="{0D108BD9-81ED-4DB2-BD59-A6C34878D82A}">
                        <a16:rowId xmlns:a16="http://schemas.microsoft.com/office/drawing/2014/main" val="1796177128"/>
                      </a:ext>
                    </a:extLst>
                  </a:tr>
                  <a:tr h="228600">
                    <a:tc>
                      <a:txBody>
                        <a:bodyPr/>
                        <a:lstStyle/>
                        <a:p>
                          <a:endParaRPr lang="en-US"/>
                        </a:p>
                      </a:txBody>
                      <a:tcPr marL="0" marR="0" marT="0" marB="0" anchor="ctr">
                        <a:blipFill>
                          <a:blip r:embed="rId5"/>
                          <a:stretch>
                            <a:fillRect l="-889" t="-1127027" r="-1333" b="-1451351"/>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5"/>
                          <a:stretch>
                            <a:fillRect l="-889" t="-1194737" r="-1333" b="-1313158"/>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5"/>
                          <a:stretch>
                            <a:fillRect l="-889" t="-1294737" r="-1333" b="-1213158"/>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5"/>
                          <a:stretch>
                            <a:fillRect l="-889" t="-1492105" r="-1333" b="-1015789"/>
                          </a:stretch>
                        </a:blipFill>
                      </a:tcPr>
                    </a:tc>
                    <a:extLst>
                      <a:ext uri="{0D108BD9-81ED-4DB2-BD59-A6C34878D82A}">
                        <a16:rowId xmlns:a16="http://schemas.microsoft.com/office/drawing/2014/main" val="3407759187"/>
                      </a:ext>
                    </a:extLst>
                  </a:tr>
                  <a:tr h="228600">
                    <a:tc>
                      <a:txBody>
                        <a:bodyPr/>
                        <a:lstStyle/>
                        <a:p>
                          <a:endParaRPr lang="en-US"/>
                        </a:p>
                      </a:txBody>
                      <a:tcPr marL="0" marR="0" marT="0" marB="0" anchor="ctr">
                        <a:blipFill>
                          <a:blip r:embed="rId5"/>
                          <a:stretch>
                            <a:fillRect l="-889" t="-1635135" r="-1333" b="-943243"/>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5"/>
                          <a:stretch>
                            <a:fillRect l="-889" t="-1689474" r="-1333" b="-818421"/>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5"/>
                          <a:stretch>
                            <a:fillRect l="-889" t="-1837838" r="-1333" b="-740541"/>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5"/>
                          <a:stretch>
                            <a:fillRect l="-889" t="-2040541" r="-1333"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5"/>
                          <a:stretch>
                            <a:fillRect l="-889" t="-2084211" r="-1333"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5"/>
                          <a:stretch>
                            <a:fillRect l="-889" t="-2281579" r="-1333"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5"/>
                          <a:stretch>
                            <a:fillRect l="-889" t="-2445946" r="-1333"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p:sp>
        <p:nvSpPr>
          <p:cNvPr id="21" name="TextBox 20">
            <a:extLst>
              <a:ext uri="{FF2B5EF4-FFF2-40B4-BE49-F238E27FC236}">
                <a16:creationId xmlns:a16="http://schemas.microsoft.com/office/drawing/2014/main" id="{D04600EA-2680-4B76-A44D-AC9B9BE4ABA6}"/>
              </a:ext>
            </a:extLst>
          </p:cNvPr>
          <p:cNvSpPr txBox="1"/>
          <p:nvPr/>
        </p:nvSpPr>
        <p:spPr>
          <a:xfrm>
            <a:off x="7520586" y="6119336"/>
            <a:ext cx="1371600" cy="369332"/>
          </a:xfrm>
          <a:prstGeom prst="rect">
            <a:avLst/>
          </a:prstGeom>
          <a:noFill/>
        </p:spPr>
        <p:txBody>
          <a:bodyPr wrap="square" rtlCol="0">
            <a:spAutoFit/>
          </a:bodyPr>
          <a:lstStyle/>
          <a:p>
            <a:pPr algn="ctr"/>
            <a:r>
              <a:rPr lang="en-US" dirty="0" err="1"/>
              <a:t>AlexNet</a:t>
            </a:r>
            <a:r>
              <a:rPr lang="en-US" dirty="0"/>
              <a:t> (8)</a:t>
            </a:r>
          </a:p>
        </p:txBody>
      </p:sp>
      <p:sp>
        <p:nvSpPr>
          <p:cNvPr id="22" name="TextBox 21">
            <a:extLst>
              <a:ext uri="{FF2B5EF4-FFF2-40B4-BE49-F238E27FC236}">
                <a16:creationId xmlns:a16="http://schemas.microsoft.com/office/drawing/2014/main" id="{6D7DBB2F-0335-4FC4-9347-AB1C88F021BF}"/>
              </a:ext>
            </a:extLst>
          </p:cNvPr>
          <p:cNvSpPr txBox="1"/>
          <p:nvPr/>
        </p:nvSpPr>
        <p:spPr>
          <a:xfrm>
            <a:off x="9094293" y="6119336"/>
            <a:ext cx="1371600" cy="369332"/>
          </a:xfrm>
          <a:prstGeom prst="rect">
            <a:avLst/>
          </a:prstGeom>
          <a:noFill/>
        </p:spPr>
        <p:txBody>
          <a:bodyPr wrap="square" rtlCol="0">
            <a:spAutoFit/>
          </a:bodyPr>
          <a:lstStyle/>
          <a:p>
            <a:pPr algn="ctr"/>
            <a:r>
              <a:rPr lang="en-US" dirty="0"/>
              <a:t>VGG16 (16)</a:t>
            </a:r>
          </a:p>
        </p:txBody>
      </p:sp>
      <p:sp>
        <p:nvSpPr>
          <p:cNvPr id="23" name="TextBox 22">
            <a:extLst>
              <a:ext uri="{FF2B5EF4-FFF2-40B4-BE49-F238E27FC236}">
                <a16:creationId xmlns:a16="http://schemas.microsoft.com/office/drawing/2014/main" id="{9DBCAFCA-21A7-4D7A-A4D0-D76D7920B0FB}"/>
              </a:ext>
            </a:extLst>
          </p:cNvPr>
          <p:cNvSpPr txBox="1"/>
          <p:nvPr/>
        </p:nvSpPr>
        <p:spPr>
          <a:xfrm>
            <a:off x="10668000" y="6119336"/>
            <a:ext cx="1371600" cy="369332"/>
          </a:xfrm>
          <a:prstGeom prst="rect">
            <a:avLst/>
          </a:prstGeom>
          <a:noFill/>
        </p:spPr>
        <p:txBody>
          <a:bodyPr wrap="square" rtlCol="0">
            <a:spAutoFit/>
          </a:bodyPr>
          <a:lstStyle/>
          <a:p>
            <a:pPr algn="ctr"/>
            <a:r>
              <a:rPr lang="en-US" dirty="0"/>
              <a:t>VGG19 (19)</a:t>
            </a:r>
          </a:p>
        </p:txBody>
      </p:sp>
      <p:sp>
        <p:nvSpPr>
          <p:cNvPr id="24" name="Rectangle 23">
            <a:extLst>
              <a:ext uri="{FF2B5EF4-FFF2-40B4-BE49-F238E27FC236}">
                <a16:creationId xmlns:a16="http://schemas.microsoft.com/office/drawing/2014/main" id="{F41D6EE5-7ABD-4C75-8BF0-1700525AC9D3}"/>
              </a:ext>
            </a:extLst>
          </p:cNvPr>
          <p:cNvSpPr/>
          <p:nvPr/>
        </p:nvSpPr>
        <p:spPr>
          <a:xfrm>
            <a:off x="838200" y="970449"/>
            <a:ext cx="4198257" cy="1569660"/>
          </a:xfrm>
          <a:prstGeom prst="rect">
            <a:avLst/>
          </a:prstGeom>
          <a:ln>
            <a:solidFill>
              <a:srgbClr val="C00000"/>
            </a:solidFill>
          </a:ln>
        </p:spPr>
        <p:txBody>
          <a:bodyPr wrap="square">
            <a:spAutoFit/>
          </a:bodyPr>
          <a:lstStyle/>
          <a:p>
            <a:r>
              <a:rPr lang="en-US" sz="2400" b="1" dirty="0">
                <a:solidFill>
                  <a:srgbClr val="C00000"/>
                </a:solidFill>
              </a:rPr>
              <a:t>VGG Design rules:</a:t>
            </a:r>
          </a:p>
          <a:p>
            <a:r>
              <a:rPr lang="en-US" sz="2400" dirty="0"/>
              <a:t>All conv are 3x3 stride 1 pad 1</a:t>
            </a:r>
          </a:p>
          <a:p>
            <a:r>
              <a:rPr lang="en-US" sz="2400" dirty="0"/>
              <a:t>All max pool are 2x2 stride 2</a:t>
            </a:r>
          </a:p>
          <a:p>
            <a:r>
              <a:rPr lang="en-US" sz="2400" dirty="0"/>
              <a:t>After pool, double #channels</a:t>
            </a:r>
          </a:p>
        </p:txBody>
      </p:sp>
      <p:sp>
        <p:nvSpPr>
          <p:cNvPr id="27" name="Rectangle 26">
            <a:extLst>
              <a:ext uri="{FF2B5EF4-FFF2-40B4-BE49-F238E27FC236}">
                <a16:creationId xmlns:a16="http://schemas.microsoft.com/office/drawing/2014/main" id="{6CF3A19F-9D19-401C-94AE-F312FB60A429}"/>
              </a:ext>
            </a:extLst>
          </p:cNvPr>
          <p:cNvSpPr/>
          <p:nvPr/>
        </p:nvSpPr>
        <p:spPr>
          <a:xfrm>
            <a:off x="838200" y="3343709"/>
            <a:ext cx="6096000" cy="2677656"/>
          </a:xfrm>
          <a:prstGeom prst="rect">
            <a:avLst/>
          </a:prstGeom>
        </p:spPr>
        <p:txBody>
          <a:bodyPr>
            <a:spAutoFit/>
          </a:bodyPr>
          <a:lstStyle/>
          <a:p>
            <a:r>
              <a:rPr lang="en-US" sz="2400" dirty="0" err="1"/>
              <a:t>AlexNet</a:t>
            </a:r>
            <a:r>
              <a:rPr lang="en-US" sz="2400" dirty="0"/>
              <a:t>: 5 conv. layers</a:t>
            </a:r>
          </a:p>
          <a:p>
            <a:r>
              <a:rPr lang="en-US" sz="2400" dirty="0"/>
              <a:t>VGG has 5 conv. stages:</a:t>
            </a:r>
          </a:p>
          <a:p>
            <a:r>
              <a:rPr lang="en-US" sz="2400" dirty="0"/>
              <a:t>Stage 1: conv-conv-pool</a:t>
            </a:r>
          </a:p>
          <a:p>
            <a:r>
              <a:rPr lang="en-US" sz="2400" dirty="0"/>
              <a:t>Stage 2: conv-conv-pool</a:t>
            </a:r>
          </a:p>
          <a:p>
            <a:r>
              <a:rPr lang="en-US" sz="2400" dirty="0"/>
              <a:t>Stage 3: conv-conv-conv-[conv]-pool</a:t>
            </a:r>
          </a:p>
          <a:p>
            <a:r>
              <a:rPr lang="en-US" sz="2400" dirty="0"/>
              <a:t>Stage 4: conv-conv-conv-[conv]-pool</a:t>
            </a:r>
          </a:p>
          <a:p>
            <a:r>
              <a:rPr lang="en-US" sz="2400" dirty="0"/>
              <a:t>Stage 5: conv-conv-conv-[conv]-pool</a:t>
            </a:r>
          </a:p>
        </p:txBody>
      </p:sp>
      <p:sp>
        <p:nvSpPr>
          <p:cNvPr id="29" name="TextBox 28">
            <a:extLst>
              <a:ext uri="{FF2B5EF4-FFF2-40B4-BE49-F238E27FC236}">
                <a16:creationId xmlns:a16="http://schemas.microsoft.com/office/drawing/2014/main" id="{2B4AD0C3-E0B4-4593-8355-135FF676D2C8}"/>
              </a:ext>
            </a:extLst>
          </p:cNvPr>
          <p:cNvSpPr txBox="1"/>
          <p:nvPr/>
        </p:nvSpPr>
        <p:spPr>
          <a:xfrm>
            <a:off x="5602514" y="932352"/>
            <a:ext cx="3008086" cy="923330"/>
          </a:xfrm>
          <a:prstGeom prst="rect">
            <a:avLst/>
          </a:prstGeom>
          <a:noFill/>
        </p:spPr>
        <p:txBody>
          <a:bodyPr wrap="square" rtlCol="0">
            <a:spAutoFit/>
          </a:bodyPr>
          <a:lstStyle/>
          <a:p>
            <a:r>
              <a:rPr lang="en-US" dirty="0"/>
              <a:t>VGG has much more parameters, consumes much more memory,  and FLOPs.</a:t>
            </a:r>
          </a:p>
        </p:txBody>
      </p:sp>
      <p:sp>
        <p:nvSpPr>
          <p:cNvPr id="30" name="TextBox 29">
            <a:extLst>
              <a:ext uri="{FF2B5EF4-FFF2-40B4-BE49-F238E27FC236}">
                <a16:creationId xmlns:a16="http://schemas.microsoft.com/office/drawing/2014/main" id="{236B9B17-55DD-470C-90F4-5B8AFE4D1E68}"/>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1068422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1C93-CB60-4BAD-8631-E552747DE135}"/>
              </a:ext>
            </a:extLst>
          </p:cNvPr>
          <p:cNvSpPr>
            <a:spLocks noGrp="1"/>
          </p:cNvSpPr>
          <p:nvPr>
            <p:ph type="title"/>
          </p:nvPr>
        </p:nvSpPr>
        <p:spPr/>
        <p:txBody>
          <a:bodyPr/>
          <a:lstStyle/>
          <a:p>
            <a:r>
              <a:rPr lang="en-US" dirty="0" err="1"/>
              <a:t>VGGNet</a:t>
            </a:r>
            <a:endParaRPr lang="en-US" dirty="0"/>
          </a:p>
        </p:txBody>
      </p:sp>
      <p:sp>
        <p:nvSpPr>
          <p:cNvPr id="3" name="Rectangle 2">
            <a:extLst>
              <a:ext uri="{FF2B5EF4-FFF2-40B4-BE49-F238E27FC236}">
                <a16:creationId xmlns:a16="http://schemas.microsoft.com/office/drawing/2014/main" id="{B3A241DF-9BA1-4568-B217-B1094375C569}"/>
              </a:ext>
            </a:extLst>
          </p:cNvPr>
          <p:cNvSpPr/>
          <p:nvPr/>
        </p:nvSpPr>
        <p:spPr>
          <a:xfrm>
            <a:off x="1454047" y="6488668"/>
            <a:ext cx="10737953" cy="369332"/>
          </a:xfrm>
          <a:prstGeom prst="rect">
            <a:avLst/>
          </a:prstGeom>
        </p:spPr>
        <p:txBody>
          <a:bodyPr wrap="square">
            <a:spAutoFit/>
          </a:bodyPr>
          <a:lstStyle/>
          <a:p>
            <a:pPr algn="r"/>
            <a:r>
              <a:rPr lang="en-US" dirty="0" err="1"/>
              <a:t>Simonyan</a:t>
            </a:r>
            <a:r>
              <a:rPr lang="en-US" dirty="0"/>
              <a:t> and </a:t>
            </a:r>
            <a:r>
              <a:rPr lang="en-US" dirty="0" err="1"/>
              <a:t>Zissermann</a:t>
            </a:r>
            <a:r>
              <a:rPr lang="en-US" dirty="0"/>
              <a:t>, “Very Deep Convolutional Networks for Large-Scale Image Recognition”, ICLR 2015</a:t>
            </a:r>
          </a:p>
        </p:txBody>
      </p:sp>
      <p:sp>
        <p:nvSpPr>
          <p:cNvPr id="4" name="Slide Number Placeholder 3">
            <a:extLst>
              <a:ext uri="{FF2B5EF4-FFF2-40B4-BE49-F238E27FC236}">
                <a16:creationId xmlns:a16="http://schemas.microsoft.com/office/drawing/2014/main" id="{E46BC2A2-DA3B-48F6-9133-418FE4485FEB}"/>
              </a:ext>
            </a:extLst>
          </p:cNvPr>
          <p:cNvSpPr>
            <a:spLocks noGrp="1"/>
          </p:cNvSpPr>
          <p:nvPr>
            <p:ph type="sldNum" sz="quarter" idx="12"/>
          </p:nvPr>
        </p:nvSpPr>
        <p:spPr/>
        <p:txBody>
          <a:bodyPr/>
          <a:lstStyle/>
          <a:p>
            <a:fld id="{7E663616-BBAC-427E-89D3-E72909796144}" type="slidenum">
              <a:rPr lang="en-US" smtClean="0"/>
              <a:t>89</a:t>
            </a:fld>
            <a:endParaRPr lang="en-US" dirty="0"/>
          </a:p>
        </p:txBody>
      </p:sp>
      <mc:AlternateContent xmlns:mc="http://schemas.openxmlformats.org/markup-compatibility/2006" xmlns:a14="http://schemas.microsoft.com/office/drawing/2010/main">
        <mc:Choice Requires="a14">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oMath>
                          </a14:m>
                          <a:r>
                            <a:rPr lang="en-US" sz="1200" dirty="0"/>
                            <a:t> conv 256</a:t>
                          </a:r>
                        </a:p>
                      </a:txBody>
                      <a:tcPr marL="0" marR="0" marT="0" marB="0" anchor="ctr">
                        <a:solidFill>
                          <a:srgbClr val="FFC000"/>
                        </a:solid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11</m:t>
                              </m:r>
                              <m:r>
                                <a:rPr lang="en-US" sz="1200" b="0" i="1" dirty="0" smtClean="0">
                                  <a:latin typeface="Cambria Math" panose="02040503050406030204" pitchFamily="18" charset="0"/>
                                </a:rPr>
                                <m:t>×</m:t>
                              </m:r>
                              <m:r>
                                <a:rPr lang="en-US" sz="1200" i="1" dirty="0" smtClean="0">
                                  <a:latin typeface="Cambria Math" panose="02040503050406030204" pitchFamily="18" charset="0"/>
                                </a:rPr>
                                <m:t>11</m:t>
                              </m:r>
                            </m:oMath>
                          </a14:m>
                          <a:r>
                            <a:rPr lang="en-US" sz="1200" dirty="0"/>
                            <a:t> conv 96</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3"/>
                          <a:stretch>
                            <a:fillRect l="-442" t="-505263" r="-885" b="-721053"/>
                          </a:stretch>
                        </a:blipFill>
                      </a:tcPr>
                    </a:tc>
                    <a:extLst>
                      <a:ext uri="{0D108BD9-81ED-4DB2-BD59-A6C34878D82A}">
                        <a16:rowId xmlns:a16="http://schemas.microsoft.com/office/drawing/2014/main" val="1926142663"/>
                      </a:ext>
                    </a:extLst>
                  </a:tr>
                  <a:tr h="228600">
                    <a:tc>
                      <a:txBody>
                        <a:bodyPr/>
                        <a:lstStyle/>
                        <a:p>
                          <a:endParaRPr lang="en-US"/>
                        </a:p>
                      </a:txBody>
                      <a:tcPr marL="0" marR="0" marT="0" marB="0" anchor="ctr">
                        <a:blipFill>
                          <a:blip r:embed="rId3"/>
                          <a:stretch>
                            <a:fillRect l="-442" t="-621622" r="-885" b="-640541"/>
                          </a:stretch>
                        </a:blip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3"/>
                          <a:stretch>
                            <a:fillRect l="-442" t="-702632" r="-885" b="-523684"/>
                          </a:stretch>
                        </a:blip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endParaRPr lang="en-US"/>
                        </a:p>
                      </a:txBody>
                      <a:tcPr marL="0" marR="0" marT="0" marB="0" anchor="ctr">
                        <a:blipFill>
                          <a:blip r:embed="rId3"/>
                          <a:stretch>
                            <a:fillRect l="-442" t="-927027" r="-885" b="-335135"/>
                          </a:stretch>
                        </a:blip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3"/>
                          <a:stretch>
                            <a:fillRect l="-442" t="-1129730"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4"/>
                          <a:stretch>
                            <a:fillRect l="-442" t="-518919" r="-885" b="-1756757"/>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4"/>
                          <a:stretch>
                            <a:fillRect l="-442" t="-602632" r="-885" b="-1610526"/>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4"/>
                          <a:stretch>
                            <a:fillRect l="-442" t="-702632" r="-885" b="-1510526"/>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4"/>
                          <a:stretch>
                            <a:fillRect l="-442" t="-900000" r="-885" b="-1313158"/>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4"/>
                          <a:stretch>
                            <a:fillRect l="-442" t="-1027027" r="-885" b="-1248649"/>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4"/>
                          <a:stretch>
                            <a:fillRect l="-442" t="-1097368" r="-885" b="-1115789"/>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4"/>
                          <a:stretch>
                            <a:fillRect l="-442" t="-1294737" r="-885" b="-918421"/>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4"/>
                          <a:stretch>
                            <a:fillRect l="-442" t="-1432432" r="-885" b="-843243"/>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4"/>
                          <a:stretch>
                            <a:fillRect l="-442" t="-1492105" r="-885" b="-721053"/>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4"/>
                          <a:stretch>
                            <a:fillRect l="-442" t="-1737838" r="-885"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4"/>
                          <a:stretch>
                            <a:fillRect l="-442" t="-1789474" r="-885"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4"/>
                          <a:stretch>
                            <a:fillRect l="-442" t="-1986842" r="-885"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4"/>
                          <a:stretch>
                            <a:fillRect l="-442" t="-2143243"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9335706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7961771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4077591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5"/>
                          <a:stretch>
                            <a:fillRect l="-889" t="-518919" r="-1333" b="-2059459"/>
                          </a:stretch>
                        </a:blipFill>
                      </a:tcPr>
                    </a:tc>
                    <a:extLst>
                      <a:ext uri="{0D108BD9-81ED-4DB2-BD59-A6C34878D82A}">
                        <a16:rowId xmlns:a16="http://schemas.microsoft.com/office/drawing/2014/main" val="3933570687"/>
                      </a:ext>
                    </a:extLst>
                  </a:tr>
                  <a:tr h="228600">
                    <a:tc>
                      <a:txBody>
                        <a:bodyPr/>
                        <a:lstStyle/>
                        <a:p>
                          <a:endParaRPr lang="en-US"/>
                        </a:p>
                      </a:txBody>
                      <a:tcPr marL="0" marR="0" marT="0" marB="0" anchor="ctr">
                        <a:blipFill>
                          <a:blip r:embed="rId5"/>
                          <a:stretch>
                            <a:fillRect l="-889" t="-602632" r="-1333" b="-1905263"/>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5"/>
                          <a:stretch>
                            <a:fillRect l="-889" t="-721622" r="-1333" b="-1856757"/>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5"/>
                          <a:stretch>
                            <a:fillRect l="-889" t="-800000" r="-1333" b="-1707895"/>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5"/>
                          <a:stretch>
                            <a:fillRect l="-889" t="-997368" r="-1333" b="-1510526"/>
                          </a:stretch>
                        </a:blipFill>
                      </a:tcPr>
                    </a:tc>
                    <a:extLst>
                      <a:ext uri="{0D108BD9-81ED-4DB2-BD59-A6C34878D82A}">
                        <a16:rowId xmlns:a16="http://schemas.microsoft.com/office/drawing/2014/main" val="1796177128"/>
                      </a:ext>
                    </a:extLst>
                  </a:tr>
                  <a:tr h="228600">
                    <a:tc>
                      <a:txBody>
                        <a:bodyPr/>
                        <a:lstStyle/>
                        <a:p>
                          <a:endParaRPr lang="en-US"/>
                        </a:p>
                      </a:txBody>
                      <a:tcPr marL="0" marR="0" marT="0" marB="0" anchor="ctr">
                        <a:blipFill>
                          <a:blip r:embed="rId5"/>
                          <a:stretch>
                            <a:fillRect l="-889" t="-1127027" r="-1333" b="-1451351"/>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5"/>
                          <a:stretch>
                            <a:fillRect l="-889" t="-1194737" r="-1333" b="-1313158"/>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5"/>
                          <a:stretch>
                            <a:fillRect l="-889" t="-1294737" r="-1333" b="-1213158"/>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5"/>
                          <a:stretch>
                            <a:fillRect l="-889" t="-1492105" r="-1333" b="-1015789"/>
                          </a:stretch>
                        </a:blipFill>
                      </a:tcPr>
                    </a:tc>
                    <a:extLst>
                      <a:ext uri="{0D108BD9-81ED-4DB2-BD59-A6C34878D82A}">
                        <a16:rowId xmlns:a16="http://schemas.microsoft.com/office/drawing/2014/main" val="3407759187"/>
                      </a:ext>
                    </a:extLst>
                  </a:tr>
                  <a:tr h="228600">
                    <a:tc>
                      <a:txBody>
                        <a:bodyPr/>
                        <a:lstStyle/>
                        <a:p>
                          <a:endParaRPr lang="en-US"/>
                        </a:p>
                      </a:txBody>
                      <a:tcPr marL="0" marR="0" marT="0" marB="0" anchor="ctr">
                        <a:blipFill>
                          <a:blip r:embed="rId5"/>
                          <a:stretch>
                            <a:fillRect l="-889" t="-1635135" r="-1333" b="-943243"/>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5"/>
                          <a:stretch>
                            <a:fillRect l="-889" t="-1689474" r="-1333" b="-818421"/>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5"/>
                          <a:stretch>
                            <a:fillRect l="-889" t="-1837838" r="-1333" b="-740541"/>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5"/>
                          <a:stretch>
                            <a:fillRect l="-889" t="-2040541" r="-1333"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5"/>
                          <a:stretch>
                            <a:fillRect l="-889" t="-2084211" r="-1333"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5"/>
                          <a:stretch>
                            <a:fillRect l="-889" t="-2281579" r="-1333"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5"/>
                          <a:stretch>
                            <a:fillRect l="-889" t="-2445946" r="-1333"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p:sp>
        <p:nvSpPr>
          <p:cNvPr id="21" name="TextBox 20">
            <a:extLst>
              <a:ext uri="{FF2B5EF4-FFF2-40B4-BE49-F238E27FC236}">
                <a16:creationId xmlns:a16="http://schemas.microsoft.com/office/drawing/2014/main" id="{D04600EA-2680-4B76-A44D-AC9B9BE4ABA6}"/>
              </a:ext>
            </a:extLst>
          </p:cNvPr>
          <p:cNvSpPr txBox="1"/>
          <p:nvPr/>
        </p:nvSpPr>
        <p:spPr>
          <a:xfrm>
            <a:off x="7520586" y="6119336"/>
            <a:ext cx="1371600" cy="369332"/>
          </a:xfrm>
          <a:prstGeom prst="rect">
            <a:avLst/>
          </a:prstGeom>
          <a:noFill/>
        </p:spPr>
        <p:txBody>
          <a:bodyPr wrap="square" rtlCol="0">
            <a:spAutoFit/>
          </a:bodyPr>
          <a:lstStyle/>
          <a:p>
            <a:pPr algn="ctr"/>
            <a:r>
              <a:rPr lang="en-US" dirty="0" err="1"/>
              <a:t>AlexNet</a:t>
            </a:r>
            <a:r>
              <a:rPr lang="en-US" dirty="0"/>
              <a:t> (8)</a:t>
            </a:r>
          </a:p>
        </p:txBody>
      </p:sp>
      <p:sp>
        <p:nvSpPr>
          <p:cNvPr id="22" name="TextBox 21">
            <a:extLst>
              <a:ext uri="{FF2B5EF4-FFF2-40B4-BE49-F238E27FC236}">
                <a16:creationId xmlns:a16="http://schemas.microsoft.com/office/drawing/2014/main" id="{6D7DBB2F-0335-4FC4-9347-AB1C88F021BF}"/>
              </a:ext>
            </a:extLst>
          </p:cNvPr>
          <p:cNvSpPr txBox="1"/>
          <p:nvPr/>
        </p:nvSpPr>
        <p:spPr>
          <a:xfrm>
            <a:off x="9094293" y="6119336"/>
            <a:ext cx="1371600" cy="369332"/>
          </a:xfrm>
          <a:prstGeom prst="rect">
            <a:avLst/>
          </a:prstGeom>
          <a:noFill/>
        </p:spPr>
        <p:txBody>
          <a:bodyPr wrap="square" rtlCol="0">
            <a:spAutoFit/>
          </a:bodyPr>
          <a:lstStyle/>
          <a:p>
            <a:pPr algn="ctr"/>
            <a:r>
              <a:rPr lang="en-US" dirty="0"/>
              <a:t>VGG16 (16)</a:t>
            </a:r>
          </a:p>
        </p:txBody>
      </p:sp>
      <p:sp>
        <p:nvSpPr>
          <p:cNvPr id="23" name="TextBox 22">
            <a:extLst>
              <a:ext uri="{FF2B5EF4-FFF2-40B4-BE49-F238E27FC236}">
                <a16:creationId xmlns:a16="http://schemas.microsoft.com/office/drawing/2014/main" id="{9DBCAFCA-21A7-4D7A-A4D0-D76D7920B0FB}"/>
              </a:ext>
            </a:extLst>
          </p:cNvPr>
          <p:cNvSpPr txBox="1"/>
          <p:nvPr/>
        </p:nvSpPr>
        <p:spPr>
          <a:xfrm>
            <a:off x="10668000" y="6119336"/>
            <a:ext cx="1371600" cy="369332"/>
          </a:xfrm>
          <a:prstGeom prst="rect">
            <a:avLst/>
          </a:prstGeom>
          <a:noFill/>
        </p:spPr>
        <p:txBody>
          <a:bodyPr wrap="square" rtlCol="0">
            <a:spAutoFit/>
          </a:bodyPr>
          <a:lstStyle/>
          <a:p>
            <a:pPr algn="ctr"/>
            <a:r>
              <a:rPr lang="en-US" dirty="0"/>
              <a:t>VGG19 (19)</a:t>
            </a:r>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0B5FA04-0C23-4C6C-9322-85BF06524CF1}"/>
                  </a:ext>
                </a:extLst>
              </p:cNvPr>
              <p:cNvGraphicFramePr>
                <a:graphicFrameLocks noGrp="1"/>
              </p:cNvGraphicFramePr>
              <p:nvPr>
                <p:extLst>
                  <p:ext uri="{D42A27DB-BD31-4B8C-83A1-F6EECF244321}">
                    <p14:modId xmlns:p14="http://schemas.microsoft.com/office/powerpoint/2010/main" val="2346734084"/>
                  </p:ext>
                </p:extLst>
              </p:nvPr>
            </p:nvGraphicFramePr>
            <p:xfrm>
              <a:off x="907690" y="3884589"/>
              <a:ext cx="6460497" cy="2377440"/>
            </p:xfrm>
            <a:graphic>
              <a:graphicData uri="http://schemas.openxmlformats.org/drawingml/2006/table">
                <a:tbl>
                  <a:tblPr>
                    <a:tableStyleId>{616DA210-FB5B-4158-B5E0-FEB733F419BA}</a:tableStyleId>
                  </a:tblPr>
                  <a:tblGrid>
                    <a:gridCol w="1080769">
                      <a:extLst>
                        <a:ext uri="{9D8B030D-6E8A-4147-A177-3AD203B41FA5}">
                          <a16:colId xmlns:a16="http://schemas.microsoft.com/office/drawing/2014/main" val="1425042052"/>
                        </a:ext>
                      </a:extLst>
                    </a:gridCol>
                    <a:gridCol w="2598057">
                      <a:extLst>
                        <a:ext uri="{9D8B030D-6E8A-4147-A177-3AD203B41FA5}">
                          <a16:colId xmlns:a16="http://schemas.microsoft.com/office/drawing/2014/main" val="919996031"/>
                        </a:ext>
                      </a:extLst>
                    </a:gridCol>
                    <a:gridCol w="2781671">
                      <a:extLst>
                        <a:ext uri="{9D8B030D-6E8A-4147-A177-3AD203B41FA5}">
                          <a16:colId xmlns:a16="http://schemas.microsoft.com/office/drawing/2014/main" val="3957476869"/>
                        </a:ext>
                      </a:extLst>
                    </a:gridCol>
                  </a:tblGrid>
                  <a:tr h="370840">
                    <a:tc>
                      <a:txBody>
                        <a:bodyPr/>
                        <a:lstStyle/>
                        <a:p>
                          <a:endParaRPr lang="en-US" sz="2200" b="1" dirty="0">
                            <a:solidFill>
                              <a:srgbClr val="C00000"/>
                            </a:solidFill>
                          </a:endParaRPr>
                        </a:p>
                      </a:txBody>
                      <a:tcPr/>
                    </a:tc>
                    <a:tc>
                      <a:txBody>
                        <a:bodyPr/>
                        <a:lstStyle/>
                        <a:p>
                          <a:pPr algn="l"/>
                          <a:r>
                            <a:rPr lang="en-US" sz="2200" b="1" dirty="0">
                              <a:solidFill>
                                <a:srgbClr val="C00000"/>
                              </a:solidFill>
                            </a:rPr>
                            <a:t>Option 1:</a:t>
                          </a:r>
                        </a:p>
                        <a:p>
                          <a:pPr algn="l"/>
                          <a:r>
                            <a:rPr lang="en-US" sz="2200" dirty="0"/>
                            <a:t>One </a:t>
                          </a:r>
                          <a14:m>
                            <m:oMath xmlns:m="http://schemas.openxmlformats.org/officeDocument/2006/math">
                              <m:r>
                                <a:rPr lang="en-US" sz="2200" b="0" i="1" smtClean="0">
                                  <a:latin typeface="Cambria Math" panose="02040503050406030204" pitchFamily="18" charset="0"/>
                                </a:rPr>
                                <m:t>5×5</m:t>
                              </m:r>
                            </m:oMath>
                          </a14:m>
                          <a:r>
                            <a:rPr lang="en-US" sz="2200" dirty="0"/>
                            <a:t> conv.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kern="1200" dirty="0">
                              <a:solidFill>
                                <a:srgbClr val="C00000"/>
                              </a:solidFill>
                              <a:latin typeface="+mn-lt"/>
                              <a:ea typeface="+mn-ea"/>
                              <a:cs typeface="+mn-cs"/>
                            </a:rPr>
                            <a:t>Option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Two </a:t>
                          </a:r>
                          <a14:m>
                            <m:oMath xmlns:m="http://schemas.openxmlformats.org/officeDocument/2006/math">
                              <m:r>
                                <a:rPr lang="en-US" sz="2200" b="0" i="1" smtClean="0">
                                  <a:latin typeface="Cambria Math" panose="02040503050406030204" pitchFamily="18" charset="0"/>
                                </a:rPr>
                                <m:t>3×3</m:t>
                              </m:r>
                            </m:oMath>
                          </a14:m>
                          <a:r>
                            <a:rPr lang="en-US" sz="2200" dirty="0"/>
                            <a:t> conv.</a:t>
                          </a:r>
                        </a:p>
                      </a:txBody>
                      <a:tcPr/>
                    </a:tc>
                    <a:extLst>
                      <a:ext uri="{0D108BD9-81ED-4DB2-BD59-A6C34878D82A}">
                        <a16:rowId xmlns:a16="http://schemas.microsoft.com/office/drawing/2014/main" val="1136769837"/>
                      </a:ext>
                    </a:extLst>
                  </a:tr>
                  <a:tr h="370840">
                    <a:tc>
                      <a:txBody>
                        <a:bodyPr/>
                        <a:lstStyle/>
                        <a:p>
                          <a:r>
                            <a:rPr lang="en-US" sz="2200" b="1" dirty="0">
                              <a:solidFill>
                                <a:srgbClr val="C00000"/>
                              </a:solidFill>
                            </a:rPr>
                            <a:t>Layer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Conv(</a:t>
                          </a:r>
                          <a14:m>
                            <m:oMath xmlns:m="http://schemas.openxmlformats.org/officeDocument/2006/math">
                              <m:r>
                                <a:rPr lang="en-US" sz="2200" b="0" i="1" dirty="0" smtClean="0">
                                  <a:latin typeface="Cambria Math" panose="02040503050406030204" pitchFamily="18" charset="0"/>
                                </a:rPr>
                                <m:t>5×5</m:t>
                              </m:r>
                            </m:oMath>
                          </a14:m>
                          <a:r>
                            <a:rPr lang="en-US" sz="2200" dirty="0"/>
                            <a:t>, </a:t>
                          </a:r>
                          <a14:m>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𝐶</m:t>
                              </m:r>
                            </m:oMath>
                          </a14:m>
                          <a:r>
                            <a:rPr lang="en-US" sz="22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Conv(</a:t>
                          </a:r>
                          <a14:m>
                            <m:oMath xmlns:m="http://schemas.openxmlformats.org/officeDocument/2006/math">
                              <m:r>
                                <a:rPr lang="en-US" sz="2200" i="1" dirty="0" smtClean="0">
                                  <a:latin typeface="Cambria Math" panose="02040503050406030204" pitchFamily="18" charset="0"/>
                                </a:rPr>
                                <m:t>3</m:t>
                              </m:r>
                              <m:r>
                                <a:rPr lang="en-US" sz="2200" b="0" i="1" dirty="0" smtClean="0">
                                  <a:latin typeface="Cambria Math" panose="02040503050406030204" pitchFamily="18" charset="0"/>
                                </a:rPr>
                                <m:t>×</m:t>
                              </m:r>
                              <m:r>
                                <a:rPr lang="en-US" sz="2200" i="1" dirty="0" smtClean="0">
                                  <a:latin typeface="Cambria Math" panose="02040503050406030204" pitchFamily="18" charset="0"/>
                                </a:rPr>
                                <m:t>3</m:t>
                              </m:r>
                            </m:oMath>
                          </a14:m>
                          <a:r>
                            <a:rPr lang="en-US" sz="2200" dirty="0"/>
                            <a:t>, </a:t>
                          </a:r>
                          <a14:m>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𝐶</m:t>
                              </m:r>
                            </m:oMath>
                          </a14:m>
                          <a:r>
                            <a:rPr lang="en-US" sz="2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Conv(</a:t>
                          </a:r>
                          <a14:m>
                            <m:oMath xmlns:m="http://schemas.openxmlformats.org/officeDocument/2006/math">
                              <m:r>
                                <a:rPr lang="en-US" sz="2200" i="1" dirty="0" smtClean="0">
                                  <a:latin typeface="Cambria Math" panose="02040503050406030204" pitchFamily="18" charset="0"/>
                                </a:rPr>
                                <m:t>3</m:t>
                              </m:r>
                              <m:r>
                                <a:rPr lang="en-US" sz="2200" b="0" i="1" dirty="0" smtClean="0">
                                  <a:latin typeface="Cambria Math" panose="02040503050406030204" pitchFamily="18" charset="0"/>
                                </a:rPr>
                                <m:t>×</m:t>
                              </m:r>
                              <m:r>
                                <a:rPr lang="en-US" sz="2200" i="1" dirty="0" smtClean="0">
                                  <a:latin typeface="Cambria Math" panose="02040503050406030204" pitchFamily="18" charset="0"/>
                                </a:rPr>
                                <m:t>3</m:t>
                              </m:r>
                            </m:oMath>
                          </a14:m>
                          <a:r>
                            <a:rPr lang="en-US" sz="2200" dirty="0"/>
                            <a:t>, </a:t>
                          </a:r>
                          <a14:m>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𝐶</m:t>
                              </m:r>
                            </m:oMath>
                          </a14:m>
                          <a:r>
                            <a:rPr lang="en-US" sz="2200" dirty="0"/>
                            <a:t>)</a:t>
                          </a:r>
                        </a:p>
                      </a:txBody>
                      <a:tcPr/>
                    </a:tc>
                    <a:extLst>
                      <a:ext uri="{0D108BD9-81ED-4DB2-BD59-A6C34878D82A}">
                        <a16:rowId xmlns:a16="http://schemas.microsoft.com/office/drawing/2014/main" val="616924129"/>
                      </a:ext>
                    </a:extLst>
                  </a:tr>
                  <a:tr h="370840">
                    <a:tc>
                      <a:txBody>
                        <a:bodyPr/>
                        <a:lstStyle/>
                        <a:p>
                          <a:r>
                            <a:rPr lang="en-US" sz="2200" b="1" dirty="0">
                              <a:solidFill>
                                <a:srgbClr val="C00000"/>
                              </a:solidFill>
                            </a:rPr>
                            <a:t>Params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25</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18</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extLst>
                      <a:ext uri="{0D108BD9-81ED-4DB2-BD59-A6C34878D82A}">
                        <a16:rowId xmlns:a16="http://schemas.microsoft.com/office/drawing/2014/main" val="1910111757"/>
                      </a:ext>
                    </a:extLst>
                  </a:tr>
                  <a:tr h="370840">
                    <a:tc>
                      <a:txBody>
                        <a:bodyPr/>
                        <a:lstStyle/>
                        <a:p>
                          <a:r>
                            <a:rPr lang="en-US" sz="2200" b="1" dirty="0">
                              <a:solidFill>
                                <a:srgbClr val="C00000"/>
                              </a:solidFill>
                            </a:rPr>
                            <a:t>FLOPs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25</m:t>
                                </m:r>
                                <m:sSup>
                                  <m:sSupPr>
                                    <m:ctrlPr>
                                      <a:rPr lang="en-US" sz="2200" b="0" i="1" dirty="0" smtClean="0">
                                        <a:latin typeface="Cambria Math" panose="02040503050406030204" pitchFamily="18" charset="0"/>
                                      </a:rPr>
                                    </m:ctrlPr>
                                  </m:sSupPr>
                                  <m:e>
                                    <m:r>
                                      <a:rPr lang="en-US" sz="2200" b="0" i="1" dirty="0" smtClean="0">
                                        <a:latin typeface="Cambria Math" panose="02040503050406030204" pitchFamily="18" charset="0"/>
                                      </a:rPr>
                                      <m:t>𝐶</m:t>
                                    </m:r>
                                  </m:e>
                                  <m:sup>
                                    <m:r>
                                      <a:rPr lang="en-US" sz="2200" b="0" i="1" dirty="0" smtClean="0">
                                        <a:latin typeface="Cambria Math" panose="02040503050406030204" pitchFamily="18" charset="0"/>
                                      </a:rPr>
                                      <m:t>2</m:t>
                                    </m:r>
                                  </m:sup>
                                </m:sSup>
                                <m:r>
                                  <a:rPr lang="en-US" sz="2200" i="1" dirty="0" smtClean="0">
                                    <a:latin typeface="Cambria Math" panose="02040503050406030204" pitchFamily="18" charset="0"/>
                                  </a:rPr>
                                  <m:t>𝐻𝑊</m:t>
                                </m:r>
                              </m:oMath>
                            </m:oMathPara>
                          </a14:m>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18</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r>
                                  <a:rPr lang="en-US" sz="2200" i="1" dirty="0" smtClean="0">
                                    <a:latin typeface="Cambria Math" panose="02040503050406030204" pitchFamily="18" charset="0"/>
                                  </a:rPr>
                                  <m:t>𝐻𝑊</m:t>
                                </m:r>
                              </m:oMath>
                            </m:oMathPara>
                          </a14:m>
                          <a:endParaRPr lang="en-US" sz="2200" dirty="0"/>
                        </a:p>
                      </a:txBody>
                      <a:tcPr/>
                    </a:tc>
                    <a:extLst>
                      <a:ext uri="{0D108BD9-81ED-4DB2-BD59-A6C34878D82A}">
                        <a16:rowId xmlns:a16="http://schemas.microsoft.com/office/drawing/2014/main" val="417227930"/>
                      </a:ext>
                    </a:extLst>
                  </a:tr>
                </a:tbl>
              </a:graphicData>
            </a:graphic>
          </p:graphicFrame>
        </mc:Choice>
        <mc:Fallback xmlns="">
          <p:graphicFrame>
            <p:nvGraphicFramePr>
              <p:cNvPr id="25" name="Table 25">
                <a:extLst>
                  <a:ext uri="{FF2B5EF4-FFF2-40B4-BE49-F238E27FC236}">
                    <a16:creationId xmlns:a16="http://schemas.microsoft.com/office/drawing/2014/main" id="{50B5FA04-0C23-4C6C-9322-85BF06524CF1}"/>
                  </a:ext>
                </a:extLst>
              </p:cNvPr>
              <p:cNvGraphicFramePr>
                <a:graphicFrameLocks noGrp="1"/>
              </p:cNvGraphicFramePr>
              <p:nvPr>
                <p:extLst>
                  <p:ext uri="{D42A27DB-BD31-4B8C-83A1-F6EECF244321}">
                    <p14:modId xmlns:p14="http://schemas.microsoft.com/office/powerpoint/2010/main" val="2346734084"/>
                  </p:ext>
                </p:extLst>
              </p:nvPr>
            </p:nvGraphicFramePr>
            <p:xfrm>
              <a:off x="907690" y="3884589"/>
              <a:ext cx="6460497" cy="2377440"/>
            </p:xfrm>
            <a:graphic>
              <a:graphicData uri="http://schemas.openxmlformats.org/drawingml/2006/table">
                <a:tbl>
                  <a:tblPr>
                    <a:tableStyleId>{616DA210-FB5B-4158-B5E0-FEB733F419BA}</a:tableStyleId>
                  </a:tblPr>
                  <a:tblGrid>
                    <a:gridCol w="1080769">
                      <a:extLst>
                        <a:ext uri="{9D8B030D-6E8A-4147-A177-3AD203B41FA5}">
                          <a16:colId xmlns:a16="http://schemas.microsoft.com/office/drawing/2014/main" val="1425042052"/>
                        </a:ext>
                      </a:extLst>
                    </a:gridCol>
                    <a:gridCol w="2598057">
                      <a:extLst>
                        <a:ext uri="{9D8B030D-6E8A-4147-A177-3AD203B41FA5}">
                          <a16:colId xmlns:a16="http://schemas.microsoft.com/office/drawing/2014/main" val="919996031"/>
                        </a:ext>
                      </a:extLst>
                    </a:gridCol>
                    <a:gridCol w="2781671">
                      <a:extLst>
                        <a:ext uri="{9D8B030D-6E8A-4147-A177-3AD203B41FA5}">
                          <a16:colId xmlns:a16="http://schemas.microsoft.com/office/drawing/2014/main" val="3957476869"/>
                        </a:ext>
                      </a:extLst>
                    </a:gridCol>
                  </a:tblGrid>
                  <a:tr h="762000">
                    <a:tc>
                      <a:txBody>
                        <a:bodyPr/>
                        <a:lstStyle/>
                        <a:p>
                          <a:endParaRPr lang="en-US" sz="2200" b="1" dirty="0">
                            <a:solidFill>
                              <a:srgbClr val="C00000"/>
                            </a:solidFill>
                          </a:endParaRPr>
                        </a:p>
                      </a:txBody>
                      <a:tcPr/>
                    </a:tc>
                    <a:tc>
                      <a:txBody>
                        <a:bodyPr/>
                        <a:lstStyle/>
                        <a:p>
                          <a:endParaRPr lang="en-US"/>
                        </a:p>
                      </a:txBody>
                      <a:tcPr>
                        <a:blipFill>
                          <a:blip r:embed="rId6"/>
                          <a:stretch>
                            <a:fillRect l="-41686" t="-5600" r="-107494" b="-228800"/>
                          </a:stretch>
                        </a:blipFill>
                      </a:tcPr>
                    </a:tc>
                    <a:tc>
                      <a:txBody>
                        <a:bodyPr/>
                        <a:lstStyle/>
                        <a:p>
                          <a:endParaRPr lang="en-US"/>
                        </a:p>
                      </a:txBody>
                      <a:tcPr>
                        <a:blipFill>
                          <a:blip r:embed="rId6"/>
                          <a:stretch>
                            <a:fillRect l="-132385" t="-5600" r="-438" b="-228800"/>
                          </a:stretch>
                        </a:blipFill>
                      </a:tcPr>
                    </a:tc>
                    <a:extLst>
                      <a:ext uri="{0D108BD9-81ED-4DB2-BD59-A6C34878D82A}">
                        <a16:rowId xmlns:a16="http://schemas.microsoft.com/office/drawing/2014/main" val="1136769837"/>
                      </a:ext>
                    </a:extLst>
                  </a:tr>
                  <a:tr h="762000">
                    <a:tc>
                      <a:txBody>
                        <a:bodyPr/>
                        <a:lstStyle/>
                        <a:p>
                          <a:r>
                            <a:rPr lang="en-US" sz="2200" b="1" dirty="0">
                              <a:solidFill>
                                <a:srgbClr val="C00000"/>
                              </a:solidFill>
                            </a:rPr>
                            <a:t>Layer</a:t>
                          </a:r>
                        </a:p>
                      </a:txBody>
                      <a:tcPr/>
                    </a:tc>
                    <a:tc>
                      <a:txBody>
                        <a:bodyPr/>
                        <a:lstStyle/>
                        <a:p>
                          <a:endParaRPr lang="en-US"/>
                        </a:p>
                      </a:txBody>
                      <a:tcPr>
                        <a:blipFill>
                          <a:blip r:embed="rId6"/>
                          <a:stretch>
                            <a:fillRect l="-41686" t="-104762" r="-107494" b="-126984"/>
                          </a:stretch>
                        </a:blipFill>
                      </a:tcPr>
                    </a:tc>
                    <a:tc>
                      <a:txBody>
                        <a:bodyPr/>
                        <a:lstStyle/>
                        <a:p>
                          <a:endParaRPr lang="en-US"/>
                        </a:p>
                      </a:txBody>
                      <a:tcPr>
                        <a:blipFill>
                          <a:blip r:embed="rId6"/>
                          <a:stretch>
                            <a:fillRect l="-132385" t="-104762" r="-438" b="-126984"/>
                          </a:stretch>
                        </a:blipFill>
                      </a:tcPr>
                    </a:tc>
                    <a:extLst>
                      <a:ext uri="{0D108BD9-81ED-4DB2-BD59-A6C34878D82A}">
                        <a16:rowId xmlns:a16="http://schemas.microsoft.com/office/drawing/2014/main" val="616924129"/>
                      </a:ext>
                    </a:extLst>
                  </a:tr>
                  <a:tr h="426720">
                    <a:tc>
                      <a:txBody>
                        <a:bodyPr/>
                        <a:lstStyle/>
                        <a:p>
                          <a:r>
                            <a:rPr lang="en-US" sz="2200" b="1" dirty="0">
                              <a:solidFill>
                                <a:srgbClr val="C00000"/>
                              </a:solidFill>
                            </a:rPr>
                            <a:t>Params</a:t>
                          </a:r>
                        </a:p>
                      </a:txBody>
                      <a:tcPr/>
                    </a:tc>
                    <a:tc>
                      <a:txBody>
                        <a:bodyPr/>
                        <a:lstStyle/>
                        <a:p>
                          <a:endParaRPr lang="en-US"/>
                        </a:p>
                      </a:txBody>
                      <a:tcPr>
                        <a:blipFill>
                          <a:blip r:embed="rId6"/>
                          <a:stretch>
                            <a:fillRect l="-41686" t="-368571" r="-107494" b="-128571"/>
                          </a:stretch>
                        </a:blipFill>
                      </a:tcPr>
                    </a:tc>
                    <a:tc>
                      <a:txBody>
                        <a:bodyPr/>
                        <a:lstStyle/>
                        <a:p>
                          <a:endParaRPr lang="en-US"/>
                        </a:p>
                      </a:txBody>
                      <a:tcPr>
                        <a:blipFill>
                          <a:blip r:embed="rId6"/>
                          <a:stretch>
                            <a:fillRect l="-132385" t="-368571" r="-438" b="-128571"/>
                          </a:stretch>
                        </a:blipFill>
                      </a:tcPr>
                    </a:tc>
                    <a:extLst>
                      <a:ext uri="{0D108BD9-81ED-4DB2-BD59-A6C34878D82A}">
                        <a16:rowId xmlns:a16="http://schemas.microsoft.com/office/drawing/2014/main" val="1910111757"/>
                      </a:ext>
                    </a:extLst>
                  </a:tr>
                  <a:tr h="426720">
                    <a:tc>
                      <a:txBody>
                        <a:bodyPr/>
                        <a:lstStyle/>
                        <a:p>
                          <a:r>
                            <a:rPr lang="en-US" sz="2200" b="1" dirty="0">
                              <a:solidFill>
                                <a:srgbClr val="C00000"/>
                              </a:solidFill>
                            </a:rPr>
                            <a:t>FLOPs</a:t>
                          </a:r>
                        </a:p>
                      </a:txBody>
                      <a:tcPr/>
                    </a:tc>
                    <a:tc>
                      <a:txBody>
                        <a:bodyPr/>
                        <a:lstStyle/>
                        <a:p>
                          <a:endParaRPr lang="en-US"/>
                        </a:p>
                      </a:txBody>
                      <a:tcPr>
                        <a:blipFill>
                          <a:blip r:embed="rId6"/>
                          <a:stretch>
                            <a:fillRect l="-41686" t="-468571" r="-107494" b="-28571"/>
                          </a:stretch>
                        </a:blipFill>
                      </a:tcPr>
                    </a:tc>
                    <a:tc>
                      <a:txBody>
                        <a:bodyPr/>
                        <a:lstStyle/>
                        <a:p>
                          <a:endParaRPr lang="en-US"/>
                        </a:p>
                      </a:txBody>
                      <a:tcPr>
                        <a:blipFill>
                          <a:blip r:embed="rId6"/>
                          <a:stretch>
                            <a:fillRect l="-132385" t="-468571" r="-438" b="-28571"/>
                          </a:stretch>
                        </a:blipFill>
                      </a:tcPr>
                    </a:tc>
                    <a:extLst>
                      <a:ext uri="{0D108BD9-81ED-4DB2-BD59-A6C34878D82A}">
                        <a16:rowId xmlns:a16="http://schemas.microsoft.com/office/drawing/2014/main" val="417227930"/>
                      </a:ext>
                    </a:extLst>
                  </a:tr>
                </a:tbl>
              </a:graphicData>
            </a:graphic>
          </p:graphicFrame>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CF3A19F-9D19-401C-94AE-F312FB60A429}"/>
                  </a:ext>
                </a:extLst>
              </p:cNvPr>
              <p:cNvSpPr/>
              <p:nvPr/>
            </p:nvSpPr>
            <p:spPr>
              <a:xfrm>
                <a:off x="781451" y="2635166"/>
                <a:ext cx="6537027" cy="1200329"/>
              </a:xfrm>
              <a:prstGeom prst="rect">
                <a:avLst/>
              </a:prstGeom>
            </p:spPr>
            <p:txBody>
              <a:bodyPr wrap="square">
                <a:spAutoFit/>
              </a:bodyPr>
              <a:lstStyle/>
              <a:p>
                <a:r>
                  <a:rPr lang="en-US" sz="2400" dirty="0">
                    <a:solidFill>
                      <a:srgbClr val="0070C0"/>
                    </a:solidFill>
                  </a:rPr>
                  <a:t>Two </a:t>
                </a:r>
                <a14:m>
                  <m:oMath xmlns:m="http://schemas.openxmlformats.org/officeDocument/2006/math">
                    <m:r>
                      <a:rPr lang="en-US" sz="2400" i="1" dirty="0">
                        <a:solidFill>
                          <a:srgbClr val="0070C0"/>
                        </a:solidFill>
                        <a:latin typeface="Cambria Math" panose="02040503050406030204" pitchFamily="18" charset="0"/>
                      </a:rPr>
                      <m:t>3×3</m:t>
                    </m:r>
                  </m:oMath>
                </a14:m>
                <a:r>
                  <a:rPr lang="en-US" sz="2400" dirty="0">
                    <a:solidFill>
                      <a:srgbClr val="0070C0"/>
                    </a:solidFill>
                  </a:rPr>
                  <a:t> conv has same receptive field as a single </a:t>
                </a:r>
                <a14:m>
                  <m:oMath xmlns:m="http://schemas.openxmlformats.org/officeDocument/2006/math">
                    <m:r>
                      <a:rPr lang="en-US" sz="2400" b="0" i="1" dirty="0" smtClean="0">
                        <a:solidFill>
                          <a:srgbClr val="0070C0"/>
                        </a:solidFill>
                        <a:latin typeface="Cambria Math" panose="02040503050406030204" pitchFamily="18" charset="0"/>
                      </a:rPr>
                      <m:t>5</m:t>
                    </m:r>
                    <m:r>
                      <a:rPr lang="en-US" sz="2400" i="1" dirty="0">
                        <a:solidFill>
                          <a:srgbClr val="0070C0"/>
                        </a:solidFill>
                        <a:latin typeface="Cambria Math" panose="02040503050406030204" pitchFamily="18" charset="0"/>
                      </a:rPr>
                      <m:t>×</m:t>
                    </m:r>
                    <m:r>
                      <a:rPr lang="en-US" sz="2400" b="0" i="1" dirty="0" smtClean="0">
                        <a:solidFill>
                          <a:srgbClr val="0070C0"/>
                        </a:solidFill>
                        <a:latin typeface="Cambria Math" panose="02040503050406030204" pitchFamily="18" charset="0"/>
                      </a:rPr>
                      <m:t>5</m:t>
                    </m:r>
                  </m:oMath>
                </a14:m>
                <a:r>
                  <a:rPr lang="en-US" sz="2400" dirty="0">
                    <a:solidFill>
                      <a:srgbClr val="0070C0"/>
                    </a:solidFill>
                  </a:rPr>
                  <a:t> conv., but has fewer parameters and takes less computation!</a:t>
                </a:r>
              </a:p>
            </p:txBody>
          </p:sp>
        </mc:Choice>
        <mc:Fallback xmlns="">
          <p:sp>
            <p:nvSpPr>
              <p:cNvPr id="27" name="Rectangle 26">
                <a:extLst>
                  <a:ext uri="{FF2B5EF4-FFF2-40B4-BE49-F238E27FC236}">
                    <a16:creationId xmlns:a16="http://schemas.microsoft.com/office/drawing/2014/main" id="{6CF3A19F-9D19-401C-94AE-F312FB60A429}"/>
                  </a:ext>
                </a:extLst>
              </p:cNvPr>
              <p:cNvSpPr>
                <a:spLocks noRot="1" noChangeAspect="1" noMove="1" noResize="1" noEditPoints="1" noAdjustHandles="1" noChangeArrowheads="1" noChangeShapeType="1" noTextEdit="1"/>
              </p:cNvSpPr>
              <p:nvPr/>
            </p:nvSpPr>
            <p:spPr>
              <a:xfrm>
                <a:off x="781451" y="2635166"/>
                <a:ext cx="6537027" cy="1200329"/>
              </a:xfrm>
              <a:prstGeom prst="rect">
                <a:avLst/>
              </a:prstGeom>
              <a:blipFill>
                <a:blip r:embed="rId7"/>
                <a:stretch>
                  <a:fillRect l="-1398" t="-4061" r="-1771" b="-1066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9913E961-7041-45FB-8338-59221390DAEC}"/>
              </a:ext>
            </a:extLst>
          </p:cNvPr>
          <p:cNvSpPr/>
          <p:nvPr/>
        </p:nvSpPr>
        <p:spPr>
          <a:xfrm>
            <a:off x="838200" y="970449"/>
            <a:ext cx="4198257" cy="1569660"/>
          </a:xfrm>
          <a:prstGeom prst="rect">
            <a:avLst/>
          </a:prstGeom>
          <a:ln>
            <a:solidFill>
              <a:srgbClr val="C00000"/>
            </a:solidFill>
          </a:ln>
        </p:spPr>
        <p:txBody>
          <a:bodyPr wrap="square">
            <a:spAutoFit/>
          </a:bodyPr>
          <a:lstStyle/>
          <a:p>
            <a:r>
              <a:rPr lang="en-US" sz="2400" b="1" dirty="0">
                <a:solidFill>
                  <a:srgbClr val="C00000"/>
                </a:solidFill>
              </a:rPr>
              <a:t>VGG Design rules:</a:t>
            </a:r>
          </a:p>
          <a:p>
            <a:r>
              <a:rPr lang="en-US" sz="2400" b="1" dirty="0"/>
              <a:t>All conv are 3x3 stride 1 pad 1</a:t>
            </a:r>
          </a:p>
          <a:p>
            <a:r>
              <a:rPr lang="en-US" sz="2400" dirty="0"/>
              <a:t>All max pool are 2x2 stride 2</a:t>
            </a:r>
          </a:p>
          <a:p>
            <a:r>
              <a:rPr lang="en-US" sz="2400" dirty="0"/>
              <a:t>After pool, double #channels</a:t>
            </a:r>
          </a:p>
        </p:txBody>
      </p:sp>
      <p:pic>
        <p:nvPicPr>
          <p:cNvPr id="15" name="Picture 14">
            <a:extLst>
              <a:ext uri="{FF2B5EF4-FFF2-40B4-BE49-F238E27FC236}">
                <a16:creationId xmlns:a16="http://schemas.microsoft.com/office/drawing/2014/main" id="{9076FACC-0AEC-4A8B-82DD-E30233B34AC7}"/>
              </a:ext>
            </a:extLst>
          </p:cNvPr>
          <p:cNvPicPr>
            <a:picLocks noChangeAspect="1"/>
          </p:cNvPicPr>
          <p:nvPr/>
        </p:nvPicPr>
        <p:blipFill>
          <a:blip r:embed="rId8"/>
          <a:stretch>
            <a:fillRect/>
          </a:stretch>
        </p:blipFill>
        <p:spPr>
          <a:xfrm>
            <a:off x="5836149" y="1178963"/>
            <a:ext cx="1319396" cy="1152632"/>
          </a:xfrm>
          <a:prstGeom prst="rect">
            <a:avLst/>
          </a:prstGeom>
        </p:spPr>
      </p:pic>
      <p:sp>
        <p:nvSpPr>
          <p:cNvPr id="16" name="TextBox 15">
            <a:extLst>
              <a:ext uri="{FF2B5EF4-FFF2-40B4-BE49-F238E27FC236}">
                <a16:creationId xmlns:a16="http://schemas.microsoft.com/office/drawing/2014/main" id="{8716E684-70A2-4E06-A45D-2F2A90DA55E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24802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E26BC00-93D4-45EE-89FB-E05B9ED65A33}"/>
              </a:ext>
            </a:extLst>
          </p:cNvPr>
          <p:cNvSpPr txBox="1"/>
          <p:nvPr/>
        </p:nvSpPr>
        <p:spPr>
          <a:xfrm>
            <a:off x="-1" y="0"/>
            <a:ext cx="12191997" cy="369332"/>
          </a:xfrm>
          <a:prstGeom prst="rect">
            <a:avLst/>
          </a:prstGeom>
          <a:solidFill>
            <a:schemeClr val="accent4">
              <a:lumMod val="50000"/>
            </a:schemeClr>
          </a:solidFill>
        </p:spPr>
        <p:txBody>
          <a:bodyPr wrap="square" rtlCol="0">
            <a:spAutoFit/>
          </a:bodyPr>
          <a:lstStyle/>
          <a:p>
            <a:r>
              <a:rPr lang="en-US" dirty="0">
                <a:solidFill>
                  <a:schemeClr val="bg1">
                    <a:lumMod val="95000"/>
                  </a:schemeClr>
                </a:solidFill>
              </a:rPr>
              <a:t>PROCESS</a:t>
            </a:r>
          </a:p>
        </p:txBody>
      </p:sp>
      <p:sp>
        <p:nvSpPr>
          <p:cNvPr id="16" name="TextBox 15">
            <a:extLst>
              <a:ext uri="{FF2B5EF4-FFF2-40B4-BE49-F238E27FC236}">
                <a16:creationId xmlns:a16="http://schemas.microsoft.com/office/drawing/2014/main" id="{02B3CDC7-E2C7-4F24-9048-274CC96FF534}"/>
              </a:ext>
            </a:extLst>
          </p:cNvPr>
          <p:cNvSpPr txBox="1"/>
          <p:nvPr/>
        </p:nvSpPr>
        <p:spPr>
          <a:xfrm>
            <a:off x="-11906" y="6421335"/>
            <a:ext cx="12215812" cy="461665"/>
          </a:xfrm>
          <a:prstGeom prst="rect">
            <a:avLst/>
          </a:prstGeom>
          <a:noFill/>
        </p:spPr>
        <p:txBody>
          <a:bodyPr wrap="square">
            <a:spAutoFit/>
          </a:bodyPr>
          <a:lstStyle>
            <a:defPPr>
              <a:defRPr lang="en-US"/>
            </a:defPPr>
            <a:lvl1pPr>
              <a:defRPr sz="1200">
                <a:solidFill>
                  <a:schemeClr val="bg1">
                    <a:lumMod val="85000"/>
                  </a:schemeClr>
                </a:solidFill>
              </a:defRPr>
            </a:lvl1pPr>
          </a:lstStyle>
          <a:p>
            <a:r>
              <a:rPr lang="en-US" dirty="0"/>
              <a:t>https://www.youtube.com/watch?v=uHIAs0xYzhs, https://icon-library.com/</a:t>
            </a:r>
          </a:p>
          <a:p>
            <a:r>
              <a:rPr lang="en-US" dirty="0"/>
              <a:t>https://www.cognex.com/what-is/machine-vision/components/lighting, https://www.baslerweb.com/en/products/vision-components/basler-lighting/</a:t>
            </a:r>
          </a:p>
        </p:txBody>
      </p:sp>
      <p:pic>
        <p:nvPicPr>
          <p:cNvPr id="9" name="Graphic 8" descr="Images outline">
            <a:extLst>
              <a:ext uri="{FF2B5EF4-FFF2-40B4-BE49-F238E27FC236}">
                <a16:creationId xmlns:a16="http://schemas.microsoft.com/office/drawing/2014/main" id="{2EC29747-83D6-4512-8810-0F6826BD5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25" y="1177772"/>
            <a:ext cx="914400" cy="914400"/>
          </a:xfrm>
          <a:prstGeom prst="rect">
            <a:avLst/>
          </a:prstGeom>
        </p:spPr>
      </p:pic>
      <p:pic>
        <p:nvPicPr>
          <p:cNvPr id="3074" name="Picture 2" descr="Neural Network Icon #119874 - Free Icons Library">
            <a:extLst>
              <a:ext uri="{FF2B5EF4-FFF2-40B4-BE49-F238E27FC236}">
                <a16:creationId xmlns:a16="http://schemas.microsoft.com/office/drawing/2014/main" id="{C347ED02-AC59-4766-A2CC-E8B0F815E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317" y="511903"/>
            <a:ext cx="2000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B2E1B2F-31FF-4345-9C78-6BF2420EC9DE}"/>
              </a:ext>
            </a:extLst>
          </p:cNvPr>
          <p:cNvSpPr txBox="1"/>
          <p:nvPr/>
        </p:nvSpPr>
        <p:spPr>
          <a:xfrm>
            <a:off x="121643" y="2230160"/>
            <a:ext cx="1638301" cy="369332"/>
          </a:xfrm>
          <a:prstGeom prst="rect">
            <a:avLst/>
          </a:prstGeom>
          <a:noFill/>
        </p:spPr>
        <p:txBody>
          <a:bodyPr wrap="square" rtlCol="0">
            <a:spAutoFit/>
          </a:bodyPr>
          <a:lstStyle/>
          <a:p>
            <a:pPr algn="ctr"/>
            <a:r>
              <a:rPr lang="en-US" dirty="0"/>
              <a:t>PREPARATION</a:t>
            </a:r>
          </a:p>
        </p:txBody>
      </p:sp>
      <p:sp>
        <p:nvSpPr>
          <p:cNvPr id="20" name="TextBox 19">
            <a:extLst>
              <a:ext uri="{FF2B5EF4-FFF2-40B4-BE49-F238E27FC236}">
                <a16:creationId xmlns:a16="http://schemas.microsoft.com/office/drawing/2014/main" id="{54AA4910-4648-4204-BBEF-1CA3225D8DF9}"/>
              </a:ext>
            </a:extLst>
          </p:cNvPr>
          <p:cNvSpPr txBox="1"/>
          <p:nvPr/>
        </p:nvSpPr>
        <p:spPr>
          <a:xfrm>
            <a:off x="1877928" y="2230160"/>
            <a:ext cx="2560059" cy="369332"/>
          </a:xfrm>
          <a:prstGeom prst="rect">
            <a:avLst/>
          </a:prstGeom>
          <a:noFill/>
        </p:spPr>
        <p:txBody>
          <a:bodyPr wrap="square" rtlCol="0">
            <a:spAutoFit/>
          </a:bodyPr>
          <a:lstStyle/>
          <a:p>
            <a:pPr algn="ctr"/>
            <a:r>
              <a:rPr lang="en-US" dirty="0"/>
              <a:t>TRAINING</a:t>
            </a:r>
          </a:p>
        </p:txBody>
      </p:sp>
      <p:grpSp>
        <p:nvGrpSpPr>
          <p:cNvPr id="19" name="Group 18">
            <a:extLst>
              <a:ext uri="{FF2B5EF4-FFF2-40B4-BE49-F238E27FC236}">
                <a16:creationId xmlns:a16="http://schemas.microsoft.com/office/drawing/2014/main" id="{E4C27DF9-E828-4D36-B5A9-A2F903E213C0}"/>
              </a:ext>
            </a:extLst>
          </p:cNvPr>
          <p:cNvGrpSpPr/>
          <p:nvPr/>
        </p:nvGrpSpPr>
        <p:grpSpPr>
          <a:xfrm>
            <a:off x="11916" y="3169286"/>
            <a:ext cx="6096000" cy="3219109"/>
            <a:chOff x="6107906" y="0"/>
            <a:chExt cx="6096000" cy="3219109"/>
          </a:xfrm>
        </p:grpSpPr>
        <p:sp>
          <p:nvSpPr>
            <p:cNvPr id="21" name="TextBox 20">
              <a:extLst>
                <a:ext uri="{FF2B5EF4-FFF2-40B4-BE49-F238E27FC236}">
                  <a16:creationId xmlns:a16="http://schemas.microsoft.com/office/drawing/2014/main" id="{98B669C5-22BD-4C29-9734-DF72DF7DA104}"/>
                </a:ext>
              </a:extLst>
            </p:cNvPr>
            <p:cNvSpPr txBox="1"/>
            <p:nvPr/>
          </p:nvSpPr>
          <p:spPr>
            <a:xfrm>
              <a:off x="6107906" y="0"/>
              <a:ext cx="6096000" cy="369332"/>
            </a:xfrm>
            <a:prstGeom prst="rect">
              <a:avLst/>
            </a:prstGeom>
            <a:solidFill>
              <a:schemeClr val="accent4">
                <a:lumMod val="50000"/>
              </a:schemeClr>
            </a:solidFill>
          </p:spPr>
          <p:txBody>
            <a:bodyPr wrap="square" rtlCol="0">
              <a:spAutoFit/>
            </a:bodyPr>
            <a:lstStyle/>
            <a:p>
              <a:r>
                <a:rPr lang="en-US" dirty="0">
                  <a:solidFill>
                    <a:schemeClr val="bg1">
                      <a:lumMod val="95000"/>
                    </a:schemeClr>
                  </a:solidFill>
                </a:rPr>
                <a:t>HARDWARE</a:t>
              </a:r>
            </a:p>
          </p:txBody>
        </p:sp>
        <p:pic>
          <p:nvPicPr>
            <p:cNvPr id="22" name="Picture 21">
              <a:extLst>
                <a:ext uri="{FF2B5EF4-FFF2-40B4-BE49-F238E27FC236}">
                  <a16:creationId xmlns:a16="http://schemas.microsoft.com/office/drawing/2014/main" id="{B3E61E97-B5A2-457D-9F11-99765D74CB44}"/>
                </a:ext>
              </a:extLst>
            </p:cNvPr>
            <p:cNvPicPr>
              <a:picLocks noChangeAspect="1"/>
            </p:cNvPicPr>
            <p:nvPr/>
          </p:nvPicPr>
          <p:blipFill rotWithShape="1">
            <a:blip r:embed="rId6">
              <a:duotone>
                <a:schemeClr val="accent2">
                  <a:shade val="45000"/>
                  <a:satMod val="135000"/>
                </a:schemeClr>
                <a:prstClr val="white"/>
              </a:duotone>
            </a:blip>
            <a:srcRect l="6526" t="7623" r="10403" b="27507"/>
            <a:stretch/>
          </p:blipFill>
          <p:spPr>
            <a:xfrm>
              <a:off x="6107906" y="441071"/>
              <a:ext cx="1100238" cy="721831"/>
            </a:xfrm>
            <a:prstGeom prst="rect">
              <a:avLst/>
            </a:prstGeom>
          </p:spPr>
        </p:pic>
        <p:sp>
          <p:nvSpPr>
            <p:cNvPr id="23" name="TextBox 22">
              <a:extLst>
                <a:ext uri="{FF2B5EF4-FFF2-40B4-BE49-F238E27FC236}">
                  <a16:creationId xmlns:a16="http://schemas.microsoft.com/office/drawing/2014/main" id="{F42022F8-B95B-4248-8ED9-A1302826A6C3}"/>
                </a:ext>
              </a:extLst>
            </p:cNvPr>
            <p:cNvSpPr txBox="1"/>
            <p:nvPr/>
          </p:nvSpPr>
          <p:spPr>
            <a:xfrm>
              <a:off x="7201325" y="478822"/>
              <a:ext cx="4828750" cy="646331"/>
            </a:xfrm>
            <a:prstGeom prst="rect">
              <a:avLst/>
            </a:prstGeom>
            <a:noFill/>
          </p:spPr>
          <p:txBody>
            <a:bodyPr wrap="square" rtlCol="0">
              <a:spAutoFit/>
            </a:bodyPr>
            <a:lstStyle/>
            <a:p>
              <a:r>
                <a:rPr lang="en-US" dirty="0"/>
                <a:t>Good cameras and lenses: E.g., Basler, Cognex, FLIR</a:t>
              </a:r>
            </a:p>
          </p:txBody>
        </p:sp>
        <p:pic>
          <p:nvPicPr>
            <p:cNvPr id="18" name="Graphic 17" descr="Lights On with solid fill">
              <a:extLst>
                <a:ext uri="{FF2B5EF4-FFF2-40B4-BE49-F238E27FC236}">
                  <a16:creationId xmlns:a16="http://schemas.microsoft.com/office/drawing/2014/main" id="{5AF8EC24-77AF-4169-A687-2043136E36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8500" y="1206830"/>
              <a:ext cx="914400" cy="914400"/>
            </a:xfrm>
            <a:prstGeom prst="rect">
              <a:avLst/>
            </a:prstGeom>
          </p:spPr>
        </p:pic>
        <p:sp>
          <p:nvSpPr>
            <p:cNvPr id="26" name="TextBox 25">
              <a:extLst>
                <a:ext uri="{FF2B5EF4-FFF2-40B4-BE49-F238E27FC236}">
                  <a16:creationId xmlns:a16="http://schemas.microsoft.com/office/drawing/2014/main" id="{D8FF767B-B127-4E0B-8715-61562C103C79}"/>
                </a:ext>
              </a:extLst>
            </p:cNvPr>
            <p:cNvSpPr txBox="1"/>
            <p:nvPr/>
          </p:nvSpPr>
          <p:spPr>
            <a:xfrm>
              <a:off x="7201325" y="1337451"/>
              <a:ext cx="4828750" cy="369332"/>
            </a:xfrm>
            <a:prstGeom prst="rect">
              <a:avLst/>
            </a:prstGeom>
            <a:noFill/>
          </p:spPr>
          <p:txBody>
            <a:bodyPr wrap="square" rtlCol="0">
              <a:spAutoFit/>
            </a:bodyPr>
            <a:lstStyle/>
            <a:p>
              <a:r>
                <a:rPr lang="en-US" dirty="0"/>
                <a:t>Lighting and imaging setup</a:t>
              </a:r>
            </a:p>
          </p:txBody>
        </p:sp>
        <p:sp>
          <p:nvSpPr>
            <p:cNvPr id="28" name="TextBox 27">
              <a:extLst>
                <a:ext uri="{FF2B5EF4-FFF2-40B4-BE49-F238E27FC236}">
                  <a16:creationId xmlns:a16="http://schemas.microsoft.com/office/drawing/2014/main" id="{DBC553A7-6BE8-440F-B90B-CA5F88F8C5CC}"/>
                </a:ext>
              </a:extLst>
            </p:cNvPr>
            <p:cNvSpPr txBox="1"/>
            <p:nvPr/>
          </p:nvSpPr>
          <p:spPr>
            <a:xfrm>
              <a:off x="7201325" y="2295779"/>
              <a:ext cx="4828750" cy="923330"/>
            </a:xfrm>
            <a:prstGeom prst="rect">
              <a:avLst/>
            </a:prstGeom>
            <a:noFill/>
          </p:spPr>
          <p:txBody>
            <a:bodyPr wrap="square" rtlCol="0">
              <a:spAutoFit/>
            </a:bodyPr>
            <a:lstStyle/>
            <a:p>
              <a:r>
                <a:rPr lang="en-US" dirty="0"/>
                <a:t>Processing hardware (training, inference): GPUs (see slide 2), specialized boards (e.g., Jetson), or cloud </a:t>
              </a:r>
            </a:p>
          </p:txBody>
        </p:sp>
        <p:pic>
          <p:nvPicPr>
            <p:cNvPr id="29" name="Graphic 28" descr="Processor with solid fill">
              <a:extLst>
                <a:ext uri="{FF2B5EF4-FFF2-40B4-BE49-F238E27FC236}">
                  <a16:creationId xmlns:a16="http://schemas.microsoft.com/office/drawing/2014/main" id="{AAAF990B-6FCF-42B5-A947-717D3DAD39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5019" y="2199315"/>
              <a:ext cx="914400" cy="914400"/>
            </a:xfrm>
            <a:prstGeom prst="rect">
              <a:avLst/>
            </a:prstGeom>
          </p:spPr>
        </p:pic>
      </p:grpSp>
      <p:sp>
        <p:nvSpPr>
          <p:cNvPr id="30" name="TextBox 29">
            <a:extLst>
              <a:ext uri="{FF2B5EF4-FFF2-40B4-BE49-F238E27FC236}">
                <a16:creationId xmlns:a16="http://schemas.microsoft.com/office/drawing/2014/main" id="{08738F82-E72D-4D2B-9B13-0E720C1CB263}"/>
              </a:ext>
            </a:extLst>
          </p:cNvPr>
          <p:cNvSpPr txBox="1"/>
          <p:nvPr/>
        </p:nvSpPr>
        <p:spPr>
          <a:xfrm>
            <a:off x="4854219" y="2230160"/>
            <a:ext cx="1638301" cy="369332"/>
          </a:xfrm>
          <a:prstGeom prst="rect">
            <a:avLst/>
          </a:prstGeom>
          <a:noFill/>
        </p:spPr>
        <p:txBody>
          <a:bodyPr wrap="square" rtlCol="0">
            <a:spAutoFit/>
          </a:bodyPr>
          <a:lstStyle/>
          <a:p>
            <a:pPr algn="ctr"/>
            <a:r>
              <a:rPr lang="en-US" dirty="0"/>
              <a:t>VALIDATION</a:t>
            </a:r>
          </a:p>
        </p:txBody>
      </p:sp>
      <p:sp>
        <p:nvSpPr>
          <p:cNvPr id="31" name="TextBox 30">
            <a:extLst>
              <a:ext uri="{FF2B5EF4-FFF2-40B4-BE49-F238E27FC236}">
                <a16:creationId xmlns:a16="http://schemas.microsoft.com/office/drawing/2014/main" id="{5714153A-A4CA-40F9-A178-F18F138887A5}"/>
              </a:ext>
            </a:extLst>
          </p:cNvPr>
          <p:cNvSpPr txBox="1"/>
          <p:nvPr/>
        </p:nvSpPr>
        <p:spPr>
          <a:xfrm>
            <a:off x="7221948" y="2230160"/>
            <a:ext cx="1638301" cy="369332"/>
          </a:xfrm>
          <a:prstGeom prst="rect">
            <a:avLst/>
          </a:prstGeom>
          <a:noFill/>
        </p:spPr>
        <p:txBody>
          <a:bodyPr wrap="square" rtlCol="0">
            <a:spAutoFit/>
          </a:bodyPr>
          <a:lstStyle/>
          <a:p>
            <a:pPr algn="ctr"/>
            <a:r>
              <a:rPr lang="en-US" dirty="0"/>
              <a:t>INFERNCE</a:t>
            </a:r>
          </a:p>
        </p:txBody>
      </p:sp>
      <p:sp>
        <p:nvSpPr>
          <p:cNvPr id="33" name="TextBox 32">
            <a:extLst>
              <a:ext uri="{FF2B5EF4-FFF2-40B4-BE49-F238E27FC236}">
                <a16:creationId xmlns:a16="http://schemas.microsoft.com/office/drawing/2014/main" id="{C75EBF0A-D94E-4788-AA25-DD6ECF1C8801}"/>
              </a:ext>
            </a:extLst>
          </p:cNvPr>
          <p:cNvSpPr txBox="1"/>
          <p:nvPr/>
        </p:nvSpPr>
        <p:spPr>
          <a:xfrm>
            <a:off x="9755455" y="2230160"/>
            <a:ext cx="2045920" cy="923330"/>
          </a:xfrm>
          <a:prstGeom prst="rect">
            <a:avLst/>
          </a:prstGeom>
          <a:noFill/>
        </p:spPr>
        <p:txBody>
          <a:bodyPr wrap="square" rtlCol="0">
            <a:spAutoFit/>
          </a:bodyPr>
          <a:lstStyle/>
          <a:p>
            <a:pPr algn="ctr"/>
            <a:r>
              <a:rPr lang="en-US" dirty="0"/>
              <a:t>COMMUNICATION</a:t>
            </a:r>
          </a:p>
          <a:p>
            <a:pPr algn="ctr"/>
            <a:r>
              <a:rPr lang="en-US" dirty="0"/>
              <a:t>M2M, actuation or actionable insights</a:t>
            </a:r>
          </a:p>
        </p:txBody>
      </p:sp>
      <p:pic>
        <p:nvPicPr>
          <p:cNvPr id="6" name="Graphic 5" descr="Single gear outline">
            <a:extLst>
              <a:ext uri="{FF2B5EF4-FFF2-40B4-BE49-F238E27FC236}">
                <a16:creationId xmlns:a16="http://schemas.microsoft.com/office/drawing/2014/main" id="{1EEB73AD-8B42-4BC9-91BC-F2864975C2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14539" y="1336815"/>
            <a:ext cx="914400" cy="914400"/>
          </a:xfrm>
          <a:prstGeom prst="rect">
            <a:avLst/>
          </a:prstGeom>
        </p:spPr>
      </p:pic>
      <p:pic>
        <p:nvPicPr>
          <p:cNvPr id="34" name="Graphic 33" descr="Single gear outline">
            <a:extLst>
              <a:ext uri="{FF2B5EF4-FFF2-40B4-BE49-F238E27FC236}">
                <a16:creationId xmlns:a16="http://schemas.microsoft.com/office/drawing/2014/main" id="{01973AAD-6ABE-460F-8DDD-60B75D2C385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00050" y="852591"/>
            <a:ext cx="914400" cy="914400"/>
          </a:xfrm>
          <a:prstGeom prst="rect">
            <a:avLst/>
          </a:prstGeom>
        </p:spPr>
      </p:pic>
      <p:pic>
        <p:nvPicPr>
          <p:cNvPr id="8" name="Graphic 7" descr="Wi-Fi outline">
            <a:extLst>
              <a:ext uri="{FF2B5EF4-FFF2-40B4-BE49-F238E27FC236}">
                <a16:creationId xmlns:a16="http://schemas.microsoft.com/office/drawing/2014/main" id="{44F04D82-5E13-400D-A0F9-54272E4772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378728">
            <a:off x="10071739" y="1082095"/>
            <a:ext cx="914400" cy="914400"/>
          </a:xfrm>
          <a:prstGeom prst="rect">
            <a:avLst/>
          </a:prstGeom>
        </p:spPr>
      </p:pic>
      <p:grpSp>
        <p:nvGrpSpPr>
          <p:cNvPr id="56" name="Group 55">
            <a:extLst>
              <a:ext uri="{FF2B5EF4-FFF2-40B4-BE49-F238E27FC236}">
                <a16:creationId xmlns:a16="http://schemas.microsoft.com/office/drawing/2014/main" id="{D8620700-AE46-40A1-8087-7FE43BEA176B}"/>
              </a:ext>
            </a:extLst>
          </p:cNvPr>
          <p:cNvGrpSpPr/>
          <p:nvPr/>
        </p:nvGrpSpPr>
        <p:grpSpPr>
          <a:xfrm>
            <a:off x="4854219" y="957774"/>
            <a:ext cx="1479888" cy="1134398"/>
            <a:chOff x="2074606" y="4943746"/>
            <a:chExt cx="1854529" cy="1134398"/>
          </a:xfrm>
        </p:grpSpPr>
        <p:cxnSp>
          <p:nvCxnSpPr>
            <p:cNvPr id="12" name="Straight Arrow Connector 11">
              <a:extLst>
                <a:ext uri="{FF2B5EF4-FFF2-40B4-BE49-F238E27FC236}">
                  <a16:creationId xmlns:a16="http://schemas.microsoft.com/office/drawing/2014/main" id="{0FE93C17-19C0-4606-9F9F-973E8D3840BE}"/>
                </a:ext>
              </a:extLst>
            </p:cNvPr>
            <p:cNvCxnSpPr>
              <a:cxnSpLocks/>
            </p:cNvCxnSpPr>
            <p:nvPr/>
          </p:nvCxnSpPr>
          <p:spPr>
            <a:xfrm flipV="1">
              <a:off x="2074606" y="4943746"/>
              <a:ext cx="0" cy="113439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118880C-4C5E-4E97-B42F-02930023C351}"/>
                </a:ext>
              </a:extLst>
            </p:cNvPr>
            <p:cNvCxnSpPr>
              <a:cxnSpLocks/>
            </p:cNvCxnSpPr>
            <p:nvPr/>
          </p:nvCxnSpPr>
          <p:spPr>
            <a:xfrm rot="5400000" flipV="1">
              <a:off x="3001871" y="5150050"/>
              <a:ext cx="0" cy="185452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52824CAB-A5C7-479F-A3D7-DC8CD9FE4DDE}"/>
                </a:ext>
              </a:extLst>
            </p:cNvPr>
            <p:cNvSpPr/>
            <p:nvPr/>
          </p:nvSpPr>
          <p:spPr>
            <a:xfrm>
              <a:off x="2156460" y="5233506"/>
              <a:ext cx="1645920" cy="797724"/>
            </a:xfrm>
            <a:custGeom>
              <a:avLst/>
              <a:gdLst>
                <a:gd name="connsiteX0" fmla="*/ 0 w 1645920"/>
                <a:gd name="connsiteY0" fmla="*/ 0 h 797724"/>
                <a:gd name="connsiteX1" fmla="*/ 57150 w 1645920"/>
                <a:gd name="connsiteY1" fmla="*/ 331130 h 797724"/>
                <a:gd name="connsiteX2" fmla="*/ 175260 w 1645920"/>
                <a:gd name="connsiteY2" fmla="*/ 620117 h 797724"/>
                <a:gd name="connsiteX3" fmla="*/ 453390 w 1645920"/>
                <a:gd name="connsiteY3" fmla="*/ 719456 h 797724"/>
                <a:gd name="connsiteX4" fmla="*/ 1085850 w 1645920"/>
                <a:gd name="connsiteY4" fmla="*/ 782672 h 797724"/>
                <a:gd name="connsiteX5" fmla="*/ 1645920 w 1645920"/>
                <a:gd name="connsiteY5" fmla="*/ 797724 h 79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920" h="797724" fill="none" extrusionOk="0">
                  <a:moveTo>
                    <a:pt x="0" y="0"/>
                  </a:moveTo>
                  <a:cubicBezTo>
                    <a:pt x="31667" y="120123"/>
                    <a:pt x="21765" y="221291"/>
                    <a:pt x="57150" y="331130"/>
                  </a:cubicBezTo>
                  <a:cubicBezTo>
                    <a:pt x="92391" y="430120"/>
                    <a:pt x="99118" y="567359"/>
                    <a:pt x="175260" y="620117"/>
                  </a:cubicBezTo>
                  <a:cubicBezTo>
                    <a:pt x="231788" y="683854"/>
                    <a:pt x="303419" y="682729"/>
                    <a:pt x="453390" y="719456"/>
                  </a:cubicBezTo>
                  <a:cubicBezTo>
                    <a:pt x="609052" y="712636"/>
                    <a:pt x="848785" y="767656"/>
                    <a:pt x="1085850" y="782672"/>
                  </a:cubicBezTo>
                  <a:cubicBezTo>
                    <a:pt x="1284605" y="795717"/>
                    <a:pt x="1645920" y="797724"/>
                    <a:pt x="1645920" y="797724"/>
                  </a:cubicBezTo>
                </a:path>
                <a:path w="1645920" h="797724" stroke="0" extrusionOk="0">
                  <a:moveTo>
                    <a:pt x="0" y="0"/>
                  </a:moveTo>
                  <a:cubicBezTo>
                    <a:pt x="-11101" y="105971"/>
                    <a:pt x="25325" y="229266"/>
                    <a:pt x="57150" y="331130"/>
                  </a:cubicBezTo>
                  <a:cubicBezTo>
                    <a:pt x="101261" y="427085"/>
                    <a:pt x="123050" y="542927"/>
                    <a:pt x="175260" y="620117"/>
                  </a:cubicBezTo>
                  <a:cubicBezTo>
                    <a:pt x="238275" y="679124"/>
                    <a:pt x="289177" y="684508"/>
                    <a:pt x="453390" y="719456"/>
                  </a:cubicBezTo>
                  <a:cubicBezTo>
                    <a:pt x="640506" y="717716"/>
                    <a:pt x="887410" y="789513"/>
                    <a:pt x="1085850" y="782672"/>
                  </a:cubicBezTo>
                  <a:cubicBezTo>
                    <a:pt x="1284605" y="795716"/>
                    <a:pt x="1645920" y="797724"/>
                    <a:pt x="1645920" y="797724"/>
                  </a:cubicBezTo>
                </a:path>
              </a:pathLst>
            </a:custGeom>
            <a:ln w="38100">
              <a:headEnd type="oval" w="sm" len="sm"/>
              <a:tailEnd type="oval" w="sm" len="sm"/>
              <a:extLst>
                <a:ext uri="{C807C97D-BFC1-408E-A445-0C87EB9F89A2}">
                  <ask:lineSketchStyleProps xmlns:ask="http://schemas.microsoft.com/office/drawing/2018/sketchyshapes" sd="4245293104">
                    <a:custGeom>
                      <a:avLst/>
                      <a:gdLst>
                        <a:gd name="connsiteX0" fmla="*/ 0 w 1645920"/>
                        <a:gd name="connsiteY0" fmla="*/ 0 h 1009650"/>
                        <a:gd name="connsiteX1" fmla="*/ 57150 w 1645920"/>
                        <a:gd name="connsiteY1" fmla="*/ 419100 h 1009650"/>
                        <a:gd name="connsiteX2" fmla="*/ 175260 w 1645920"/>
                        <a:gd name="connsiteY2" fmla="*/ 784860 h 1009650"/>
                        <a:gd name="connsiteX3" fmla="*/ 453390 w 1645920"/>
                        <a:gd name="connsiteY3" fmla="*/ 910590 h 1009650"/>
                        <a:gd name="connsiteX4" fmla="*/ 1085850 w 1645920"/>
                        <a:gd name="connsiteY4" fmla="*/ 990600 h 1009650"/>
                        <a:gd name="connsiteX5" fmla="*/ 1645920 w 1645920"/>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920" h="1009650">
                          <a:moveTo>
                            <a:pt x="0" y="0"/>
                          </a:moveTo>
                          <a:cubicBezTo>
                            <a:pt x="13970" y="144145"/>
                            <a:pt x="27940" y="288290"/>
                            <a:pt x="57150" y="419100"/>
                          </a:cubicBezTo>
                          <a:cubicBezTo>
                            <a:pt x="86360" y="549910"/>
                            <a:pt x="109220" y="702945"/>
                            <a:pt x="175260" y="784860"/>
                          </a:cubicBezTo>
                          <a:cubicBezTo>
                            <a:pt x="241300" y="866775"/>
                            <a:pt x="301625" y="876300"/>
                            <a:pt x="453390" y="910590"/>
                          </a:cubicBezTo>
                          <a:cubicBezTo>
                            <a:pt x="605155" y="944880"/>
                            <a:pt x="887095" y="974090"/>
                            <a:pt x="1085850" y="990600"/>
                          </a:cubicBezTo>
                          <a:cubicBezTo>
                            <a:pt x="1284605" y="1007110"/>
                            <a:pt x="1645920" y="1009650"/>
                            <a:pt x="1645920" y="1009650"/>
                          </a:cubicBezTo>
                        </a:path>
                      </a:pathLst>
                    </a:custGeom>
                    <ask:type>
                      <ask:lineSketchFreehand/>
                    </ask:type>
                  </ask:lineSketchStyleProps>
                </a:ext>
              </a:extLst>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B09ABC0-BC9B-42EA-8D8D-C94CAAA6CE82}"/>
                </a:ext>
              </a:extLst>
            </p:cNvPr>
            <p:cNvSpPr/>
            <p:nvPr/>
          </p:nvSpPr>
          <p:spPr>
            <a:xfrm>
              <a:off x="2148840" y="5044440"/>
              <a:ext cx="1623060" cy="861060"/>
            </a:xfrm>
            <a:custGeom>
              <a:avLst/>
              <a:gdLst>
                <a:gd name="connsiteX0" fmla="*/ 0 w 1623060"/>
                <a:gd name="connsiteY0" fmla="*/ 0 h 861060"/>
                <a:gd name="connsiteX1" fmla="*/ 57150 w 1623060"/>
                <a:gd name="connsiteY1" fmla="*/ 297180 h 861060"/>
                <a:gd name="connsiteX2" fmla="*/ 148590 w 1623060"/>
                <a:gd name="connsiteY2" fmla="*/ 537210 h 861060"/>
                <a:gd name="connsiteX3" fmla="*/ 327660 w 1623060"/>
                <a:gd name="connsiteY3" fmla="*/ 781050 h 861060"/>
                <a:gd name="connsiteX4" fmla="*/ 662940 w 1623060"/>
                <a:gd name="connsiteY4" fmla="*/ 861060 h 861060"/>
                <a:gd name="connsiteX5" fmla="*/ 1108710 w 1623060"/>
                <a:gd name="connsiteY5" fmla="*/ 781050 h 861060"/>
                <a:gd name="connsiteX6" fmla="*/ 1623060 w 1623060"/>
                <a:gd name="connsiteY6" fmla="*/ 57531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060" h="861060" fill="none" extrusionOk="0">
                  <a:moveTo>
                    <a:pt x="0" y="0"/>
                  </a:moveTo>
                  <a:cubicBezTo>
                    <a:pt x="19861" y="97058"/>
                    <a:pt x="25505" y="221593"/>
                    <a:pt x="57150" y="297180"/>
                  </a:cubicBezTo>
                  <a:cubicBezTo>
                    <a:pt x="82147" y="365777"/>
                    <a:pt x="102239" y="470441"/>
                    <a:pt x="148590" y="537210"/>
                  </a:cubicBezTo>
                  <a:cubicBezTo>
                    <a:pt x="188092" y="614217"/>
                    <a:pt x="238753" y="745306"/>
                    <a:pt x="327660" y="781050"/>
                  </a:cubicBezTo>
                  <a:cubicBezTo>
                    <a:pt x="405304" y="861568"/>
                    <a:pt x="541017" y="873371"/>
                    <a:pt x="662940" y="861060"/>
                  </a:cubicBezTo>
                  <a:cubicBezTo>
                    <a:pt x="782371" y="876588"/>
                    <a:pt x="918310" y="848261"/>
                    <a:pt x="1108710" y="781050"/>
                  </a:cubicBezTo>
                  <a:cubicBezTo>
                    <a:pt x="1247406" y="682296"/>
                    <a:pt x="1447025" y="620310"/>
                    <a:pt x="1623060" y="575310"/>
                  </a:cubicBezTo>
                </a:path>
                <a:path w="1623060" h="861060" stroke="0" extrusionOk="0">
                  <a:moveTo>
                    <a:pt x="0" y="0"/>
                  </a:moveTo>
                  <a:cubicBezTo>
                    <a:pt x="4114" y="101334"/>
                    <a:pt x="39483" y="213860"/>
                    <a:pt x="57150" y="297180"/>
                  </a:cubicBezTo>
                  <a:cubicBezTo>
                    <a:pt x="87584" y="389891"/>
                    <a:pt x="93150" y="463100"/>
                    <a:pt x="148590" y="537210"/>
                  </a:cubicBezTo>
                  <a:cubicBezTo>
                    <a:pt x="179027" y="611478"/>
                    <a:pt x="259675" y="747580"/>
                    <a:pt x="327660" y="781050"/>
                  </a:cubicBezTo>
                  <a:cubicBezTo>
                    <a:pt x="423333" y="864867"/>
                    <a:pt x="549958" y="856355"/>
                    <a:pt x="662940" y="861060"/>
                  </a:cubicBezTo>
                  <a:cubicBezTo>
                    <a:pt x="782617" y="839433"/>
                    <a:pt x="944001" y="825359"/>
                    <a:pt x="1108710" y="781050"/>
                  </a:cubicBezTo>
                  <a:cubicBezTo>
                    <a:pt x="1309826" y="753302"/>
                    <a:pt x="1441707" y="651106"/>
                    <a:pt x="1623060" y="575310"/>
                  </a:cubicBezTo>
                </a:path>
              </a:pathLst>
            </a:custGeom>
            <a:ln w="38100">
              <a:headEnd type="oval" w="sm" len="sm"/>
              <a:tailEnd type="oval" w="sm" len="sm"/>
              <a:extLst>
                <a:ext uri="{C807C97D-BFC1-408E-A445-0C87EB9F89A2}">
                  <ask:lineSketchStyleProps xmlns:ask="http://schemas.microsoft.com/office/drawing/2018/sketchyshapes" sd="3328984544">
                    <a:custGeom>
                      <a:avLst/>
                      <a:gdLst>
                        <a:gd name="connsiteX0" fmla="*/ 0 w 1623060"/>
                        <a:gd name="connsiteY0" fmla="*/ 0 h 861060"/>
                        <a:gd name="connsiteX1" fmla="*/ 57150 w 1623060"/>
                        <a:gd name="connsiteY1" fmla="*/ 297180 h 861060"/>
                        <a:gd name="connsiteX2" fmla="*/ 148590 w 1623060"/>
                        <a:gd name="connsiteY2" fmla="*/ 537210 h 861060"/>
                        <a:gd name="connsiteX3" fmla="*/ 327660 w 1623060"/>
                        <a:gd name="connsiteY3" fmla="*/ 781050 h 861060"/>
                        <a:gd name="connsiteX4" fmla="*/ 662940 w 1623060"/>
                        <a:gd name="connsiteY4" fmla="*/ 861060 h 861060"/>
                        <a:gd name="connsiteX5" fmla="*/ 1108710 w 1623060"/>
                        <a:gd name="connsiteY5" fmla="*/ 781050 h 861060"/>
                        <a:gd name="connsiteX6" fmla="*/ 1623060 w 1623060"/>
                        <a:gd name="connsiteY6" fmla="*/ 57531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060" h="861060">
                          <a:moveTo>
                            <a:pt x="0" y="0"/>
                          </a:moveTo>
                          <a:cubicBezTo>
                            <a:pt x="16192" y="103822"/>
                            <a:pt x="32385" y="207645"/>
                            <a:pt x="57150" y="297180"/>
                          </a:cubicBezTo>
                          <a:cubicBezTo>
                            <a:pt x="81915" y="386715"/>
                            <a:pt x="103505" y="456565"/>
                            <a:pt x="148590" y="537210"/>
                          </a:cubicBezTo>
                          <a:cubicBezTo>
                            <a:pt x="193675" y="617855"/>
                            <a:pt x="241935" y="727075"/>
                            <a:pt x="327660" y="781050"/>
                          </a:cubicBezTo>
                          <a:cubicBezTo>
                            <a:pt x="413385" y="835025"/>
                            <a:pt x="532765" y="861060"/>
                            <a:pt x="662940" y="861060"/>
                          </a:cubicBezTo>
                          <a:cubicBezTo>
                            <a:pt x="793115" y="861060"/>
                            <a:pt x="948690" y="828675"/>
                            <a:pt x="1108710" y="781050"/>
                          </a:cubicBezTo>
                          <a:cubicBezTo>
                            <a:pt x="1268730" y="733425"/>
                            <a:pt x="1445895" y="654367"/>
                            <a:pt x="1623060" y="575310"/>
                          </a:cubicBezTo>
                        </a:path>
                      </a:pathLst>
                    </a:custGeom>
                    <ask:type>
                      <ask:lineSketchScribble/>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pic>
        <p:nvPicPr>
          <p:cNvPr id="63" name="Picture 62">
            <a:extLst>
              <a:ext uri="{FF2B5EF4-FFF2-40B4-BE49-F238E27FC236}">
                <a16:creationId xmlns:a16="http://schemas.microsoft.com/office/drawing/2014/main" id="{9140C911-0303-45E7-B73C-D939174E2CB0}"/>
              </a:ext>
            </a:extLst>
          </p:cNvPr>
          <p:cNvPicPr>
            <a:picLocks noChangeAspect="1"/>
          </p:cNvPicPr>
          <p:nvPr/>
        </p:nvPicPr>
        <p:blipFill rotWithShape="1">
          <a:blip r:embed="rId17">
            <a:duotone>
              <a:schemeClr val="accent1">
                <a:shade val="45000"/>
                <a:satMod val="135000"/>
              </a:schemeClr>
              <a:prstClr val="white"/>
            </a:duotone>
          </a:blip>
          <a:srcRect l="5621"/>
          <a:stretch/>
        </p:blipFill>
        <p:spPr>
          <a:xfrm>
            <a:off x="7252005" y="947138"/>
            <a:ext cx="1638302" cy="1239904"/>
          </a:xfrm>
          <a:prstGeom prst="rect">
            <a:avLst/>
          </a:prstGeom>
        </p:spPr>
      </p:pic>
      <p:pic>
        <p:nvPicPr>
          <p:cNvPr id="66" name="Picture 65">
            <a:extLst>
              <a:ext uri="{FF2B5EF4-FFF2-40B4-BE49-F238E27FC236}">
                <a16:creationId xmlns:a16="http://schemas.microsoft.com/office/drawing/2014/main" id="{E494D7E7-3E6C-47F1-916E-FC30240E2D6F}"/>
              </a:ext>
            </a:extLst>
          </p:cNvPr>
          <p:cNvPicPr>
            <a:picLocks noChangeAspect="1"/>
          </p:cNvPicPr>
          <p:nvPr/>
        </p:nvPicPr>
        <p:blipFill rotWithShape="1">
          <a:blip r:embed="rId18">
            <a:duotone>
              <a:schemeClr val="accent1">
                <a:shade val="45000"/>
                <a:satMod val="135000"/>
              </a:schemeClr>
              <a:prstClr val="white"/>
            </a:duotone>
          </a:blip>
          <a:srcRect l="6945" r="7391" b="20635"/>
          <a:stretch/>
        </p:blipFill>
        <p:spPr>
          <a:xfrm>
            <a:off x="1445402" y="1309791"/>
            <a:ext cx="564752" cy="523226"/>
          </a:xfrm>
          <a:prstGeom prst="rect">
            <a:avLst/>
          </a:prstGeom>
        </p:spPr>
      </p:pic>
      <p:pic>
        <p:nvPicPr>
          <p:cNvPr id="67" name="Picture 66">
            <a:extLst>
              <a:ext uri="{FF2B5EF4-FFF2-40B4-BE49-F238E27FC236}">
                <a16:creationId xmlns:a16="http://schemas.microsoft.com/office/drawing/2014/main" id="{CEA810F3-49BF-4CA9-A129-8DB1B10A1D48}"/>
              </a:ext>
            </a:extLst>
          </p:cNvPr>
          <p:cNvPicPr>
            <a:picLocks noChangeAspect="1"/>
          </p:cNvPicPr>
          <p:nvPr/>
        </p:nvPicPr>
        <p:blipFill rotWithShape="1">
          <a:blip r:embed="rId18">
            <a:duotone>
              <a:schemeClr val="accent1">
                <a:shade val="45000"/>
                <a:satMod val="135000"/>
              </a:schemeClr>
              <a:prstClr val="white"/>
            </a:duotone>
          </a:blip>
          <a:srcRect l="6945" r="7391" b="20635"/>
          <a:stretch/>
        </p:blipFill>
        <p:spPr>
          <a:xfrm>
            <a:off x="4119831" y="1309791"/>
            <a:ext cx="564752" cy="523226"/>
          </a:xfrm>
          <a:prstGeom prst="rect">
            <a:avLst/>
          </a:prstGeom>
        </p:spPr>
      </p:pic>
      <p:pic>
        <p:nvPicPr>
          <p:cNvPr id="68" name="Picture 67">
            <a:extLst>
              <a:ext uri="{FF2B5EF4-FFF2-40B4-BE49-F238E27FC236}">
                <a16:creationId xmlns:a16="http://schemas.microsoft.com/office/drawing/2014/main" id="{1FE21917-F71C-4A5D-9CF7-6D030FF200E0}"/>
              </a:ext>
            </a:extLst>
          </p:cNvPr>
          <p:cNvPicPr>
            <a:picLocks noChangeAspect="1"/>
          </p:cNvPicPr>
          <p:nvPr/>
        </p:nvPicPr>
        <p:blipFill rotWithShape="1">
          <a:blip r:embed="rId18">
            <a:duotone>
              <a:schemeClr val="accent1">
                <a:shade val="45000"/>
                <a:satMod val="135000"/>
              </a:schemeClr>
              <a:prstClr val="white"/>
            </a:duotone>
          </a:blip>
          <a:srcRect l="6945" r="7391" b="20635"/>
          <a:stretch/>
        </p:blipFill>
        <p:spPr>
          <a:xfrm>
            <a:off x="6481261" y="1309791"/>
            <a:ext cx="564752" cy="523226"/>
          </a:xfrm>
          <a:prstGeom prst="rect">
            <a:avLst/>
          </a:prstGeom>
        </p:spPr>
      </p:pic>
      <p:pic>
        <p:nvPicPr>
          <p:cNvPr id="69" name="Picture 68">
            <a:extLst>
              <a:ext uri="{FF2B5EF4-FFF2-40B4-BE49-F238E27FC236}">
                <a16:creationId xmlns:a16="http://schemas.microsoft.com/office/drawing/2014/main" id="{A63A4770-D2A8-4713-B9E8-D3E960E21E1C}"/>
              </a:ext>
            </a:extLst>
          </p:cNvPr>
          <p:cNvPicPr>
            <a:picLocks noChangeAspect="1"/>
          </p:cNvPicPr>
          <p:nvPr/>
        </p:nvPicPr>
        <p:blipFill rotWithShape="1">
          <a:blip r:embed="rId18">
            <a:duotone>
              <a:schemeClr val="accent1">
                <a:shade val="45000"/>
                <a:satMod val="135000"/>
              </a:schemeClr>
              <a:prstClr val="white"/>
            </a:duotone>
          </a:blip>
          <a:srcRect l="6945" r="7391" b="20635"/>
          <a:stretch/>
        </p:blipFill>
        <p:spPr>
          <a:xfrm>
            <a:off x="9014232" y="1309791"/>
            <a:ext cx="564752" cy="523226"/>
          </a:xfrm>
          <a:prstGeom prst="rect">
            <a:avLst/>
          </a:prstGeom>
        </p:spPr>
      </p:pic>
      <p:pic>
        <p:nvPicPr>
          <p:cNvPr id="1028" name="Picture 4" descr="Jetson AGX Xavier Developer Kit">
            <a:extLst>
              <a:ext uri="{FF2B5EF4-FFF2-40B4-BE49-F238E27FC236}">
                <a16:creationId xmlns:a16="http://schemas.microsoft.com/office/drawing/2014/main" id="{23DD0826-2400-489C-821D-D4324CB944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55999" y="3393022"/>
            <a:ext cx="1639961" cy="1416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VIDIA Jetson Nano Module">
            <a:extLst>
              <a:ext uri="{FF2B5EF4-FFF2-40B4-BE49-F238E27FC236}">
                <a16:creationId xmlns:a16="http://schemas.microsoft.com/office/drawing/2014/main" id="{19F12DAC-6A5B-4254-A835-15219172DBC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49695" y="3511015"/>
            <a:ext cx="2011595" cy="1131226"/>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51A26784-47A2-4893-886C-9CE8D2E578F4}"/>
              </a:ext>
            </a:extLst>
          </p:cNvPr>
          <p:cNvSpPr txBox="1"/>
          <p:nvPr/>
        </p:nvSpPr>
        <p:spPr>
          <a:xfrm>
            <a:off x="7165256" y="4771886"/>
            <a:ext cx="1424400" cy="369332"/>
          </a:xfrm>
          <a:prstGeom prst="rect">
            <a:avLst/>
          </a:prstGeom>
          <a:noFill/>
        </p:spPr>
        <p:txBody>
          <a:bodyPr wrap="square">
            <a:spAutoFit/>
          </a:bodyPr>
          <a:lstStyle/>
          <a:p>
            <a:pPr algn="l"/>
            <a:r>
              <a:rPr lang="en-US" b="0" i="0" cap="all" dirty="0">
                <a:solidFill>
                  <a:srgbClr val="000000"/>
                </a:solidFill>
                <a:effectLst/>
                <a:latin typeface="DINPro"/>
              </a:rPr>
              <a:t>JETSON TX2</a:t>
            </a:r>
          </a:p>
        </p:txBody>
      </p:sp>
      <p:sp>
        <p:nvSpPr>
          <p:cNvPr id="75" name="TextBox 74">
            <a:extLst>
              <a:ext uri="{FF2B5EF4-FFF2-40B4-BE49-F238E27FC236}">
                <a16:creationId xmlns:a16="http://schemas.microsoft.com/office/drawing/2014/main" id="{F8862B06-6655-4722-87C6-6D0FCCF22D26}"/>
              </a:ext>
            </a:extLst>
          </p:cNvPr>
          <p:cNvSpPr txBox="1"/>
          <p:nvPr/>
        </p:nvSpPr>
        <p:spPr>
          <a:xfrm>
            <a:off x="9013313" y="4726144"/>
            <a:ext cx="2275753" cy="369332"/>
          </a:xfrm>
          <a:prstGeom prst="rect">
            <a:avLst/>
          </a:prstGeom>
          <a:noFill/>
        </p:spPr>
        <p:txBody>
          <a:bodyPr wrap="square">
            <a:spAutoFit/>
          </a:bodyPr>
          <a:lstStyle/>
          <a:p>
            <a:pPr algn="ctr"/>
            <a:r>
              <a:rPr lang="fr-FR" b="0" i="0" dirty="0" err="1">
                <a:solidFill>
                  <a:srgbClr val="1A1A1A"/>
                </a:solidFill>
                <a:effectLst/>
                <a:latin typeface="DINWebPro"/>
              </a:rPr>
              <a:t>Jetson</a:t>
            </a:r>
            <a:r>
              <a:rPr lang="fr-FR" b="0" i="0" dirty="0">
                <a:solidFill>
                  <a:srgbClr val="1A1A1A"/>
                </a:solidFill>
                <a:effectLst/>
                <a:latin typeface="DINWebPro"/>
              </a:rPr>
              <a:t> AGX Xavier</a:t>
            </a:r>
          </a:p>
        </p:txBody>
      </p:sp>
      <p:pic>
        <p:nvPicPr>
          <p:cNvPr id="1032" name="Picture 8">
            <a:extLst>
              <a:ext uri="{FF2B5EF4-FFF2-40B4-BE49-F238E27FC236}">
                <a16:creationId xmlns:a16="http://schemas.microsoft.com/office/drawing/2014/main" id="{D0C18EBA-CB2E-4697-AE4A-D66A8E24ADE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81261" y="5090925"/>
            <a:ext cx="2717041" cy="1446966"/>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7905BA31-91F4-47F1-A855-8D8151CFA7EB}"/>
              </a:ext>
            </a:extLst>
          </p:cNvPr>
          <p:cNvSpPr txBox="1"/>
          <p:nvPr/>
        </p:nvSpPr>
        <p:spPr>
          <a:xfrm>
            <a:off x="6632126" y="6180214"/>
            <a:ext cx="2566176" cy="369332"/>
          </a:xfrm>
          <a:prstGeom prst="rect">
            <a:avLst/>
          </a:prstGeom>
          <a:noFill/>
        </p:spPr>
        <p:txBody>
          <a:bodyPr wrap="square">
            <a:spAutoFit/>
          </a:bodyPr>
          <a:lstStyle/>
          <a:p>
            <a:pPr algn="ctr"/>
            <a:r>
              <a:rPr lang="en-US" b="0" i="0" dirty="0">
                <a:solidFill>
                  <a:srgbClr val="000000"/>
                </a:solidFill>
                <a:effectLst/>
                <a:latin typeface="DINPro"/>
              </a:rPr>
              <a:t>Example Basler Camera</a:t>
            </a:r>
          </a:p>
        </p:txBody>
      </p:sp>
      <p:pic>
        <p:nvPicPr>
          <p:cNvPr id="1034" name="Picture 10" descr="Lighting I Basler">
            <a:extLst>
              <a:ext uri="{FF2B5EF4-FFF2-40B4-BE49-F238E27FC236}">
                <a16:creationId xmlns:a16="http://schemas.microsoft.com/office/drawing/2014/main" id="{A33CCF12-F92F-4EFE-95BC-962C402B459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05808" y="5029446"/>
            <a:ext cx="2275753" cy="1212248"/>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B5408C63-8898-4591-9254-9BCC12A29C3C}"/>
              </a:ext>
            </a:extLst>
          </p:cNvPr>
          <p:cNvSpPr txBox="1"/>
          <p:nvPr/>
        </p:nvSpPr>
        <p:spPr>
          <a:xfrm>
            <a:off x="9024179" y="6180214"/>
            <a:ext cx="2566176" cy="369332"/>
          </a:xfrm>
          <a:prstGeom prst="rect">
            <a:avLst/>
          </a:prstGeom>
          <a:noFill/>
        </p:spPr>
        <p:txBody>
          <a:bodyPr wrap="square">
            <a:spAutoFit/>
          </a:bodyPr>
          <a:lstStyle/>
          <a:p>
            <a:pPr algn="ctr"/>
            <a:r>
              <a:rPr lang="en-US" b="0" i="0" dirty="0">
                <a:solidFill>
                  <a:srgbClr val="000000"/>
                </a:solidFill>
                <a:effectLst/>
                <a:latin typeface="DINPro"/>
              </a:rPr>
              <a:t>Example Basler Lighting</a:t>
            </a:r>
          </a:p>
        </p:txBody>
      </p:sp>
      <p:sp>
        <p:nvSpPr>
          <p:cNvPr id="70" name="Slide Number Placeholder 69">
            <a:extLst>
              <a:ext uri="{FF2B5EF4-FFF2-40B4-BE49-F238E27FC236}">
                <a16:creationId xmlns:a16="http://schemas.microsoft.com/office/drawing/2014/main" id="{84B42246-6323-4789-B154-796C08CA0D10}"/>
              </a:ext>
            </a:extLst>
          </p:cNvPr>
          <p:cNvSpPr>
            <a:spLocks noGrp="1"/>
          </p:cNvSpPr>
          <p:nvPr>
            <p:ph type="sldNum" sz="quarter" idx="12"/>
          </p:nvPr>
        </p:nvSpPr>
        <p:spPr/>
        <p:txBody>
          <a:bodyPr/>
          <a:lstStyle/>
          <a:p>
            <a:fld id="{7D2CB42A-8FA8-44C5-91E7-FA776C1A3BC3}" type="slidenum">
              <a:rPr lang="en-US" smtClean="0"/>
              <a:t>9</a:t>
            </a:fld>
            <a:endParaRPr lang="en-US"/>
          </a:p>
        </p:txBody>
      </p:sp>
    </p:spTree>
    <p:extLst>
      <p:ext uri="{BB962C8B-B14F-4D97-AF65-F5344CB8AC3E}">
        <p14:creationId xmlns:p14="http://schemas.microsoft.com/office/powerpoint/2010/main" val="6753915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1C93-CB60-4BAD-8631-E552747DE135}"/>
              </a:ext>
            </a:extLst>
          </p:cNvPr>
          <p:cNvSpPr>
            <a:spLocks noGrp="1"/>
          </p:cNvSpPr>
          <p:nvPr>
            <p:ph type="title"/>
          </p:nvPr>
        </p:nvSpPr>
        <p:spPr/>
        <p:txBody>
          <a:bodyPr/>
          <a:lstStyle/>
          <a:p>
            <a:r>
              <a:rPr lang="en-US" dirty="0" err="1"/>
              <a:t>VGGNet</a:t>
            </a:r>
            <a:endParaRPr lang="en-US" dirty="0"/>
          </a:p>
        </p:txBody>
      </p:sp>
      <p:sp>
        <p:nvSpPr>
          <p:cNvPr id="3" name="Rectangle 2">
            <a:extLst>
              <a:ext uri="{FF2B5EF4-FFF2-40B4-BE49-F238E27FC236}">
                <a16:creationId xmlns:a16="http://schemas.microsoft.com/office/drawing/2014/main" id="{B3A241DF-9BA1-4568-B217-B1094375C569}"/>
              </a:ext>
            </a:extLst>
          </p:cNvPr>
          <p:cNvSpPr/>
          <p:nvPr/>
        </p:nvSpPr>
        <p:spPr>
          <a:xfrm>
            <a:off x="1454047" y="6488668"/>
            <a:ext cx="10737953" cy="369332"/>
          </a:xfrm>
          <a:prstGeom prst="rect">
            <a:avLst/>
          </a:prstGeom>
        </p:spPr>
        <p:txBody>
          <a:bodyPr wrap="square">
            <a:spAutoFit/>
          </a:bodyPr>
          <a:lstStyle/>
          <a:p>
            <a:pPr algn="r"/>
            <a:r>
              <a:rPr lang="en-US" dirty="0" err="1"/>
              <a:t>Simonyan</a:t>
            </a:r>
            <a:r>
              <a:rPr lang="en-US" dirty="0"/>
              <a:t> and </a:t>
            </a:r>
            <a:r>
              <a:rPr lang="en-US" dirty="0" err="1"/>
              <a:t>Zissermann</a:t>
            </a:r>
            <a:r>
              <a:rPr lang="en-US" dirty="0"/>
              <a:t>, “Very Deep Convolutional Networks for Large-Scale Image Recognition”, ICLR 2015</a:t>
            </a:r>
          </a:p>
        </p:txBody>
      </p:sp>
      <p:sp>
        <p:nvSpPr>
          <p:cNvPr id="4" name="Slide Number Placeholder 3">
            <a:extLst>
              <a:ext uri="{FF2B5EF4-FFF2-40B4-BE49-F238E27FC236}">
                <a16:creationId xmlns:a16="http://schemas.microsoft.com/office/drawing/2014/main" id="{E46BC2A2-DA3B-48F6-9133-418FE4485FEB}"/>
              </a:ext>
            </a:extLst>
          </p:cNvPr>
          <p:cNvSpPr>
            <a:spLocks noGrp="1"/>
          </p:cNvSpPr>
          <p:nvPr>
            <p:ph type="sldNum" sz="quarter" idx="12"/>
          </p:nvPr>
        </p:nvSpPr>
        <p:spPr/>
        <p:txBody>
          <a:bodyPr/>
          <a:lstStyle/>
          <a:p>
            <a:fld id="{7E663616-BBAC-427E-89D3-E72909796144}" type="slidenum">
              <a:rPr lang="en-US" smtClean="0"/>
              <a:t>90</a:t>
            </a:fld>
            <a:endParaRPr lang="en-US" dirty="0"/>
          </a:p>
        </p:txBody>
      </p:sp>
      <mc:AlternateContent xmlns:mc="http://schemas.openxmlformats.org/markup-compatibility/2006" xmlns:a14="http://schemas.microsoft.com/office/drawing/2010/main">
        <mc:Choice Requires="a14">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384</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5</m:t>
                              </m:r>
                              <m:r>
                                <a:rPr lang="en-US" sz="1200" b="0" i="1" dirty="0" smtClean="0">
                                  <a:latin typeface="Cambria Math" panose="02040503050406030204" pitchFamily="18" charset="0"/>
                                </a:rPr>
                                <m:t>×</m:t>
                              </m:r>
                              <m:r>
                                <a:rPr lang="en-US" sz="1200" i="1" dirty="0" smtClean="0">
                                  <a:latin typeface="Cambria Math" panose="02040503050406030204" pitchFamily="18" charset="0"/>
                                </a:rPr>
                                <m:t>5</m:t>
                              </m:r>
                            </m:oMath>
                          </a14:m>
                          <a:r>
                            <a:rPr lang="en-US" sz="1200" dirty="0"/>
                            <a:t> conv 256</a:t>
                          </a:r>
                        </a:p>
                      </a:txBody>
                      <a:tcPr marL="0" marR="0" marT="0" marB="0" anchor="ctr">
                        <a:solidFill>
                          <a:srgbClr val="FFC000"/>
                        </a:solid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dirty="0" smtClean="0">
                                  <a:latin typeface="Cambria Math" panose="02040503050406030204" pitchFamily="18" charset="0"/>
                                </a:rPr>
                                <m:t>11</m:t>
                              </m:r>
                              <m:r>
                                <a:rPr lang="en-US" sz="1200" b="0" i="1" dirty="0" smtClean="0">
                                  <a:latin typeface="Cambria Math" panose="02040503050406030204" pitchFamily="18" charset="0"/>
                                </a:rPr>
                                <m:t>×</m:t>
                              </m:r>
                              <m:r>
                                <a:rPr lang="en-US" sz="1200" i="1" dirty="0" smtClean="0">
                                  <a:latin typeface="Cambria Math" panose="02040503050406030204" pitchFamily="18" charset="0"/>
                                </a:rPr>
                                <m:t>11</m:t>
                              </m:r>
                            </m:oMath>
                          </a14:m>
                          <a:r>
                            <a:rPr lang="en-US" sz="1200" dirty="0"/>
                            <a:t> conv 96</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8" name="Table 44">
                <a:extLst>
                  <a:ext uri="{FF2B5EF4-FFF2-40B4-BE49-F238E27FC236}">
                    <a16:creationId xmlns:a16="http://schemas.microsoft.com/office/drawing/2014/main" id="{FABDAA1A-4090-439C-B01B-254D1DA7239A}"/>
                  </a:ext>
                </a:extLst>
              </p:cNvPr>
              <p:cNvGraphicFramePr>
                <a:graphicFrameLocks noGrp="1"/>
              </p:cNvGraphicFramePr>
              <p:nvPr/>
            </p:nvGraphicFramePr>
            <p:xfrm>
              <a:off x="7520586" y="3051283"/>
              <a:ext cx="1371600" cy="2971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64110695"/>
                      </a:ext>
                    </a:extLst>
                  </a:tr>
                  <a:tr h="228600">
                    <a:tc>
                      <a:txBody>
                        <a:bodyPr/>
                        <a:lstStyle/>
                        <a:p>
                          <a:pPr algn="ctr"/>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3"/>
                          <a:stretch>
                            <a:fillRect l="-442" t="-505263" r="-885" b="-721053"/>
                          </a:stretch>
                        </a:blipFill>
                      </a:tcPr>
                    </a:tc>
                    <a:extLst>
                      <a:ext uri="{0D108BD9-81ED-4DB2-BD59-A6C34878D82A}">
                        <a16:rowId xmlns:a16="http://schemas.microsoft.com/office/drawing/2014/main" val="1926142663"/>
                      </a:ext>
                    </a:extLst>
                  </a:tr>
                  <a:tr h="228600">
                    <a:tc>
                      <a:txBody>
                        <a:bodyPr/>
                        <a:lstStyle/>
                        <a:p>
                          <a:endParaRPr lang="en-US"/>
                        </a:p>
                      </a:txBody>
                      <a:tcPr marL="0" marR="0" marT="0" marB="0" anchor="ctr">
                        <a:blipFill>
                          <a:blip r:embed="rId3"/>
                          <a:stretch>
                            <a:fillRect l="-442" t="-621622" r="-885" b="-640541"/>
                          </a:stretch>
                        </a:blip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3"/>
                          <a:stretch>
                            <a:fillRect l="-442" t="-702632" r="-885" b="-523684"/>
                          </a:stretch>
                        </a:blipFill>
                      </a:tcPr>
                    </a:tc>
                    <a:extLst>
                      <a:ext uri="{0D108BD9-81ED-4DB2-BD59-A6C34878D82A}">
                        <a16:rowId xmlns:a16="http://schemas.microsoft.com/office/drawing/2014/main" val="4105800504"/>
                      </a:ext>
                    </a:extLst>
                  </a:tr>
                  <a:tr h="228600">
                    <a:tc>
                      <a:txBody>
                        <a:bodyPr/>
                        <a:lstStyle/>
                        <a:p>
                          <a:pPr marL="0" algn="ctr" defTabSz="914400" rtl="0" eaLnBrk="1" latinLnBrk="0" hangingPunct="1"/>
                          <a:r>
                            <a:rPr lang="en-US" sz="1200" kern="1200" dirty="0">
                              <a:solidFill>
                                <a:schemeClr val="dk1"/>
                              </a:solidFill>
                              <a:latin typeface="+mn-lt"/>
                              <a:ea typeface="+mn-ea"/>
                              <a:cs typeface="+mn-cs"/>
                            </a:rPr>
                            <a:t>pool</a:t>
                          </a:r>
                        </a:p>
                      </a:txBody>
                      <a:tcPr marL="0" marR="0" marT="0" marB="0" anchor="ctr">
                        <a:solidFill>
                          <a:srgbClr val="00B0F0"/>
                        </a:solidFill>
                      </a:tcPr>
                    </a:tc>
                    <a:extLst>
                      <a:ext uri="{0D108BD9-81ED-4DB2-BD59-A6C34878D82A}">
                        <a16:rowId xmlns:a16="http://schemas.microsoft.com/office/drawing/2014/main" val="3492170341"/>
                      </a:ext>
                    </a:extLst>
                  </a:tr>
                  <a:tr h="228600">
                    <a:tc>
                      <a:txBody>
                        <a:bodyPr/>
                        <a:lstStyle/>
                        <a:p>
                          <a:endParaRPr lang="en-US"/>
                        </a:p>
                      </a:txBody>
                      <a:tcPr marL="0" marR="0" marT="0" marB="0" anchor="ctr">
                        <a:blipFill>
                          <a:blip r:embed="rId3"/>
                          <a:stretch>
                            <a:fillRect l="-442" t="-927027" r="-885" b="-335135"/>
                          </a:stretch>
                        </a:blipFill>
                      </a:tcPr>
                    </a:tc>
                    <a:extLst>
                      <a:ext uri="{0D108BD9-81ED-4DB2-BD59-A6C34878D82A}">
                        <a16:rowId xmlns:a16="http://schemas.microsoft.com/office/drawing/2014/main" val="2694824707"/>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3"/>
                          <a:stretch>
                            <a:fillRect l="-442" t="-1129730"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19" name="Table 44">
                <a:extLst>
                  <a:ext uri="{FF2B5EF4-FFF2-40B4-BE49-F238E27FC236}">
                    <a16:creationId xmlns:a16="http://schemas.microsoft.com/office/drawing/2014/main" id="{2FACACB3-BFCC-46FC-BDFA-9BE178354D4D}"/>
                  </a:ext>
                </a:extLst>
              </p:cNvPr>
              <p:cNvGraphicFramePr>
                <a:graphicFrameLocks noGrp="1"/>
              </p:cNvGraphicFramePr>
              <p:nvPr/>
            </p:nvGraphicFramePr>
            <p:xfrm>
              <a:off x="9094293" y="765283"/>
              <a:ext cx="1371600" cy="52578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4"/>
                          <a:stretch>
                            <a:fillRect l="-442" t="-518919" r="-885" b="-1756757"/>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4"/>
                          <a:stretch>
                            <a:fillRect l="-442" t="-602632" r="-885" b="-1610526"/>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4"/>
                          <a:stretch>
                            <a:fillRect l="-442" t="-702632" r="-885" b="-1510526"/>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4"/>
                          <a:stretch>
                            <a:fillRect l="-442" t="-900000" r="-885" b="-1313158"/>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4"/>
                          <a:stretch>
                            <a:fillRect l="-442" t="-1027027" r="-885" b="-1248649"/>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4"/>
                          <a:stretch>
                            <a:fillRect l="-442" t="-1097368" r="-885" b="-1115789"/>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4"/>
                          <a:stretch>
                            <a:fillRect l="-442" t="-1294737" r="-885" b="-918421"/>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4"/>
                          <a:stretch>
                            <a:fillRect l="-442" t="-1432432" r="-885" b="-843243"/>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4"/>
                          <a:stretch>
                            <a:fillRect l="-442" t="-1492105" r="-885" b="-721053"/>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4"/>
                          <a:stretch>
                            <a:fillRect l="-442" t="-1737838" r="-885"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4"/>
                          <a:stretch>
                            <a:fillRect l="-442" t="-1789474" r="-885"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4"/>
                          <a:stretch>
                            <a:fillRect l="-442" t="-1986842" r="-885"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4"/>
                          <a:stretch>
                            <a:fillRect l="-442" t="-2143243" r="-885"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9335706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36472336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315181635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7961771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15257970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418979311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512</a:t>
                          </a:r>
                        </a:p>
                      </a:txBody>
                      <a:tcPr marL="0" marR="0" marT="0" marB="0" anchor="ctr">
                        <a:solidFill>
                          <a:srgbClr val="FFC000"/>
                        </a:solid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40775918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364110695"/>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256345932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m:t>
                              </m:r>
                              <m:r>
                                <a:rPr lang="en-US" sz="1200" dirty="0">
                                  <a:latin typeface="Cambria Math" panose="02040503050406030204" pitchFamily="18" charset="0"/>
                                </a:rPr>
                                <m:t>×</m:t>
                              </m:r>
                              <m:r>
                                <a:rPr lang="en-US" sz="1200" b="0" i="1" dirty="0" smtClean="0">
                                  <a:latin typeface="Cambria Math" panose="02040503050406030204" pitchFamily="18" charset="0"/>
                                </a:rPr>
                                <m:t>3</m:t>
                              </m:r>
                            </m:oMath>
                          </a14:m>
                          <a:r>
                            <a:rPr lang="en-US" sz="1200" dirty="0"/>
                            <a:t> </a:t>
                          </a:r>
                          <a:r>
                            <a:rPr lang="en-US" sz="1200" i="0" dirty="0"/>
                            <a:t>conv</a:t>
                          </a:r>
                          <a:r>
                            <a:rPr lang="en-US" sz="1200" dirty="0"/>
                            <a:t> </a:t>
                          </a:r>
                          <a:r>
                            <a:rPr lang="en-US" sz="1200" i="0" dirty="0"/>
                            <a:t>256</a:t>
                          </a:r>
                        </a:p>
                      </a:txBody>
                      <a:tcPr marL="0" marR="0" marT="0" marB="0" anchor="ctr">
                        <a:solidFill>
                          <a:srgbClr val="FFC000"/>
                        </a:solid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4105800504"/>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128</a:t>
                          </a:r>
                        </a:p>
                      </a:txBody>
                      <a:tcPr marL="0" marR="0" marT="0" marB="0" anchor="ctr">
                        <a:solidFill>
                          <a:srgbClr val="FFC000"/>
                        </a:solid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chemeClr val="accent4"/>
                        </a:solidFill>
                      </a:tcPr>
                    </a:tc>
                    <a:extLst>
                      <a:ext uri="{0D108BD9-81ED-4DB2-BD59-A6C34878D82A}">
                        <a16:rowId xmlns:a16="http://schemas.microsoft.com/office/drawing/2014/main" val="385505762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dirty="0" smtClean="0">
                                  <a:latin typeface="Cambria Math" panose="02040503050406030204" pitchFamily="18" charset="0"/>
                                </a:rPr>
                                <m:t>3×3</m:t>
                              </m:r>
                            </m:oMath>
                          </a14:m>
                          <a:r>
                            <a:rPr lang="en-US" sz="1200" dirty="0"/>
                            <a:t> conv 64</a:t>
                          </a:r>
                        </a:p>
                      </a:txBody>
                      <a:tcPr marL="0" marR="0" marT="0" marB="0" anchor="ctr">
                        <a:solidFill>
                          <a:srgbClr val="FFC000"/>
                        </a:solid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Choice>
        <mc:Fallback xmlns="">
          <p:graphicFrame>
            <p:nvGraphicFramePr>
              <p:cNvPr id="20" name="Table 44">
                <a:extLst>
                  <a:ext uri="{FF2B5EF4-FFF2-40B4-BE49-F238E27FC236}">
                    <a16:creationId xmlns:a16="http://schemas.microsoft.com/office/drawing/2014/main" id="{FBEB942F-2787-4145-A145-97FFA4268425}"/>
                  </a:ext>
                </a:extLst>
              </p:cNvPr>
              <p:cNvGraphicFramePr>
                <a:graphicFrameLocks noGrp="1"/>
              </p:cNvGraphicFramePr>
              <p:nvPr/>
            </p:nvGraphicFramePr>
            <p:xfrm>
              <a:off x="10668000" y="79483"/>
              <a:ext cx="1371600" cy="5943600"/>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18293001"/>
                        </a:ext>
                      </a:extLst>
                    </a:gridCol>
                  </a:tblGrid>
                  <a:tr h="228600">
                    <a:tc>
                      <a:txBody>
                        <a:bodyPr/>
                        <a:lstStyle/>
                        <a:p>
                          <a:pPr algn="ctr"/>
                          <a:r>
                            <a:rPr lang="en-US" sz="1200" dirty="0" err="1"/>
                            <a:t>softmax</a:t>
                          </a:r>
                          <a:endParaRPr lang="en-US" sz="1200" dirty="0"/>
                        </a:p>
                      </a:txBody>
                      <a:tcPr marL="0" marR="0" marT="0" marB="0" anchor="ctr">
                        <a:solidFill>
                          <a:srgbClr val="FF0000"/>
                        </a:solidFill>
                      </a:tcPr>
                    </a:tc>
                    <a:extLst>
                      <a:ext uri="{0D108BD9-81ED-4DB2-BD59-A6C34878D82A}">
                        <a16:rowId xmlns:a16="http://schemas.microsoft.com/office/drawing/2014/main" val="280142508"/>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1000</a:t>
                          </a:r>
                        </a:p>
                      </a:txBody>
                      <a:tcPr marL="0" marR="0" marT="0" marB="0" anchor="ctr">
                        <a:solidFill>
                          <a:srgbClr val="92D050"/>
                        </a:solidFill>
                      </a:tcPr>
                    </a:tc>
                    <a:extLst>
                      <a:ext uri="{0D108BD9-81ED-4DB2-BD59-A6C34878D82A}">
                        <a16:rowId xmlns:a16="http://schemas.microsoft.com/office/drawing/2014/main" val="2885023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713399309"/>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fc 4096</a:t>
                          </a:r>
                        </a:p>
                      </a:txBody>
                      <a:tcPr marL="0" marR="0" marT="0" marB="0" anchor="ctr">
                        <a:solidFill>
                          <a:srgbClr val="92D050"/>
                        </a:solidFill>
                      </a:tcPr>
                    </a:tc>
                    <a:extLst>
                      <a:ext uri="{0D108BD9-81ED-4DB2-BD59-A6C34878D82A}">
                        <a16:rowId xmlns:a16="http://schemas.microsoft.com/office/drawing/2014/main" val="3337368888"/>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1953291478"/>
                      </a:ext>
                    </a:extLst>
                  </a:tr>
                  <a:tr h="228600">
                    <a:tc>
                      <a:txBody>
                        <a:bodyPr/>
                        <a:lstStyle/>
                        <a:p>
                          <a:endParaRPr lang="en-US"/>
                        </a:p>
                      </a:txBody>
                      <a:tcPr marL="0" marR="0" marT="0" marB="0" anchor="ctr">
                        <a:blipFill>
                          <a:blip r:embed="rId5"/>
                          <a:stretch>
                            <a:fillRect l="-889" t="-518919" r="-1333" b="-2059459"/>
                          </a:stretch>
                        </a:blipFill>
                      </a:tcPr>
                    </a:tc>
                    <a:extLst>
                      <a:ext uri="{0D108BD9-81ED-4DB2-BD59-A6C34878D82A}">
                        <a16:rowId xmlns:a16="http://schemas.microsoft.com/office/drawing/2014/main" val="3933570687"/>
                      </a:ext>
                    </a:extLst>
                  </a:tr>
                  <a:tr h="228600">
                    <a:tc>
                      <a:txBody>
                        <a:bodyPr/>
                        <a:lstStyle/>
                        <a:p>
                          <a:endParaRPr lang="en-US"/>
                        </a:p>
                      </a:txBody>
                      <a:tcPr marL="0" marR="0" marT="0" marB="0" anchor="ctr">
                        <a:blipFill>
                          <a:blip r:embed="rId5"/>
                          <a:stretch>
                            <a:fillRect l="-889" t="-602632" r="-1333" b="-1905263"/>
                          </a:stretch>
                        </a:blipFill>
                      </a:tcPr>
                    </a:tc>
                    <a:extLst>
                      <a:ext uri="{0D108BD9-81ED-4DB2-BD59-A6C34878D82A}">
                        <a16:rowId xmlns:a16="http://schemas.microsoft.com/office/drawing/2014/main" val="2364723361"/>
                      </a:ext>
                    </a:extLst>
                  </a:tr>
                  <a:tr h="228600">
                    <a:tc>
                      <a:txBody>
                        <a:bodyPr/>
                        <a:lstStyle/>
                        <a:p>
                          <a:endParaRPr lang="en-US"/>
                        </a:p>
                      </a:txBody>
                      <a:tcPr marL="0" marR="0" marT="0" marB="0" anchor="ctr">
                        <a:blipFill>
                          <a:blip r:embed="rId5"/>
                          <a:stretch>
                            <a:fillRect l="-889" t="-721622" r="-1333" b="-1856757"/>
                          </a:stretch>
                        </a:blipFill>
                      </a:tcPr>
                    </a:tc>
                    <a:extLst>
                      <a:ext uri="{0D108BD9-81ED-4DB2-BD59-A6C34878D82A}">
                        <a16:rowId xmlns:a16="http://schemas.microsoft.com/office/drawing/2014/main" val="3151816359"/>
                      </a:ext>
                    </a:extLst>
                  </a:tr>
                  <a:tr h="228600">
                    <a:tc>
                      <a:txBody>
                        <a:bodyPr/>
                        <a:lstStyle/>
                        <a:p>
                          <a:endParaRPr lang="en-US"/>
                        </a:p>
                      </a:txBody>
                      <a:tcPr marL="0" marR="0" marT="0" marB="0" anchor="ctr">
                        <a:blipFill>
                          <a:blip r:embed="rId5"/>
                          <a:stretch>
                            <a:fillRect l="-889" t="-800000" r="-1333" b="-1707895"/>
                          </a:stretch>
                        </a:blipFill>
                      </a:tcPr>
                    </a:tc>
                    <a:extLst>
                      <a:ext uri="{0D108BD9-81ED-4DB2-BD59-A6C34878D82A}">
                        <a16:rowId xmlns:a16="http://schemas.microsoft.com/office/drawing/2014/main" val="2194464160"/>
                      </a:ext>
                    </a:extLst>
                  </a:tr>
                  <a:tr h="228600">
                    <a:tc>
                      <a:txBody>
                        <a:bodyPr/>
                        <a:lstStyle/>
                        <a:p>
                          <a:pPr algn="ctr"/>
                          <a:r>
                            <a:rPr lang="en-US" sz="1200" dirty="0"/>
                            <a:t>pool</a:t>
                          </a:r>
                        </a:p>
                      </a:txBody>
                      <a:tcPr marL="0" marR="0" marT="0" marB="0" anchor="ctr">
                        <a:solidFill>
                          <a:srgbClr val="00B0F0"/>
                        </a:solidFill>
                      </a:tcPr>
                    </a:tc>
                    <a:extLst>
                      <a:ext uri="{0D108BD9-81ED-4DB2-BD59-A6C34878D82A}">
                        <a16:rowId xmlns:a16="http://schemas.microsoft.com/office/drawing/2014/main" val="3768857402"/>
                      </a:ext>
                    </a:extLst>
                  </a:tr>
                  <a:tr h="228600">
                    <a:tc>
                      <a:txBody>
                        <a:bodyPr/>
                        <a:lstStyle/>
                        <a:p>
                          <a:endParaRPr lang="en-US"/>
                        </a:p>
                      </a:txBody>
                      <a:tcPr marL="0" marR="0" marT="0" marB="0" anchor="ctr">
                        <a:blipFill>
                          <a:blip r:embed="rId5"/>
                          <a:stretch>
                            <a:fillRect l="-889" t="-997368" r="-1333" b="-1510526"/>
                          </a:stretch>
                        </a:blipFill>
                      </a:tcPr>
                    </a:tc>
                    <a:extLst>
                      <a:ext uri="{0D108BD9-81ED-4DB2-BD59-A6C34878D82A}">
                        <a16:rowId xmlns:a16="http://schemas.microsoft.com/office/drawing/2014/main" val="1796177128"/>
                      </a:ext>
                    </a:extLst>
                  </a:tr>
                  <a:tr h="228600">
                    <a:tc>
                      <a:txBody>
                        <a:bodyPr/>
                        <a:lstStyle/>
                        <a:p>
                          <a:endParaRPr lang="en-US"/>
                        </a:p>
                      </a:txBody>
                      <a:tcPr marL="0" marR="0" marT="0" marB="0" anchor="ctr">
                        <a:blipFill>
                          <a:blip r:embed="rId5"/>
                          <a:stretch>
                            <a:fillRect l="-889" t="-1127027" r="-1333" b="-1451351"/>
                          </a:stretch>
                        </a:blipFill>
                      </a:tcPr>
                    </a:tc>
                    <a:extLst>
                      <a:ext uri="{0D108BD9-81ED-4DB2-BD59-A6C34878D82A}">
                        <a16:rowId xmlns:a16="http://schemas.microsoft.com/office/drawing/2014/main" val="1525797016"/>
                      </a:ext>
                    </a:extLst>
                  </a:tr>
                  <a:tr h="228600">
                    <a:tc>
                      <a:txBody>
                        <a:bodyPr/>
                        <a:lstStyle/>
                        <a:p>
                          <a:endParaRPr lang="en-US"/>
                        </a:p>
                      </a:txBody>
                      <a:tcPr marL="0" marR="0" marT="0" marB="0" anchor="ctr">
                        <a:blipFill>
                          <a:blip r:embed="rId5"/>
                          <a:stretch>
                            <a:fillRect l="-889" t="-1194737" r="-1333" b="-1313158"/>
                          </a:stretch>
                        </a:blipFill>
                      </a:tcPr>
                    </a:tc>
                    <a:extLst>
                      <a:ext uri="{0D108BD9-81ED-4DB2-BD59-A6C34878D82A}">
                        <a16:rowId xmlns:a16="http://schemas.microsoft.com/office/drawing/2014/main" val="4189793111"/>
                      </a:ext>
                    </a:extLst>
                  </a:tr>
                  <a:tr h="228600">
                    <a:tc>
                      <a:txBody>
                        <a:bodyPr/>
                        <a:lstStyle/>
                        <a:p>
                          <a:endParaRPr lang="en-US"/>
                        </a:p>
                      </a:txBody>
                      <a:tcPr marL="0" marR="0" marT="0" marB="0" anchor="ctr">
                        <a:blipFill>
                          <a:blip r:embed="rId5"/>
                          <a:stretch>
                            <a:fillRect l="-889" t="-1294737" r="-1333" b="-1213158"/>
                          </a:stretch>
                        </a:blipFill>
                      </a:tcPr>
                    </a:tc>
                    <a:extLst>
                      <a:ext uri="{0D108BD9-81ED-4DB2-BD59-A6C34878D82A}">
                        <a16:rowId xmlns:a16="http://schemas.microsoft.com/office/drawing/2014/main" val="2939490516"/>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1966799491"/>
                      </a:ext>
                    </a:extLst>
                  </a:tr>
                  <a:tr h="228600">
                    <a:tc>
                      <a:txBody>
                        <a:bodyPr/>
                        <a:lstStyle/>
                        <a:p>
                          <a:endParaRPr lang="en-US"/>
                        </a:p>
                      </a:txBody>
                      <a:tcPr marL="0" marR="0" marT="0" marB="0" anchor="ctr">
                        <a:blipFill>
                          <a:blip r:embed="rId5"/>
                          <a:stretch>
                            <a:fillRect l="-889" t="-1492105" r="-1333" b="-1015789"/>
                          </a:stretch>
                        </a:blipFill>
                      </a:tcPr>
                    </a:tc>
                    <a:extLst>
                      <a:ext uri="{0D108BD9-81ED-4DB2-BD59-A6C34878D82A}">
                        <a16:rowId xmlns:a16="http://schemas.microsoft.com/office/drawing/2014/main" val="3407759187"/>
                      </a:ext>
                    </a:extLst>
                  </a:tr>
                  <a:tr h="228600">
                    <a:tc>
                      <a:txBody>
                        <a:bodyPr/>
                        <a:lstStyle/>
                        <a:p>
                          <a:endParaRPr lang="en-US"/>
                        </a:p>
                      </a:txBody>
                      <a:tcPr marL="0" marR="0" marT="0" marB="0" anchor="ctr">
                        <a:blipFill>
                          <a:blip r:embed="rId5"/>
                          <a:stretch>
                            <a:fillRect l="-889" t="-1635135" r="-1333" b="-943243"/>
                          </a:stretch>
                        </a:blipFill>
                      </a:tcPr>
                    </a:tc>
                    <a:extLst>
                      <a:ext uri="{0D108BD9-81ED-4DB2-BD59-A6C34878D82A}">
                        <a16:rowId xmlns:a16="http://schemas.microsoft.com/office/drawing/2014/main" val="364110695"/>
                      </a:ext>
                    </a:extLst>
                  </a:tr>
                  <a:tr h="228600">
                    <a:tc>
                      <a:txBody>
                        <a:bodyPr/>
                        <a:lstStyle/>
                        <a:p>
                          <a:endParaRPr lang="en-US"/>
                        </a:p>
                      </a:txBody>
                      <a:tcPr marL="0" marR="0" marT="0" marB="0" anchor="ctr">
                        <a:blipFill>
                          <a:blip r:embed="rId5"/>
                          <a:stretch>
                            <a:fillRect l="-889" t="-1689474" r="-1333" b="-818421"/>
                          </a:stretch>
                        </a:blipFill>
                      </a:tcPr>
                    </a:tc>
                    <a:extLst>
                      <a:ext uri="{0D108BD9-81ED-4DB2-BD59-A6C34878D82A}">
                        <a16:rowId xmlns:a16="http://schemas.microsoft.com/office/drawing/2014/main" val="2563459327"/>
                      </a:ext>
                    </a:extLst>
                  </a:tr>
                  <a:tr h="228600">
                    <a:tc>
                      <a:txBody>
                        <a:bodyPr/>
                        <a:lstStyle/>
                        <a:p>
                          <a:endParaRPr lang="en-US"/>
                        </a:p>
                      </a:txBody>
                      <a:tcPr marL="0" marR="0" marT="0" marB="0" anchor="ctr">
                        <a:blipFill>
                          <a:blip r:embed="rId5"/>
                          <a:stretch>
                            <a:fillRect l="-889" t="-1837838" r="-1333" b="-740541"/>
                          </a:stretch>
                        </a:blipFill>
                      </a:tcPr>
                    </a:tc>
                    <a:extLst>
                      <a:ext uri="{0D108BD9-81ED-4DB2-BD59-A6C34878D82A}">
                        <a16:rowId xmlns:a16="http://schemas.microsoft.com/office/drawing/2014/main" val="1926142663"/>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0" dirty="0"/>
                            <a:t>pool</a:t>
                          </a:r>
                        </a:p>
                      </a:txBody>
                      <a:tcPr marL="0" marR="0" marT="0" marB="0" anchor="ctr">
                        <a:solidFill>
                          <a:srgbClr val="00B0F0"/>
                        </a:solidFill>
                      </a:tcPr>
                    </a:tc>
                    <a:extLst>
                      <a:ext uri="{0D108BD9-81ED-4DB2-BD59-A6C34878D82A}">
                        <a16:rowId xmlns:a16="http://schemas.microsoft.com/office/drawing/2014/main" val="142004066"/>
                      </a:ext>
                    </a:extLst>
                  </a:tr>
                  <a:tr h="228600">
                    <a:tc>
                      <a:txBody>
                        <a:bodyPr/>
                        <a:lstStyle/>
                        <a:p>
                          <a:endParaRPr lang="en-US"/>
                        </a:p>
                      </a:txBody>
                      <a:tcPr marL="0" marR="0" marT="0" marB="0" anchor="ctr">
                        <a:blipFill>
                          <a:blip r:embed="rId5"/>
                          <a:stretch>
                            <a:fillRect l="-889" t="-2040541" r="-1333" b="-537838"/>
                          </a:stretch>
                        </a:blipFill>
                      </a:tcPr>
                    </a:tc>
                    <a:extLst>
                      <a:ext uri="{0D108BD9-81ED-4DB2-BD59-A6C34878D82A}">
                        <a16:rowId xmlns:a16="http://schemas.microsoft.com/office/drawing/2014/main" val="4105800504"/>
                      </a:ext>
                    </a:extLst>
                  </a:tr>
                  <a:tr h="228600">
                    <a:tc>
                      <a:txBody>
                        <a:bodyPr/>
                        <a:lstStyle/>
                        <a:p>
                          <a:endParaRPr lang="en-US"/>
                        </a:p>
                      </a:txBody>
                      <a:tcPr marL="0" marR="0" marT="0" marB="0" anchor="ctr">
                        <a:blipFill>
                          <a:blip r:embed="rId5"/>
                          <a:stretch>
                            <a:fillRect l="-889" t="-2084211" r="-1333" b="-423684"/>
                          </a:stretch>
                        </a:blipFill>
                      </a:tcPr>
                    </a:tc>
                    <a:extLst>
                      <a:ext uri="{0D108BD9-81ED-4DB2-BD59-A6C34878D82A}">
                        <a16:rowId xmlns:a16="http://schemas.microsoft.com/office/drawing/2014/main" val="3492170341"/>
                      </a:ext>
                    </a:extLst>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pool</a:t>
                          </a:r>
                        </a:p>
                      </a:txBody>
                      <a:tcPr marL="0" marR="0" marT="0" marB="0" anchor="ctr">
                        <a:solidFill>
                          <a:srgbClr val="00B0F0"/>
                        </a:solidFill>
                      </a:tcPr>
                    </a:tc>
                    <a:extLst>
                      <a:ext uri="{0D108BD9-81ED-4DB2-BD59-A6C34878D82A}">
                        <a16:rowId xmlns:a16="http://schemas.microsoft.com/office/drawing/2014/main" val="2694824707"/>
                      </a:ext>
                    </a:extLst>
                  </a:tr>
                  <a:tr h="228600">
                    <a:tc>
                      <a:txBody>
                        <a:bodyPr/>
                        <a:lstStyle/>
                        <a:p>
                          <a:endParaRPr lang="en-US"/>
                        </a:p>
                      </a:txBody>
                      <a:tcPr marL="0" marR="0" marT="0" marB="0" anchor="ctr">
                        <a:blipFill>
                          <a:blip r:embed="rId5"/>
                          <a:stretch>
                            <a:fillRect l="-889" t="-2281579" r="-1333" b="-226316"/>
                          </a:stretch>
                        </a:blipFill>
                      </a:tcPr>
                    </a:tc>
                    <a:extLst>
                      <a:ext uri="{0D108BD9-81ED-4DB2-BD59-A6C34878D82A}">
                        <a16:rowId xmlns:a16="http://schemas.microsoft.com/office/drawing/2014/main" val="3855057628"/>
                      </a:ext>
                    </a:extLst>
                  </a:tr>
                  <a:tr h="228600">
                    <a:tc>
                      <a:txBody>
                        <a:bodyPr/>
                        <a:lstStyle/>
                        <a:p>
                          <a:endParaRPr lang="en-US"/>
                        </a:p>
                      </a:txBody>
                      <a:tcPr marL="0" marR="0" marT="0" marB="0" anchor="ctr">
                        <a:blipFill>
                          <a:blip r:embed="rId5"/>
                          <a:stretch>
                            <a:fillRect l="-889" t="-2445946" r="-1333" b="-132432"/>
                          </a:stretch>
                        </a:blipFill>
                      </a:tcPr>
                    </a:tc>
                    <a:extLst>
                      <a:ext uri="{0D108BD9-81ED-4DB2-BD59-A6C34878D82A}">
                        <a16:rowId xmlns:a16="http://schemas.microsoft.com/office/drawing/2014/main" val="2489403815"/>
                      </a:ext>
                    </a:extLst>
                  </a:tr>
                  <a:tr h="228600">
                    <a:tc>
                      <a:txBody>
                        <a:bodyPr/>
                        <a:lstStyle/>
                        <a:p>
                          <a:pPr algn="ctr"/>
                          <a:r>
                            <a:rPr lang="en-US" sz="1200" dirty="0"/>
                            <a:t>input</a:t>
                          </a:r>
                        </a:p>
                      </a:txBody>
                      <a:tcPr marL="0" marR="0" marT="0" marB="0" anchor="ctr">
                        <a:solidFill>
                          <a:schemeClr val="bg1">
                            <a:lumMod val="75000"/>
                          </a:schemeClr>
                        </a:solidFill>
                      </a:tcPr>
                    </a:tc>
                    <a:extLst>
                      <a:ext uri="{0D108BD9-81ED-4DB2-BD59-A6C34878D82A}">
                        <a16:rowId xmlns:a16="http://schemas.microsoft.com/office/drawing/2014/main" val="2477071425"/>
                      </a:ext>
                    </a:extLst>
                  </a:tr>
                </a:tbl>
              </a:graphicData>
            </a:graphic>
          </p:graphicFrame>
        </mc:Fallback>
      </mc:AlternateContent>
      <p:sp>
        <p:nvSpPr>
          <p:cNvPr id="21" name="TextBox 20">
            <a:extLst>
              <a:ext uri="{FF2B5EF4-FFF2-40B4-BE49-F238E27FC236}">
                <a16:creationId xmlns:a16="http://schemas.microsoft.com/office/drawing/2014/main" id="{D04600EA-2680-4B76-A44D-AC9B9BE4ABA6}"/>
              </a:ext>
            </a:extLst>
          </p:cNvPr>
          <p:cNvSpPr txBox="1"/>
          <p:nvPr/>
        </p:nvSpPr>
        <p:spPr>
          <a:xfrm>
            <a:off x="7520586" y="6119336"/>
            <a:ext cx="1371600" cy="369332"/>
          </a:xfrm>
          <a:prstGeom prst="rect">
            <a:avLst/>
          </a:prstGeom>
          <a:noFill/>
        </p:spPr>
        <p:txBody>
          <a:bodyPr wrap="square" rtlCol="0">
            <a:spAutoFit/>
          </a:bodyPr>
          <a:lstStyle/>
          <a:p>
            <a:pPr algn="ctr"/>
            <a:r>
              <a:rPr lang="en-US" dirty="0" err="1"/>
              <a:t>AlexNet</a:t>
            </a:r>
            <a:r>
              <a:rPr lang="en-US" dirty="0"/>
              <a:t> (8)</a:t>
            </a:r>
          </a:p>
        </p:txBody>
      </p:sp>
      <p:sp>
        <p:nvSpPr>
          <p:cNvPr id="22" name="TextBox 21">
            <a:extLst>
              <a:ext uri="{FF2B5EF4-FFF2-40B4-BE49-F238E27FC236}">
                <a16:creationId xmlns:a16="http://schemas.microsoft.com/office/drawing/2014/main" id="{6D7DBB2F-0335-4FC4-9347-AB1C88F021BF}"/>
              </a:ext>
            </a:extLst>
          </p:cNvPr>
          <p:cNvSpPr txBox="1"/>
          <p:nvPr/>
        </p:nvSpPr>
        <p:spPr>
          <a:xfrm>
            <a:off x="9094293" y="6119336"/>
            <a:ext cx="1371600" cy="369332"/>
          </a:xfrm>
          <a:prstGeom prst="rect">
            <a:avLst/>
          </a:prstGeom>
          <a:noFill/>
        </p:spPr>
        <p:txBody>
          <a:bodyPr wrap="square" rtlCol="0">
            <a:spAutoFit/>
          </a:bodyPr>
          <a:lstStyle/>
          <a:p>
            <a:pPr algn="ctr"/>
            <a:r>
              <a:rPr lang="en-US" dirty="0"/>
              <a:t>VGG16 (16)</a:t>
            </a:r>
          </a:p>
        </p:txBody>
      </p:sp>
      <p:sp>
        <p:nvSpPr>
          <p:cNvPr id="23" name="TextBox 22">
            <a:extLst>
              <a:ext uri="{FF2B5EF4-FFF2-40B4-BE49-F238E27FC236}">
                <a16:creationId xmlns:a16="http://schemas.microsoft.com/office/drawing/2014/main" id="{9DBCAFCA-21A7-4D7A-A4D0-D76D7920B0FB}"/>
              </a:ext>
            </a:extLst>
          </p:cNvPr>
          <p:cNvSpPr txBox="1"/>
          <p:nvPr/>
        </p:nvSpPr>
        <p:spPr>
          <a:xfrm>
            <a:off x="10668000" y="6119336"/>
            <a:ext cx="1371600" cy="369332"/>
          </a:xfrm>
          <a:prstGeom prst="rect">
            <a:avLst/>
          </a:prstGeom>
          <a:noFill/>
        </p:spPr>
        <p:txBody>
          <a:bodyPr wrap="square" rtlCol="0">
            <a:spAutoFit/>
          </a:bodyPr>
          <a:lstStyle/>
          <a:p>
            <a:pPr algn="ctr"/>
            <a:r>
              <a:rPr lang="en-US" dirty="0"/>
              <a:t>VGG19 (19)</a:t>
            </a:r>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0B5FA04-0C23-4C6C-9322-85BF06524CF1}"/>
                  </a:ext>
                </a:extLst>
              </p:cNvPr>
              <p:cNvGraphicFramePr>
                <a:graphicFrameLocks noGrp="1"/>
              </p:cNvGraphicFramePr>
              <p:nvPr>
                <p:extLst>
                  <p:ext uri="{D42A27DB-BD31-4B8C-83A1-F6EECF244321}">
                    <p14:modId xmlns:p14="http://schemas.microsoft.com/office/powerpoint/2010/main" val="3840349469"/>
                  </p:ext>
                </p:extLst>
              </p:nvPr>
            </p:nvGraphicFramePr>
            <p:xfrm>
              <a:off x="907690" y="3884589"/>
              <a:ext cx="6460497" cy="2133600"/>
            </p:xfrm>
            <a:graphic>
              <a:graphicData uri="http://schemas.openxmlformats.org/drawingml/2006/table">
                <a:tbl>
                  <a:tblPr>
                    <a:tableStyleId>{616DA210-FB5B-4158-B5E0-FEB733F419BA}</a:tableStyleId>
                  </a:tblPr>
                  <a:tblGrid>
                    <a:gridCol w="1080769">
                      <a:extLst>
                        <a:ext uri="{9D8B030D-6E8A-4147-A177-3AD203B41FA5}">
                          <a16:colId xmlns:a16="http://schemas.microsoft.com/office/drawing/2014/main" val="1425042052"/>
                        </a:ext>
                      </a:extLst>
                    </a:gridCol>
                    <a:gridCol w="2598057">
                      <a:extLst>
                        <a:ext uri="{9D8B030D-6E8A-4147-A177-3AD203B41FA5}">
                          <a16:colId xmlns:a16="http://schemas.microsoft.com/office/drawing/2014/main" val="919996031"/>
                        </a:ext>
                      </a:extLst>
                    </a:gridCol>
                    <a:gridCol w="2781671">
                      <a:extLst>
                        <a:ext uri="{9D8B030D-6E8A-4147-A177-3AD203B41FA5}">
                          <a16:colId xmlns:a16="http://schemas.microsoft.com/office/drawing/2014/main" val="3957476869"/>
                        </a:ext>
                      </a:extLst>
                    </a:gridCol>
                  </a:tblGrid>
                  <a:tr h="370840">
                    <a:tc>
                      <a:txBody>
                        <a:bodyPr/>
                        <a:lstStyle/>
                        <a:p>
                          <a:r>
                            <a:rPr lang="en-US" sz="2200" b="1" dirty="0">
                              <a:solidFill>
                                <a:srgbClr val="C00000"/>
                              </a:solidFill>
                            </a:rPr>
                            <a:t>Input</a:t>
                          </a:r>
                        </a:p>
                      </a:txBody>
                      <a:tcPr/>
                    </a:tc>
                    <a:tc>
                      <a:txBody>
                        <a:bodyPr/>
                        <a:lstStyle/>
                        <a:p>
                          <a:pPr algn="l"/>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 2</m:t>
                                </m:r>
                                <m:r>
                                  <a:rPr lang="en-US" sz="2200" i="1" dirty="0" smtClean="0">
                                    <a:latin typeface="Cambria Math" panose="02040503050406030204" pitchFamily="18" charset="0"/>
                                  </a:rPr>
                                  <m:t>𝐻</m:t>
                                </m:r>
                                <m:r>
                                  <a:rPr lang="en-US" sz="2200" b="0" i="1" dirty="0" smtClean="0">
                                    <a:latin typeface="Cambria Math" panose="02040503050406030204" pitchFamily="18" charset="0"/>
                                  </a:rPr>
                                  <m:t>×</m:t>
                                </m:r>
                                <m:r>
                                  <a:rPr lang="en-US" sz="2200" i="1" dirty="0" smtClean="0">
                                    <a:latin typeface="Cambria Math" panose="02040503050406030204" pitchFamily="18" charset="0"/>
                                  </a:rPr>
                                  <m:t>2</m:t>
                                </m:r>
                                <m:r>
                                  <a:rPr lang="en-US" sz="2200" i="1" dirty="0" smtClean="0">
                                    <a:latin typeface="Cambria Math" panose="02040503050406030204" pitchFamily="18" charset="0"/>
                                  </a:rPr>
                                  <m:t>𝑊</m:t>
                                </m:r>
                              </m:oMath>
                            </m:oMathPara>
                          </a14:m>
                          <a:endParaRPr lang="en-US" sz="2200" dirty="0"/>
                        </a:p>
                      </a:txBody>
                      <a:tcPr/>
                    </a:tc>
                    <a:tc>
                      <a:txBody>
                        <a:bodyPr/>
                        <a:lstStyle/>
                        <a:p>
                          <a:pPr algn="l"/>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2</m:t>
                                </m:r>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 </m:t>
                                </m:r>
                                <m:r>
                                  <a:rPr lang="en-US" sz="2200" i="1" dirty="0" smtClean="0">
                                    <a:latin typeface="Cambria Math" panose="02040503050406030204" pitchFamily="18" charset="0"/>
                                  </a:rPr>
                                  <m:t>𝐻</m:t>
                                </m:r>
                                <m:r>
                                  <a:rPr lang="en-US" sz="2200" b="0" i="1" dirty="0" smtClean="0">
                                    <a:latin typeface="Cambria Math" panose="02040503050406030204" pitchFamily="18" charset="0"/>
                                  </a:rPr>
                                  <m:t>×</m:t>
                                </m:r>
                                <m:r>
                                  <a:rPr lang="en-US" sz="2200" i="1" dirty="0" smtClean="0">
                                    <a:latin typeface="Cambria Math" panose="02040503050406030204" pitchFamily="18" charset="0"/>
                                  </a:rPr>
                                  <m:t>𝑊</m:t>
                                </m:r>
                              </m:oMath>
                            </m:oMathPara>
                          </a14:m>
                          <a:endParaRPr lang="en-US" sz="2200" dirty="0"/>
                        </a:p>
                      </a:txBody>
                      <a:tcPr/>
                    </a:tc>
                    <a:extLst>
                      <a:ext uri="{0D108BD9-81ED-4DB2-BD59-A6C34878D82A}">
                        <a16:rowId xmlns:a16="http://schemas.microsoft.com/office/drawing/2014/main" val="512888281"/>
                      </a:ext>
                    </a:extLst>
                  </a:tr>
                  <a:tr h="370840">
                    <a:tc>
                      <a:txBody>
                        <a:bodyPr/>
                        <a:lstStyle/>
                        <a:p>
                          <a:r>
                            <a:rPr lang="en-US" sz="2200" b="1" dirty="0">
                              <a:solidFill>
                                <a:srgbClr val="C00000"/>
                              </a:solidFill>
                            </a:rPr>
                            <a:t>Layer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Conv(</a:t>
                          </a:r>
                          <a14:m>
                            <m:oMath xmlns:m="http://schemas.openxmlformats.org/officeDocument/2006/math">
                              <m:r>
                                <a:rPr lang="en-US" sz="2200" i="1" dirty="0" smtClean="0">
                                  <a:latin typeface="Cambria Math" panose="02040503050406030204" pitchFamily="18" charset="0"/>
                                </a:rPr>
                                <m:t>3</m:t>
                              </m:r>
                              <m:r>
                                <a:rPr lang="en-US" sz="2200" b="0" i="1" dirty="0" smtClean="0">
                                  <a:latin typeface="Cambria Math" panose="02040503050406030204" pitchFamily="18" charset="0"/>
                                </a:rPr>
                                <m:t>×</m:t>
                              </m:r>
                              <m:r>
                                <a:rPr lang="en-US" sz="2200" i="1" dirty="0" smtClean="0">
                                  <a:latin typeface="Cambria Math" panose="02040503050406030204" pitchFamily="18" charset="0"/>
                                </a:rPr>
                                <m:t>3</m:t>
                              </m:r>
                            </m:oMath>
                          </a14:m>
                          <a:r>
                            <a:rPr lang="en-US" sz="2200" dirty="0"/>
                            <a:t>, </a:t>
                          </a:r>
                          <a14:m>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m:t>
                              </m:r>
                              <m:r>
                                <a:rPr lang="en-US" sz="2200" i="1" dirty="0" smtClean="0">
                                  <a:latin typeface="Cambria Math" panose="02040503050406030204" pitchFamily="18" charset="0"/>
                                </a:rPr>
                                <m:t>𝐶</m:t>
                              </m:r>
                            </m:oMath>
                          </a14:m>
                          <a:r>
                            <a:rPr lang="en-US" sz="22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Conv(</a:t>
                          </a:r>
                          <a14:m>
                            <m:oMath xmlns:m="http://schemas.openxmlformats.org/officeDocument/2006/math">
                              <m:r>
                                <a:rPr lang="en-US" sz="2200" i="1" dirty="0" smtClean="0">
                                  <a:latin typeface="Cambria Math" panose="02040503050406030204" pitchFamily="18" charset="0"/>
                                </a:rPr>
                                <m:t>3</m:t>
                              </m:r>
                              <m:r>
                                <a:rPr lang="en-US" sz="2200" b="0" i="1" dirty="0" smtClean="0">
                                  <a:latin typeface="Cambria Math" panose="02040503050406030204" pitchFamily="18" charset="0"/>
                                </a:rPr>
                                <m:t>×</m:t>
                              </m:r>
                              <m:r>
                                <a:rPr lang="en-US" sz="2200" i="1" dirty="0" smtClean="0">
                                  <a:latin typeface="Cambria Math" panose="02040503050406030204" pitchFamily="18" charset="0"/>
                                </a:rPr>
                                <m:t>3</m:t>
                              </m:r>
                            </m:oMath>
                          </a14:m>
                          <a:r>
                            <a:rPr lang="en-US" sz="2200" dirty="0"/>
                            <a:t>, 2</a:t>
                          </a:r>
                          <a14:m>
                            <m:oMath xmlns:m="http://schemas.openxmlformats.org/officeDocument/2006/math">
                              <m:r>
                                <a:rPr lang="en-US" sz="2200" i="1" dirty="0" smtClean="0">
                                  <a:latin typeface="Cambria Math" panose="02040503050406030204" pitchFamily="18" charset="0"/>
                                </a:rPr>
                                <m:t>𝐶</m:t>
                              </m:r>
                              <m:r>
                                <a:rPr lang="en-US" sz="2200" b="0" i="1" dirty="0" smtClean="0">
                                  <a:latin typeface="Cambria Math" panose="02040503050406030204" pitchFamily="18" charset="0"/>
                                </a:rPr>
                                <m:t>→2</m:t>
                              </m:r>
                              <m:r>
                                <a:rPr lang="en-US" sz="2200" i="1" dirty="0" smtClean="0">
                                  <a:latin typeface="Cambria Math" panose="02040503050406030204" pitchFamily="18" charset="0"/>
                                </a:rPr>
                                <m:t>𝐶</m:t>
                              </m:r>
                            </m:oMath>
                          </a14:m>
                          <a:r>
                            <a:rPr lang="en-US" sz="2200" dirty="0"/>
                            <a:t>)</a:t>
                          </a:r>
                        </a:p>
                      </a:txBody>
                      <a:tcPr/>
                    </a:tc>
                    <a:extLst>
                      <a:ext uri="{0D108BD9-81ED-4DB2-BD59-A6C34878D82A}">
                        <a16:rowId xmlns:a16="http://schemas.microsoft.com/office/drawing/2014/main" val="616924129"/>
                      </a:ext>
                    </a:extLst>
                  </a:tr>
                  <a:tr h="370840">
                    <a:tc>
                      <a:txBody>
                        <a:bodyPr/>
                        <a:lstStyle/>
                        <a:p>
                          <a:r>
                            <a:rPr lang="en-US" sz="2200" b="1" dirty="0">
                              <a:solidFill>
                                <a:srgbClr val="C00000"/>
                              </a:solidFill>
                            </a:rPr>
                            <a:t>Mem.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4</m:t>
                                </m:r>
                                <m:r>
                                  <a:rPr lang="en-US" sz="2200" i="1" dirty="0" smtClean="0">
                                    <a:latin typeface="Cambria Math" panose="02040503050406030204" pitchFamily="18" charset="0"/>
                                  </a:rPr>
                                  <m:t>𝐻𝑊𝐶</m:t>
                                </m:r>
                              </m:oMath>
                            </m:oMathPara>
                          </a14:m>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2</m:t>
                                </m:r>
                                <m:r>
                                  <a:rPr lang="en-US" sz="2200" i="1" dirty="0" smtClean="0">
                                    <a:latin typeface="Cambria Math" panose="02040503050406030204" pitchFamily="18" charset="0"/>
                                  </a:rPr>
                                  <m:t>𝐻𝑊𝐶</m:t>
                                </m:r>
                              </m:oMath>
                            </m:oMathPara>
                          </a14:m>
                          <a:endParaRPr lang="en-US" sz="2200" dirty="0"/>
                        </a:p>
                      </a:txBody>
                      <a:tcPr/>
                    </a:tc>
                    <a:extLst>
                      <a:ext uri="{0D108BD9-81ED-4DB2-BD59-A6C34878D82A}">
                        <a16:rowId xmlns:a16="http://schemas.microsoft.com/office/drawing/2014/main" val="2851846516"/>
                      </a:ext>
                    </a:extLst>
                  </a:tr>
                  <a:tr h="370840">
                    <a:tc>
                      <a:txBody>
                        <a:bodyPr/>
                        <a:lstStyle/>
                        <a:p>
                          <a:r>
                            <a:rPr lang="en-US" sz="2200" b="1" dirty="0">
                              <a:solidFill>
                                <a:srgbClr val="C00000"/>
                              </a:solidFill>
                            </a:rPr>
                            <a:t>Params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9</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rPr>
                                  <m:t>36</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extLst>
                      <a:ext uri="{0D108BD9-81ED-4DB2-BD59-A6C34878D82A}">
                        <a16:rowId xmlns:a16="http://schemas.microsoft.com/office/drawing/2014/main" val="1910111757"/>
                      </a:ext>
                    </a:extLst>
                  </a:tr>
                  <a:tr h="370840">
                    <a:tc>
                      <a:txBody>
                        <a:bodyPr/>
                        <a:lstStyle/>
                        <a:p>
                          <a:r>
                            <a:rPr lang="en-US" sz="2200" b="1" dirty="0">
                              <a:solidFill>
                                <a:srgbClr val="C00000"/>
                              </a:solidFill>
                            </a:rPr>
                            <a:t>FLOPs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36</m:t>
                                </m:r>
                                <m:r>
                                  <a:rPr lang="en-US" sz="2200" i="1" dirty="0" smtClean="0">
                                    <a:latin typeface="Cambria Math" panose="02040503050406030204" pitchFamily="18" charset="0"/>
                                  </a:rPr>
                                  <m:t>𝐻𝑊</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36</m:t>
                                </m:r>
                                <m:r>
                                  <a:rPr lang="en-US" sz="2200" i="1" dirty="0" smtClean="0">
                                    <a:latin typeface="Cambria Math" panose="02040503050406030204" pitchFamily="18" charset="0"/>
                                  </a:rPr>
                                  <m:t>𝐻𝑊</m:t>
                                </m:r>
                                <m:sSup>
                                  <m:sSupPr>
                                    <m:ctrlPr>
                                      <a:rPr lang="en-US" sz="2200" b="0" i="1" dirty="0" smtClean="0">
                                        <a:latin typeface="Cambria Math" panose="02040503050406030204" pitchFamily="18" charset="0"/>
                                      </a:rPr>
                                    </m:ctrlPr>
                                  </m:sSupPr>
                                  <m:e>
                                    <m:r>
                                      <a:rPr lang="en-US" sz="2200" i="1" dirty="0" smtClean="0">
                                        <a:latin typeface="Cambria Math" panose="02040503050406030204" pitchFamily="18" charset="0"/>
                                      </a:rPr>
                                      <m:t>𝐶</m:t>
                                    </m:r>
                                  </m:e>
                                  <m:sup>
                                    <m:r>
                                      <a:rPr lang="en-US" sz="2200" i="1" dirty="0" smtClean="0">
                                        <a:latin typeface="Cambria Math" panose="02040503050406030204" pitchFamily="18" charset="0"/>
                                      </a:rPr>
                                      <m:t>2</m:t>
                                    </m:r>
                                  </m:sup>
                                </m:sSup>
                              </m:oMath>
                            </m:oMathPara>
                          </a14:m>
                          <a:endParaRPr lang="en-US" sz="2200" dirty="0"/>
                        </a:p>
                      </a:txBody>
                      <a:tcPr/>
                    </a:tc>
                    <a:extLst>
                      <a:ext uri="{0D108BD9-81ED-4DB2-BD59-A6C34878D82A}">
                        <a16:rowId xmlns:a16="http://schemas.microsoft.com/office/drawing/2014/main" val="417227930"/>
                      </a:ext>
                    </a:extLst>
                  </a:tr>
                </a:tbl>
              </a:graphicData>
            </a:graphic>
          </p:graphicFrame>
        </mc:Choice>
        <mc:Fallback xmlns="">
          <p:graphicFrame>
            <p:nvGraphicFramePr>
              <p:cNvPr id="25" name="Table 25">
                <a:extLst>
                  <a:ext uri="{FF2B5EF4-FFF2-40B4-BE49-F238E27FC236}">
                    <a16:creationId xmlns:a16="http://schemas.microsoft.com/office/drawing/2014/main" id="{50B5FA04-0C23-4C6C-9322-85BF06524CF1}"/>
                  </a:ext>
                </a:extLst>
              </p:cNvPr>
              <p:cNvGraphicFramePr>
                <a:graphicFrameLocks noGrp="1"/>
              </p:cNvGraphicFramePr>
              <p:nvPr>
                <p:extLst>
                  <p:ext uri="{D42A27DB-BD31-4B8C-83A1-F6EECF244321}">
                    <p14:modId xmlns:p14="http://schemas.microsoft.com/office/powerpoint/2010/main" val="3840349469"/>
                  </p:ext>
                </p:extLst>
              </p:nvPr>
            </p:nvGraphicFramePr>
            <p:xfrm>
              <a:off x="907690" y="3884589"/>
              <a:ext cx="6460497" cy="2133600"/>
            </p:xfrm>
            <a:graphic>
              <a:graphicData uri="http://schemas.openxmlformats.org/drawingml/2006/table">
                <a:tbl>
                  <a:tblPr>
                    <a:tableStyleId>{616DA210-FB5B-4158-B5E0-FEB733F419BA}</a:tableStyleId>
                  </a:tblPr>
                  <a:tblGrid>
                    <a:gridCol w="1080769">
                      <a:extLst>
                        <a:ext uri="{9D8B030D-6E8A-4147-A177-3AD203B41FA5}">
                          <a16:colId xmlns:a16="http://schemas.microsoft.com/office/drawing/2014/main" val="1425042052"/>
                        </a:ext>
                      </a:extLst>
                    </a:gridCol>
                    <a:gridCol w="2598057">
                      <a:extLst>
                        <a:ext uri="{9D8B030D-6E8A-4147-A177-3AD203B41FA5}">
                          <a16:colId xmlns:a16="http://schemas.microsoft.com/office/drawing/2014/main" val="919996031"/>
                        </a:ext>
                      </a:extLst>
                    </a:gridCol>
                    <a:gridCol w="2781671">
                      <a:extLst>
                        <a:ext uri="{9D8B030D-6E8A-4147-A177-3AD203B41FA5}">
                          <a16:colId xmlns:a16="http://schemas.microsoft.com/office/drawing/2014/main" val="3957476869"/>
                        </a:ext>
                      </a:extLst>
                    </a:gridCol>
                  </a:tblGrid>
                  <a:tr h="426720">
                    <a:tc>
                      <a:txBody>
                        <a:bodyPr/>
                        <a:lstStyle/>
                        <a:p>
                          <a:r>
                            <a:rPr lang="en-US" sz="2200" b="1" dirty="0">
                              <a:solidFill>
                                <a:srgbClr val="C00000"/>
                              </a:solidFill>
                            </a:rPr>
                            <a:t>Input</a:t>
                          </a:r>
                        </a:p>
                      </a:txBody>
                      <a:tcPr/>
                    </a:tc>
                    <a:tc>
                      <a:txBody>
                        <a:bodyPr/>
                        <a:lstStyle/>
                        <a:p>
                          <a:endParaRPr lang="en-US"/>
                        </a:p>
                      </a:txBody>
                      <a:tcPr>
                        <a:blipFill>
                          <a:blip r:embed="rId6"/>
                          <a:stretch>
                            <a:fillRect l="-41686" t="-10000" r="-107494" b="-430000"/>
                          </a:stretch>
                        </a:blipFill>
                      </a:tcPr>
                    </a:tc>
                    <a:tc>
                      <a:txBody>
                        <a:bodyPr/>
                        <a:lstStyle/>
                        <a:p>
                          <a:endParaRPr lang="en-US"/>
                        </a:p>
                      </a:txBody>
                      <a:tcPr>
                        <a:blipFill>
                          <a:blip r:embed="rId6"/>
                          <a:stretch>
                            <a:fillRect l="-132385" t="-10000" r="-438" b="-430000"/>
                          </a:stretch>
                        </a:blipFill>
                      </a:tcPr>
                    </a:tc>
                    <a:extLst>
                      <a:ext uri="{0D108BD9-81ED-4DB2-BD59-A6C34878D82A}">
                        <a16:rowId xmlns:a16="http://schemas.microsoft.com/office/drawing/2014/main" val="512888281"/>
                      </a:ext>
                    </a:extLst>
                  </a:tr>
                  <a:tr h="426720">
                    <a:tc>
                      <a:txBody>
                        <a:bodyPr/>
                        <a:lstStyle/>
                        <a:p>
                          <a:r>
                            <a:rPr lang="en-US" sz="2200" b="1" dirty="0">
                              <a:solidFill>
                                <a:srgbClr val="C00000"/>
                              </a:solidFill>
                            </a:rPr>
                            <a:t>Layer</a:t>
                          </a:r>
                        </a:p>
                      </a:txBody>
                      <a:tcPr/>
                    </a:tc>
                    <a:tc>
                      <a:txBody>
                        <a:bodyPr/>
                        <a:lstStyle/>
                        <a:p>
                          <a:endParaRPr lang="en-US"/>
                        </a:p>
                      </a:txBody>
                      <a:tcPr>
                        <a:blipFill>
                          <a:blip r:embed="rId6"/>
                          <a:stretch>
                            <a:fillRect l="-41686" t="-110000" r="-107494" b="-330000"/>
                          </a:stretch>
                        </a:blipFill>
                      </a:tcPr>
                    </a:tc>
                    <a:tc>
                      <a:txBody>
                        <a:bodyPr/>
                        <a:lstStyle/>
                        <a:p>
                          <a:endParaRPr lang="en-US"/>
                        </a:p>
                      </a:txBody>
                      <a:tcPr>
                        <a:blipFill>
                          <a:blip r:embed="rId6"/>
                          <a:stretch>
                            <a:fillRect l="-132385" t="-110000" r="-438" b="-330000"/>
                          </a:stretch>
                        </a:blipFill>
                      </a:tcPr>
                    </a:tc>
                    <a:extLst>
                      <a:ext uri="{0D108BD9-81ED-4DB2-BD59-A6C34878D82A}">
                        <a16:rowId xmlns:a16="http://schemas.microsoft.com/office/drawing/2014/main" val="616924129"/>
                      </a:ext>
                    </a:extLst>
                  </a:tr>
                  <a:tr h="426720">
                    <a:tc>
                      <a:txBody>
                        <a:bodyPr/>
                        <a:lstStyle/>
                        <a:p>
                          <a:r>
                            <a:rPr lang="en-US" sz="2200" b="1" dirty="0">
                              <a:solidFill>
                                <a:srgbClr val="C00000"/>
                              </a:solidFill>
                            </a:rPr>
                            <a:t>Mem.</a:t>
                          </a:r>
                        </a:p>
                      </a:txBody>
                      <a:tcPr/>
                    </a:tc>
                    <a:tc>
                      <a:txBody>
                        <a:bodyPr/>
                        <a:lstStyle/>
                        <a:p>
                          <a:endParaRPr lang="en-US"/>
                        </a:p>
                      </a:txBody>
                      <a:tcPr>
                        <a:blipFill>
                          <a:blip r:embed="rId6"/>
                          <a:stretch>
                            <a:fillRect l="-41686" t="-207042" r="-107494" b="-225352"/>
                          </a:stretch>
                        </a:blipFill>
                      </a:tcPr>
                    </a:tc>
                    <a:tc>
                      <a:txBody>
                        <a:bodyPr/>
                        <a:lstStyle/>
                        <a:p>
                          <a:endParaRPr lang="en-US"/>
                        </a:p>
                      </a:txBody>
                      <a:tcPr>
                        <a:blipFill>
                          <a:blip r:embed="rId6"/>
                          <a:stretch>
                            <a:fillRect l="-132385" t="-207042" r="-438" b="-225352"/>
                          </a:stretch>
                        </a:blipFill>
                      </a:tcPr>
                    </a:tc>
                    <a:extLst>
                      <a:ext uri="{0D108BD9-81ED-4DB2-BD59-A6C34878D82A}">
                        <a16:rowId xmlns:a16="http://schemas.microsoft.com/office/drawing/2014/main" val="2851846516"/>
                      </a:ext>
                    </a:extLst>
                  </a:tr>
                  <a:tr h="426720">
                    <a:tc>
                      <a:txBody>
                        <a:bodyPr/>
                        <a:lstStyle/>
                        <a:p>
                          <a:r>
                            <a:rPr lang="en-US" sz="2200" b="1" dirty="0">
                              <a:solidFill>
                                <a:srgbClr val="C00000"/>
                              </a:solidFill>
                            </a:rPr>
                            <a:t>Params</a:t>
                          </a:r>
                        </a:p>
                      </a:txBody>
                      <a:tcPr/>
                    </a:tc>
                    <a:tc>
                      <a:txBody>
                        <a:bodyPr/>
                        <a:lstStyle/>
                        <a:p>
                          <a:endParaRPr lang="en-US"/>
                        </a:p>
                      </a:txBody>
                      <a:tcPr>
                        <a:blipFill>
                          <a:blip r:embed="rId6"/>
                          <a:stretch>
                            <a:fillRect l="-41686" t="-311429" r="-107494" b="-128571"/>
                          </a:stretch>
                        </a:blipFill>
                      </a:tcPr>
                    </a:tc>
                    <a:tc>
                      <a:txBody>
                        <a:bodyPr/>
                        <a:lstStyle/>
                        <a:p>
                          <a:endParaRPr lang="en-US"/>
                        </a:p>
                      </a:txBody>
                      <a:tcPr>
                        <a:blipFill>
                          <a:blip r:embed="rId6"/>
                          <a:stretch>
                            <a:fillRect l="-132385" t="-311429" r="-438" b="-128571"/>
                          </a:stretch>
                        </a:blipFill>
                      </a:tcPr>
                    </a:tc>
                    <a:extLst>
                      <a:ext uri="{0D108BD9-81ED-4DB2-BD59-A6C34878D82A}">
                        <a16:rowId xmlns:a16="http://schemas.microsoft.com/office/drawing/2014/main" val="1910111757"/>
                      </a:ext>
                    </a:extLst>
                  </a:tr>
                  <a:tr h="426720">
                    <a:tc>
                      <a:txBody>
                        <a:bodyPr/>
                        <a:lstStyle/>
                        <a:p>
                          <a:r>
                            <a:rPr lang="en-US" sz="2200" b="1" dirty="0">
                              <a:solidFill>
                                <a:srgbClr val="C00000"/>
                              </a:solidFill>
                            </a:rPr>
                            <a:t>FLOPs</a:t>
                          </a:r>
                        </a:p>
                      </a:txBody>
                      <a:tcPr/>
                    </a:tc>
                    <a:tc>
                      <a:txBody>
                        <a:bodyPr/>
                        <a:lstStyle/>
                        <a:p>
                          <a:endParaRPr lang="en-US"/>
                        </a:p>
                      </a:txBody>
                      <a:tcPr>
                        <a:blipFill>
                          <a:blip r:embed="rId6"/>
                          <a:stretch>
                            <a:fillRect l="-41686" t="-411429" r="-107494" b="-28571"/>
                          </a:stretch>
                        </a:blipFill>
                      </a:tcPr>
                    </a:tc>
                    <a:tc>
                      <a:txBody>
                        <a:bodyPr/>
                        <a:lstStyle/>
                        <a:p>
                          <a:endParaRPr lang="en-US"/>
                        </a:p>
                      </a:txBody>
                      <a:tcPr>
                        <a:blipFill>
                          <a:blip r:embed="rId6"/>
                          <a:stretch>
                            <a:fillRect l="-132385" t="-411429" r="-438" b="-28571"/>
                          </a:stretch>
                        </a:blipFill>
                      </a:tcPr>
                    </a:tc>
                    <a:extLst>
                      <a:ext uri="{0D108BD9-81ED-4DB2-BD59-A6C34878D82A}">
                        <a16:rowId xmlns:a16="http://schemas.microsoft.com/office/drawing/2014/main" val="417227930"/>
                      </a:ext>
                    </a:extLst>
                  </a:tr>
                </a:tbl>
              </a:graphicData>
            </a:graphic>
          </p:graphicFrame>
        </mc:Fallback>
      </mc:AlternateContent>
      <p:sp>
        <p:nvSpPr>
          <p:cNvPr id="14" name="Rectangle 13">
            <a:extLst>
              <a:ext uri="{FF2B5EF4-FFF2-40B4-BE49-F238E27FC236}">
                <a16:creationId xmlns:a16="http://schemas.microsoft.com/office/drawing/2014/main" id="{772BADB3-8C01-4B21-9499-5F657E2A3E5E}"/>
              </a:ext>
            </a:extLst>
          </p:cNvPr>
          <p:cNvSpPr/>
          <p:nvPr/>
        </p:nvSpPr>
        <p:spPr>
          <a:xfrm>
            <a:off x="838200" y="970449"/>
            <a:ext cx="4198257" cy="1569660"/>
          </a:xfrm>
          <a:prstGeom prst="rect">
            <a:avLst/>
          </a:prstGeom>
          <a:ln>
            <a:solidFill>
              <a:srgbClr val="C00000"/>
            </a:solidFill>
          </a:ln>
        </p:spPr>
        <p:txBody>
          <a:bodyPr wrap="square">
            <a:spAutoFit/>
          </a:bodyPr>
          <a:lstStyle/>
          <a:p>
            <a:r>
              <a:rPr lang="en-US" sz="2400" b="1" dirty="0">
                <a:solidFill>
                  <a:srgbClr val="C00000"/>
                </a:solidFill>
              </a:rPr>
              <a:t>VGG Design rules:</a:t>
            </a:r>
          </a:p>
          <a:p>
            <a:r>
              <a:rPr lang="en-US" sz="2400" dirty="0"/>
              <a:t>All conv are 3x3 stride 1 pad 1</a:t>
            </a:r>
          </a:p>
          <a:p>
            <a:r>
              <a:rPr lang="en-US" sz="2400" b="1" dirty="0"/>
              <a:t>All max pool are 2x2 stride 2</a:t>
            </a:r>
          </a:p>
          <a:p>
            <a:r>
              <a:rPr lang="en-US" sz="2400" b="1" dirty="0"/>
              <a:t>After pool, double #channels</a:t>
            </a:r>
          </a:p>
        </p:txBody>
      </p:sp>
      <p:sp>
        <p:nvSpPr>
          <p:cNvPr id="15" name="TextBox 14">
            <a:extLst>
              <a:ext uri="{FF2B5EF4-FFF2-40B4-BE49-F238E27FC236}">
                <a16:creationId xmlns:a16="http://schemas.microsoft.com/office/drawing/2014/main" id="{A495E4A0-6930-4D3F-89D5-D13A0F7CD2B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Tree>
    <p:extLst>
      <p:ext uri="{BB962C8B-B14F-4D97-AF65-F5344CB8AC3E}">
        <p14:creationId xmlns:p14="http://schemas.microsoft.com/office/powerpoint/2010/main" val="3761720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r>
              <a:rPr lang="en-US" dirty="0"/>
              <a:t> (2014): </a:t>
            </a:r>
          </a:p>
        </p:txBody>
      </p:sp>
      <p:sp>
        <p:nvSpPr>
          <p:cNvPr id="4" name="Rectangle 3"/>
          <p:cNvSpPr/>
          <p:nvPr/>
        </p:nvSpPr>
        <p:spPr>
          <a:xfrm>
            <a:off x="2209800" y="6336268"/>
            <a:ext cx="7848600" cy="369332"/>
          </a:xfrm>
          <a:prstGeom prst="rect">
            <a:avLst/>
          </a:prstGeom>
        </p:spPr>
        <p:txBody>
          <a:bodyPr wrap="square">
            <a:spAutoFit/>
          </a:bodyPr>
          <a:lstStyle/>
          <a:p>
            <a:pPr algn="ctr"/>
            <a:r>
              <a:rPr lang="en-US" dirty="0">
                <a:solidFill>
                  <a:srgbClr val="000000"/>
                </a:solidFill>
              </a:rPr>
              <a:t> C. </a:t>
            </a:r>
            <a:r>
              <a:rPr lang="en-US" dirty="0" err="1">
                <a:solidFill>
                  <a:srgbClr val="000000"/>
                </a:solidFill>
              </a:rPr>
              <a:t>Szegedy</a:t>
            </a:r>
            <a:r>
              <a:rPr lang="en-US" dirty="0">
                <a:solidFill>
                  <a:srgbClr val="000000"/>
                </a:solidFill>
              </a:rPr>
              <a:t> et al., </a:t>
            </a:r>
            <a:r>
              <a:rPr lang="en-US" dirty="0">
                <a:solidFill>
                  <a:srgbClr val="000000"/>
                </a:solidFill>
                <a:hlinkClick r:id="rId3"/>
              </a:rPr>
              <a:t>Going deeper with convolutions</a:t>
            </a:r>
            <a:r>
              <a:rPr lang="en-US" dirty="0">
                <a:solidFill>
                  <a:srgbClr val="000000"/>
                </a:solidFill>
              </a:rPr>
              <a:t>, CVPR 2015</a:t>
            </a:r>
          </a:p>
        </p:txBody>
      </p:sp>
      <p:pic>
        <p:nvPicPr>
          <p:cNvPr id="3" name="Picture 2" descr="Screen Shot 2017-01-13 at 4.30.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311401"/>
            <a:ext cx="9144000" cy="2233503"/>
          </a:xfrm>
          <a:prstGeom prst="rect">
            <a:avLst/>
          </a:prstGeom>
        </p:spPr>
      </p:pic>
      <p:pic>
        <p:nvPicPr>
          <p:cNvPr id="6" name="Picture 5" descr="Screen Shot 2017-01-18 at 3.19.37 PM.png"/>
          <p:cNvPicPr>
            <a:picLocks noChangeAspect="1"/>
          </p:cNvPicPr>
          <p:nvPr/>
        </p:nvPicPr>
        <p:blipFill rotWithShape="1">
          <a:blip r:embed="rId5">
            <a:extLst>
              <a:ext uri="{28A0092B-C50C-407E-A947-70E740481C1C}">
                <a14:useLocalDpi xmlns:a14="http://schemas.microsoft.com/office/drawing/2010/main" val="0"/>
              </a:ext>
            </a:extLst>
          </a:blip>
          <a:srcRect l="8774" r="11414"/>
          <a:stretch/>
        </p:blipFill>
        <p:spPr>
          <a:xfrm rot="5400000">
            <a:off x="3809923" y="1817993"/>
            <a:ext cx="4059456" cy="329730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pic>
      <p:sp>
        <p:nvSpPr>
          <p:cNvPr id="7" name="Rectangle 6"/>
          <p:cNvSpPr/>
          <p:nvPr/>
        </p:nvSpPr>
        <p:spPr bwMode="auto">
          <a:xfrm>
            <a:off x="3048000" y="2895600"/>
            <a:ext cx="990600" cy="160020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9" name="Straight Connector 8"/>
          <p:cNvCxnSpPr/>
          <p:nvPr/>
        </p:nvCxnSpPr>
        <p:spPr bwMode="auto">
          <a:xfrm flipV="1">
            <a:off x="3048000" y="990600"/>
            <a:ext cx="1143000" cy="1905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10" name="Straight Connector 9"/>
          <p:cNvCxnSpPr/>
          <p:nvPr/>
        </p:nvCxnSpPr>
        <p:spPr bwMode="auto">
          <a:xfrm>
            <a:off x="3048000" y="4495800"/>
            <a:ext cx="1143000" cy="15240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14" name="TextBox 13"/>
          <p:cNvSpPr txBox="1"/>
          <p:nvPr/>
        </p:nvSpPr>
        <p:spPr>
          <a:xfrm>
            <a:off x="4038600" y="5604980"/>
            <a:ext cx="3449703" cy="646331"/>
          </a:xfrm>
          <a:prstGeom prst="rect">
            <a:avLst/>
          </a:prstGeom>
          <a:noFill/>
        </p:spPr>
        <p:txBody>
          <a:bodyPr wrap="square" rtlCol="0">
            <a:spAutoFit/>
          </a:bodyPr>
          <a:lstStyle/>
          <a:p>
            <a:r>
              <a:rPr lang="en-US" dirty="0"/>
              <a:t>Inception module: four parallel branches, all kernel sizes.</a:t>
            </a:r>
          </a:p>
        </p:txBody>
      </p:sp>
      <p:sp>
        <p:nvSpPr>
          <p:cNvPr id="5" name="Slide Number Placeholder 4">
            <a:extLst>
              <a:ext uri="{FF2B5EF4-FFF2-40B4-BE49-F238E27FC236}">
                <a16:creationId xmlns:a16="http://schemas.microsoft.com/office/drawing/2014/main" id="{4BDB1A91-40CF-496B-8804-C34CFB33E140}"/>
              </a:ext>
            </a:extLst>
          </p:cNvPr>
          <p:cNvSpPr>
            <a:spLocks noGrp="1"/>
          </p:cNvSpPr>
          <p:nvPr>
            <p:ph type="sldNum" sz="quarter" idx="12"/>
          </p:nvPr>
        </p:nvSpPr>
        <p:spPr/>
        <p:txBody>
          <a:bodyPr/>
          <a:lstStyle/>
          <a:p>
            <a:fld id="{7E663616-BBAC-427E-89D3-E72909796144}" type="slidenum">
              <a:rPr lang="en-US" smtClean="0"/>
              <a:t>91</a:t>
            </a:fld>
            <a:endParaRPr lang="en-US"/>
          </a:p>
        </p:txBody>
      </p:sp>
      <p:sp>
        <p:nvSpPr>
          <p:cNvPr id="11" name="Rectangle 10">
            <a:extLst>
              <a:ext uri="{FF2B5EF4-FFF2-40B4-BE49-F238E27FC236}">
                <a16:creationId xmlns:a16="http://schemas.microsoft.com/office/drawing/2014/main" id="{D624C7DB-0EA5-47B7-BF88-6D34EA6CBDB0}"/>
              </a:ext>
            </a:extLst>
          </p:cNvPr>
          <p:cNvSpPr/>
          <p:nvPr/>
        </p:nvSpPr>
        <p:spPr bwMode="auto">
          <a:xfrm>
            <a:off x="1262743" y="3212068"/>
            <a:ext cx="1785257" cy="85193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sp>
        <p:nvSpPr>
          <p:cNvPr id="8" name="TextBox 7">
            <a:extLst>
              <a:ext uri="{FF2B5EF4-FFF2-40B4-BE49-F238E27FC236}">
                <a16:creationId xmlns:a16="http://schemas.microsoft.com/office/drawing/2014/main" id="{920120FE-5387-4144-98FF-B469C501157E}"/>
              </a:ext>
            </a:extLst>
          </p:cNvPr>
          <p:cNvSpPr txBox="1"/>
          <p:nvPr/>
        </p:nvSpPr>
        <p:spPr>
          <a:xfrm>
            <a:off x="1262743" y="4216400"/>
            <a:ext cx="1785257" cy="2031325"/>
          </a:xfrm>
          <a:prstGeom prst="rect">
            <a:avLst/>
          </a:prstGeom>
          <a:noFill/>
        </p:spPr>
        <p:txBody>
          <a:bodyPr wrap="square" rtlCol="0">
            <a:spAutoFit/>
          </a:bodyPr>
          <a:lstStyle/>
          <a:p>
            <a:r>
              <a:rPr lang="en-US" dirty="0"/>
              <a:t>Stem network for aggressive down sampling of the input</a:t>
            </a:r>
          </a:p>
          <a:p>
            <a:r>
              <a:rPr lang="en-US" dirty="0"/>
              <a:t>In </a:t>
            </a:r>
            <a:r>
              <a:rPr lang="en-US" dirty="0" err="1"/>
              <a:t>AlexNet</a:t>
            </a:r>
            <a:r>
              <a:rPr lang="en-US" dirty="0"/>
              <a:t> and VGG, early layers were expensive.</a:t>
            </a:r>
          </a:p>
        </p:txBody>
      </p:sp>
      <p:sp>
        <p:nvSpPr>
          <p:cNvPr id="12" name="Rectangle 11">
            <a:extLst>
              <a:ext uri="{FF2B5EF4-FFF2-40B4-BE49-F238E27FC236}">
                <a16:creationId xmlns:a16="http://schemas.microsoft.com/office/drawing/2014/main" id="{46FA9FA5-C1D0-491D-93E4-858152211B00}"/>
              </a:ext>
            </a:extLst>
          </p:cNvPr>
          <p:cNvSpPr/>
          <p:nvPr/>
        </p:nvSpPr>
        <p:spPr>
          <a:xfrm>
            <a:off x="9826171" y="2650598"/>
            <a:ext cx="667658" cy="73152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nchor="ctr">
            <a:spAutoFit/>
          </a:bodyPr>
          <a:lstStyle/>
          <a:p>
            <a:pPr algn="l"/>
            <a:endParaRPr lang="en-US" sz="2400" dirty="0"/>
          </a:p>
        </p:txBody>
      </p:sp>
      <p:sp>
        <p:nvSpPr>
          <p:cNvPr id="15" name="TextBox 14">
            <a:extLst>
              <a:ext uri="{FF2B5EF4-FFF2-40B4-BE49-F238E27FC236}">
                <a16:creationId xmlns:a16="http://schemas.microsoft.com/office/drawing/2014/main" id="{BC70D5EB-68F3-4070-A644-6FEF77E393EA}"/>
              </a:ext>
            </a:extLst>
          </p:cNvPr>
          <p:cNvSpPr txBox="1"/>
          <p:nvPr/>
        </p:nvSpPr>
        <p:spPr>
          <a:xfrm>
            <a:off x="9660431" y="3681536"/>
            <a:ext cx="2015138" cy="646331"/>
          </a:xfrm>
          <a:prstGeom prst="rect">
            <a:avLst/>
          </a:prstGeom>
          <a:noFill/>
        </p:spPr>
        <p:txBody>
          <a:bodyPr wrap="square" rtlCol="0">
            <a:spAutoFit/>
          </a:bodyPr>
          <a:lstStyle/>
          <a:p>
            <a:r>
              <a:rPr lang="en-US" dirty="0"/>
              <a:t>Global average pooling</a:t>
            </a:r>
          </a:p>
        </p:txBody>
      </p:sp>
    </p:spTree>
    <p:extLst>
      <p:ext uri="{BB962C8B-B14F-4D97-AF65-F5344CB8AC3E}">
        <p14:creationId xmlns:p14="http://schemas.microsoft.com/office/powerpoint/2010/main" val="133574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1" grpId="0" animBg="1"/>
      <p:bldP spid="8" grpId="0"/>
      <p:bldP spid="12" grpId="0" animBg="1"/>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479A-F7ED-4E63-9824-DE4B52848F15}"/>
              </a:ext>
            </a:extLst>
          </p:cNvPr>
          <p:cNvSpPr>
            <a:spLocks noGrp="1"/>
          </p:cNvSpPr>
          <p:nvPr>
            <p:ph type="title"/>
          </p:nvPr>
        </p:nvSpPr>
        <p:spPr/>
        <p:txBody>
          <a:bodyPr/>
          <a:lstStyle/>
          <a:p>
            <a:r>
              <a:rPr lang="en-US" dirty="0"/>
              <a:t>Stem Network in </a:t>
            </a:r>
            <a:r>
              <a:rPr lang="en-US" dirty="0" err="1"/>
              <a:t>GoogLeNet</a:t>
            </a:r>
            <a:endParaRPr lang="en-US" dirty="0"/>
          </a:p>
        </p:txBody>
      </p:sp>
      <p:sp>
        <p:nvSpPr>
          <p:cNvPr id="3" name="Slide Number Placeholder 2">
            <a:extLst>
              <a:ext uri="{FF2B5EF4-FFF2-40B4-BE49-F238E27FC236}">
                <a16:creationId xmlns:a16="http://schemas.microsoft.com/office/drawing/2014/main" id="{77E019D7-0437-4203-BE2B-1D7384E321FC}"/>
              </a:ext>
            </a:extLst>
          </p:cNvPr>
          <p:cNvSpPr>
            <a:spLocks noGrp="1"/>
          </p:cNvSpPr>
          <p:nvPr>
            <p:ph type="sldNum" sz="quarter" idx="12"/>
          </p:nvPr>
        </p:nvSpPr>
        <p:spPr/>
        <p:txBody>
          <a:bodyPr/>
          <a:lstStyle/>
          <a:p>
            <a:fld id="{7E663616-BBAC-427E-89D3-E72909796144}" type="slidenum">
              <a:rPr lang="en-US" smtClean="0"/>
              <a:t>92</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56DF00B-3E56-4E9E-BEFB-B107505013B6}"/>
                  </a:ext>
                </a:extLst>
              </p:cNvPr>
              <p:cNvGraphicFramePr>
                <a:graphicFrameLocks noGrp="1"/>
              </p:cNvGraphicFramePr>
              <p:nvPr>
                <p:extLst>
                  <p:ext uri="{D42A27DB-BD31-4B8C-83A1-F6EECF244321}">
                    <p14:modId xmlns:p14="http://schemas.microsoft.com/office/powerpoint/2010/main" val="3426030440"/>
                  </p:ext>
                </p:extLst>
              </p:nvPr>
            </p:nvGraphicFramePr>
            <p:xfrm>
              <a:off x="609600" y="879953"/>
              <a:ext cx="10972800" cy="314401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algn="l" fontAlgn="b"/>
                          <a:r>
                            <a:rPr lang="en-US" sz="2000" b="0" i="0" u="none" strike="noStrike" dirty="0">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224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3136</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9</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118</a:t>
                          </a:r>
                        </a:p>
                      </a:txBody>
                      <a:tcPr marL="9525" marR="9525" marT="9525" marB="0" anchor="b">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algn="l" fontAlgn="b"/>
                          <a:r>
                            <a:rPr lang="en-US" sz="2000" b="0" i="0" u="none" strike="noStrike" dirty="0">
                              <a:solidFill>
                                <a:srgbClr val="000000"/>
                              </a:solidFill>
                              <a:effectLst/>
                              <a:latin typeface="Calibri" panose="020F0502020204030204" pitchFamily="34" charset="0"/>
                            </a:rPr>
                            <a:t>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112</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784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 0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algn="l" fontAlgn="b"/>
                          <a:r>
                            <a:rPr lang="en-US" sz="2000" b="0" i="0" u="none" strike="noStrike" dirty="0">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784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4</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13</a:t>
                          </a:r>
                        </a:p>
                      </a:txBody>
                      <a:tcPr marL="9525" marR="9525" marT="9525" marB="0" anchor="b">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algn="l" fontAlgn="b"/>
                          <a:r>
                            <a:rPr lang="en-US" sz="2000" b="0" i="0" u="none" strike="noStrike">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192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2352</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111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347</a:t>
                          </a:r>
                        </a:p>
                      </a:txBody>
                      <a:tcPr marL="9525" marR="9525" marT="9525" marB="0" anchor="b">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algn="l" fontAlgn="b"/>
                          <a:r>
                            <a:rPr lang="en-US" sz="2000" b="0" i="0" u="none" strike="noStrike">
                              <a:solidFill>
                                <a:srgbClr val="000000"/>
                              </a:solidFill>
                              <a:effectLst/>
                              <a:latin typeface="Calibri" panose="020F0502020204030204" pitchFamily="34" charset="0"/>
                            </a:rPr>
                            <a:t>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192</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28</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588</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     0</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extLst>
                      <a:ext uri="{0D108BD9-81ED-4DB2-BD59-A6C34878D82A}">
                        <a16:rowId xmlns:a16="http://schemas.microsoft.com/office/drawing/2014/main" val="3526525737"/>
                      </a:ext>
                    </a:extLst>
                  </a:tr>
                </a:tbl>
              </a:graphicData>
            </a:graphic>
          </p:graphicFrame>
        </mc:Choice>
        <mc:Fallback xmlns="">
          <p:graphicFrame>
            <p:nvGraphicFramePr>
              <p:cNvPr id="4" name="Table 3">
                <a:extLst>
                  <a:ext uri="{FF2B5EF4-FFF2-40B4-BE49-F238E27FC236}">
                    <a16:creationId xmlns:a16="http://schemas.microsoft.com/office/drawing/2014/main" id="{856DF00B-3E56-4E9E-BEFB-B107505013B6}"/>
                  </a:ext>
                </a:extLst>
              </p:cNvPr>
              <p:cNvGraphicFramePr>
                <a:graphicFrameLocks noGrp="1"/>
              </p:cNvGraphicFramePr>
              <p:nvPr>
                <p:extLst>
                  <p:ext uri="{D42A27DB-BD31-4B8C-83A1-F6EECF244321}">
                    <p14:modId xmlns:p14="http://schemas.microsoft.com/office/powerpoint/2010/main" val="3426030440"/>
                  </p:ext>
                </p:extLst>
              </p:nvPr>
            </p:nvGraphicFramePr>
            <p:xfrm>
              <a:off x="609600" y="879953"/>
              <a:ext cx="10972800" cy="314401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2"/>
                          <a:stretch>
                            <a:fillRect l="-101333" t="-280000" r="-1003333" b="-543333"/>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2"/>
                          <a:stretch>
                            <a:fillRect l="-301333" t="-280000" r="-803333" b="-543333"/>
                          </a:stretch>
                        </a:blipFill>
                      </a:tcPr>
                    </a:tc>
                    <a:tc>
                      <a:txBody>
                        <a:bodyPr/>
                        <a:lstStyle/>
                        <a:p>
                          <a:endParaRPr lang="en-US"/>
                        </a:p>
                      </a:txBody>
                      <a:tcPr marL="68580" marR="68580" marT="0" marB="0">
                        <a:blipFill>
                          <a:blip r:embed="rId2"/>
                          <a:stretch>
                            <a:fillRect l="-401333" t="-280000" r="-703333" b="-543333"/>
                          </a:stretch>
                        </a:blipFill>
                      </a:tcPr>
                    </a:tc>
                    <a:tc>
                      <a:txBody>
                        <a:bodyPr/>
                        <a:lstStyle/>
                        <a:p>
                          <a:endParaRPr lang="en-US"/>
                        </a:p>
                      </a:txBody>
                      <a:tcPr marL="68580" marR="68580" marT="0" marB="0">
                        <a:blipFill>
                          <a:blip r:embed="rId2"/>
                          <a:stretch>
                            <a:fillRect l="-501333" t="-280000" r="-603333" b="-543333"/>
                          </a:stretch>
                        </a:blipFill>
                      </a:tcPr>
                    </a:tc>
                    <a:tc>
                      <a:txBody>
                        <a:bodyPr/>
                        <a:lstStyle/>
                        <a:p>
                          <a:endParaRPr lang="en-US"/>
                        </a:p>
                      </a:txBody>
                      <a:tcPr marL="68580" marR="68580" marT="0" marB="0">
                        <a:blipFill>
                          <a:blip r:embed="rId2"/>
                          <a:stretch>
                            <a:fillRect l="-601333" t="-280000" r="-503333" b="-543333"/>
                          </a:stretch>
                        </a:blipFill>
                      </a:tcPr>
                    </a:tc>
                    <a:tc>
                      <a:txBody>
                        <a:bodyPr/>
                        <a:lstStyle/>
                        <a:p>
                          <a:endParaRPr lang="en-US"/>
                        </a:p>
                      </a:txBody>
                      <a:tcPr marL="68580" marR="68580" marT="0" marB="0">
                        <a:blipFill>
                          <a:blip r:embed="rId2"/>
                          <a:stretch>
                            <a:fillRect l="-701333" t="-280000" r="-403333" b="-543333"/>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algn="l" fontAlgn="b"/>
                          <a:r>
                            <a:rPr lang="en-US" sz="2000" b="0" i="0" u="none" strike="noStrike" dirty="0">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224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3136</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9</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118</a:t>
                          </a:r>
                        </a:p>
                      </a:txBody>
                      <a:tcPr marL="9525" marR="9525" marT="9525" marB="0" anchor="b">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algn="l" fontAlgn="b"/>
                          <a:r>
                            <a:rPr lang="en-US" sz="2000" b="0" i="0" u="none" strike="noStrike" dirty="0">
                              <a:solidFill>
                                <a:srgbClr val="000000"/>
                              </a:solidFill>
                              <a:effectLst/>
                              <a:latin typeface="Calibri" panose="020F0502020204030204" pitchFamily="34" charset="0"/>
                            </a:rPr>
                            <a:t>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112</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784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 0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solidFill>
                          <a:schemeClr val="accent4">
                            <a:lumMod val="20000"/>
                            <a:lumOff val="80000"/>
                          </a:schemeClr>
                        </a:solidFill>
                      </a:tcPr>
                    </a:tc>
                    <a:extLst>
                      <a:ext uri="{0D108BD9-81ED-4DB2-BD59-A6C34878D82A}">
                        <a16:rowId xmlns:a16="http://schemas.microsoft.com/office/drawing/2014/main" val="3810391006"/>
                      </a:ext>
                    </a:extLst>
                  </a:tr>
                  <a:tr h="365760">
                    <a:tc>
                      <a:txBody>
                        <a:bodyPr/>
                        <a:lstStyle/>
                        <a:p>
                          <a:pPr algn="l" fontAlgn="b"/>
                          <a:r>
                            <a:rPr lang="en-US" sz="2000" b="0" i="0" u="none" strike="noStrike" dirty="0">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64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784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4</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13</a:t>
                          </a:r>
                        </a:p>
                      </a:txBody>
                      <a:tcPr marL="9525" marR="9525" marT="9525" marB="0" anchor="b">
                        <a:solidFill>
                          <a:schemeClr val="accent4">
                            <a:lumMod val="20000"/>
                            <a:lumOff val="80000"/>
                          </a:schemeClr>
                        </a:solidFill>
                      </a:tcPr>
                    </a:tc>
                    <a:extLst>
                      <a:ext uri="{0D108BD9-81ED-4DB2-BD59-A6C34878D82A}">
                        <a16:rowId xmlns:a16="http://schemas.microsoft.com/office/drawing/2014/main" val="1270194909"/>
                      </a:ext>
                    </a:extLst>
                  </a:tr>
                  <a:tr h="365760">
                    <a:tc>
                      <a:txBody>
                        <a:bodyPr/>
                        <a:lstStyle/>
                        <a:p>
                          <a:pPr algn="l" fontAlgn="b"/>
                          <a:r>
                            <a:rPr lang="en-US" sz="2000" b="0" i="0" u="none" strike="noStrike">
                              <a:solidFill>
                                <a:srgbClr val="000000"/>
                              </a:solidFill>
                              <a:effectLst/>
                              <a:latin typeface="Calibri" panose="020F0502020204030204" pitchFamily="34" charset="0"/>
                            </a:rPr>
                            <a:t>conv</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192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2">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2352</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111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347</a:t>
                          </a:r>
                        </a:p>
                      </a:txBody>
                      <a:tcPr marL="9525" marR="9525" marT="9525" marB="0" anchor="b">
                        <a:solidFill>
                          <a:schemeClr val="accent4">
                            <a:lumMod val="20000"/>
                            <a:lumOff val="80000"/>
                          </a:schemeClr>
                        </a:solidFill>
                      </a:tcPr>
                    </a:tc>
                    <a:extLst>
                      <a:ext uri="{0D108BD9-81ED-4DB2-BD59-A6C34878D82A}">
                        <a16:rowId xmlns:a16="http://schemas.microsoft.com/office/drawing/2014/main" val="1364340506"/>
                      </a:ext>
                    </a:extLst>
                  </a:tr>
                  <a:tr h="365760">
                    <a:tc>
                      <a:txBody>
                        <a:bodyPr/>
                        <a:lstStyle/>
                        <a:p>
                          <a:pPr algn="l" fontAlgn="b"/>
                          <a:r>
                            <a:rPr lang="en-US" sz="2000" b="0" i="0" u="none" strike="noStrike">
                              <a:solidFill>
                                <a:srgbClr val="000000"/>
                              </a:solidFill>
                              <a:effectLst/>
                              <a:latin typeface="Calibri" panose="020F0502020204030204" pitchFamily="34" charset="0"/>
                            </a:rPr>
                            <a:t>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192</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56</a:t>
                          </a:r>
                        </a:p>
                      </a:txBody>
                      <a:tcPr marL="9525" marR="9525" marT="9525" marB="0" anchor="b">
                        <a:solidFill>
                          <a:schemeClr val="accent6">
                            <a:lumMod val="40000"/>
                            <a:lumOff val="6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3</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2</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a:solidFill>
                                <a:srgbClr val="000000"/>
                              </a:solidFill>
                              <a:effectLst/>
                              <a:latin typeface="Calibri" panose="020F0502020204030204" pitchFamily="34" charset="0"/>
                            </a:rPr>
                            <a:t>192</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28</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588</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     0</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extLst>
                      <a:ext uri="{0D108BD9-81ED-4DB2-BD59-A6C34878D82A}">
                        <a16:rowId xmlns:a16="http://schemas.microsoft.com/office/drawing/2014/main" val="3526525737"/>
                      </a:ext>
                    </a:extLst>
                  </a:tr>
                </a:tbl>
              </a:graphicData>
            </a:graphic>
          </p:graphicFrame>
        </mc:Fallback>
      </mc:AlternateContent>
      <p:sp>
        <p:nvSpPr>
          <p:cNvPr id="5" name="Rectangle 4">
            <a:extLst>
              <a:ext uri="{FF2B5EF4-FFF2-40B4-BE49-F238E27FC236}">
                <a16:creationId xmlns:a16="http://schemas.microsoft.com/office/drawing/2014/main" id="{46DBDF48-FBAF-4810-991B-3151EA40CF44}"/>
              </a:ext>
            </a:extLst>
          </p:cNvPr>
          <p:cNvSpPr/>
          <p:nvPr/>
        </p:nvSpPr>
        <p:spPr>
          <a:xfrm>
            <a:off x="609600" y="4220661"/>
            <a:ext cx="10972800" cy="830997"/>
          </a:xfrm>
          <a:prstGeom prst="rect">
            <a:avLst/>
          </a:prstGeom>
        </p:spPr>
        <p:txBody>
          <a:bodyPr wrap="square">
            <a:spAutoFit/>
          </a:bodyPr>
          <a:lstStyle/>
          <a:p>
            <a:r>
              <a:rPr lang="en-US" sz="2400" dirty="0"/>
              <a:t>Stem network at the start </a:t>
            </a:r>
            <a:r>
              <a:rPr lang="en-US" sz="2400" dirty="0">
                <a:solidFill>
                  <a:srgbClr val="C00000"/>
                </a:solidFill>
              </a:rPr>
              <a:t>aggressively down samples </a:t>
            </a:r>
            <a:r>
              <a:rPr lang="en-US" sz="2400" dirty="0"/>
              <a:t>input</a:t>
            </a:r>
          </a:p>
          <a:p>
            <a:r>
              <a:rPr lang="en-US" sz="2400" dirty="0"/>
              <a:t>(Recall in VGG-16: Most of the compute was at the start)</a:t>
            </a:r>
          </a:p>
        </p:txBody>
      </p:sp>
      <p:sp>
        <p:nvSpPr>
          <p:cNvPr id="6" name="TextBox 5">
            <a:extLst>
              <a:ext uri="{FF2B5EF4-FFF2-40B4-BE49-F238E27FC236}">
                <a16:creationId xmlns:a16="http://schemas.microsoft.com/office/drawing/2014/main" id="{577E855E-CDF6-427E-ACE8-6EFB981F2F9D}"/>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sp>
        <p:nvSpPr>
          <p:cNvPr id="7" name="Rectangle 6">
            <a:extLst>
              <a:ext uri="{FF2B5EF4-FFF2-40B4-BE49-F238E27FC236}">
                <a16:creationId xmlns:a16="http://schemas.microsoft.com/office/drawing/2014/main" id="{5FFC7BA7-83F5-4A42-9932-BDEE968CBF62}"/>
              </a:ext>
            </a:extLst>
          </p:cNvPr>
          <p:cNvSpPr/>
          <p:nvPr/>
        </p:nvSpPr>
        <p:spPr>
          <a:xfrm>
            <a:off x="609600" y="5124819"/>
            <a:ext cx="5123544" cy="1569660"/>
          </a:xfrm>
          <a:prstGeom prst="rect">
            <a:avLst/>
          </a:prstGeom>
        </p:spPr>
        <p:txBody>
          <a:bodyPr wrap="square">
            <a:spAutoFit/>
          </a:bodyPr>
          <a:lstStyle/>
          <a:p>
            <a:r>
              <a:rPr lang="en-US" sz="2400" dirty="0"/>
              <a:t>Total from 224 to 28 spatial resolution:</a:t>
            </a:r>
          </a:p>
          <a:p>
            <a:r>
              <a:rPr lang="en-US" sz="2400" dirty="0"/>
              <a:t>Memory: 7.5 MB</a:t>
            </a:r>
          </a:p>
          <a:p>
            <a:r>
              <a:rPr lang="en-US" sz="2400" dirty="0"/>
              <a:t>Params: 124K</a:t>
            </a:r>
          </a:p>
          <a:p>
            <a:r>
              <a:rPr lang="en-US" sz="2400" dirty="0"/>
              <a:t>MFLOP: 418</a:t>
            </a:r>
          </a:p>
        </p:txBody>
      </p:sp>
      <p:sp>
        <p:nvSpPr>
          <p:cNvPr id="8" name="Rectangle 7">
            <a:extLst>
              <a:ext uri="{FF2B5EF4-FFF2-40B4-BE49-F238E27FC236}">
                <a16:creationId xmlns:a16="http://schemas.microsoft.com/office/drawing/2014/main" id="{3B387319-9572-46AB-A001-53B8FA42B40D}"/>
              </a:ext>
            </a:extLst>
          </p:cNvPr>
          <p:cNvSpPr/>
          <p:nvPr/>
        </p:nvSpPr>
        <p:spPr>
          <a:xfrm>
            <a:off x="5733144" y="5124819"/>
            <a:ext cx="6096000" cy="1569660"/>
          </a:xfrm>
          <a:prstGeom prst="rect">
            <a:avLst/>
          </a:prstGeom>
        </p:spPr>
        <p:txBody>
          <a:bodyPr>
            <a:spAutoFit/>
          </a:bodyPr>
          <a:lstStyle/>
          <a:p>
            <a:r>
              <a:rPr lang="en-US" sz="2400" dirty="0"/>
              <a:t>Compare VGG-16:</a:t>
            </a:r>
          </a:p>
          <a:p>
            <a:r>
              <a:rPr lang="en-US" sz="2400" dirty="0"/>
              <a:t>Memory: 42.9 MB (5.7x)</a:t>
            </a:r>
          </a:p>
          <a:p>
            <a:r>
              <a:rPr lang="en-US" sz="2400" dirty="0"/>
              <a:t>Params: 1.1M (8.9x)</a:t>
            </a:r>
          </a:p>
          <a:p>
            <a:r>
              <a:rPr lang="en-US" sz="2400" dirty="0"/>
              <a:t>MFLOP: 7485 (17.8x)</a:t>
            </a:r>
          </a:p>
        </p:txBody>
      </p:sp>
    </p:spTree>
    <p:extLst>
      <p:ext uri="{BB962C8B-B14F-4D97-AF65-F5344CB8AC3E}">
        <p14:creationId xmlns:p14="http://schemas.microsoft.com/office/powerpoint/2010/main" val="1013469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r>
              <a:rPr lang="en-US" dirty="0"/>
              <a:t> Inception Module</a:t>
            </a:r>
          </a:p>
        </p:txBody>
      </p:sp>
      <p:pic>
        <p:nvPicPr>
          <p:cNvPr id="6" name="Picture 5" descr="Screen Shot 2017-01-18 at 2.56.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258" y="2893149"/>
            <a:ext cx="6076702" cy="3240505"/>
          </a:xfrm>
          <a:prstGeom prst="rect">
            <a:avLst/>
          </a:prstGeom>
        </p:spPr>
      </p:pic>
      <p:sp>
        <p:nvSpPr>
          <p:cNvPr id="5" name="Slide Number Placeholder 4">
            <a:extLst>
              <a:ext uri="{FF2B5EF4-FFF2-40B4-BE49-F238E27FC236}">
                <a16:creationId xmlns:a16="http://schemas.microsoft.com/office/drawing/2014/main" id="{1222ECC8-3019-4020-9CCC-321889AE46BC}"/>
              </a:ext>
            </a:extLst>
          </p:cNvPr>
          <p:cNvSpPr>
            <a:spLocks noGrp="1"/>
          </p:cNvSpPr>
          <p:nvPr>
            <p:ph type="sldNum" sz="quarter" idx="12"/>
          </p:nvPr>
        </p:nvSpPr>
        <p:spPr/>
        <p:txBody>
          <a:bodyPr/>
          <a:lstStyle/>
          <a:p>
            <a:fld id="{7E663616-BBAC-427E-89D3-E72909796144}" type="slidenum">
              <a:rPr lang="en-US" smtClean="0"/>
              <a:t>93</a:t>
            </a:fld>
            <a:endParaRPr lang="en-US"/>
          </a:p>
        </p:txBody>
      </p:sp>
      <p:sp>
        <p:nvSpPr>
          <p:cNvPr id="7" name="TextBox 6">
            <a:extLst>
              <a:ext uri="{FF2B5EF4-FFF2-40B4-BE49-F238E27FC236}">
                <a16:creationId xmlns:a16="http://schemas.microsoft.com/office/drawing/2014/main" id="{0A3ED9EF-5F44-4868-8A39-73B6E4908996}"/>
              </a:ext>
            </a:extLst>
          </p:cNvPr>
          <p:cNvSpPr txBox="1"/>
          <p:nvPr/>
        </p:nvSpPr>
        <p:spPr>
          <a:xfrm>
            <a:off x="0" y="6582975"/>
            <a:ext cx="2512867" cy="276999"/>
          </a:xfrm>
          <a:prstGeom prst="rect">
            <a:avLst/>
          </a:prstGeom>
          <a:noFill/>
        </p:spPr>
        <p:txBody>
          <a:bodyPr wrap="none" rtlCol="0">
            <a:spAutoFit/>
          </a:bodyPr>
          <a:lstStyle/>
          <a:p>
            <a:r>
              <a:rPr lang="en-US" sz="1200" dirty="0">
                <a:solidFill>
                  <a:schemeClr val="bg1">
                    <a:lumMod val="50000"/>
                  </a:schemeClr>
                </a:solidFill>
              </a:rPr>
              <a:t>Slide: Slightly modified from </a:t>
            </a:r>
            <a:r>
              <a:rPr lang="en-US" sz="1200" dirty="0" err="1">
                <a:solidFill>
                  <a:schemeClr val="bg1">
                    <a:lumMod val="50000"/>
                  </a:schemeClr>
                </a:solidFill>
              </a:rPr>
              <a:t>Lazebnik</a:t>
            </a:r>
            <a:endParaRPr lang="en-US" sz="1200" dirty="0">
              <a:solidFill>
                <a:schemeClr val="bg1">
                  <a:lumMod val="50000"/>
                </a:schemeClr>
              </a:solidFill>
            </a:endParaRPr>
          </a:p>
        </p:txBody>
      </p:sp>
      <p:sp>
        <p:nvSpPr>
          <p:cNvPr id="8" name="Rectangle 7">
            <a:extLst>
              <a:ext uri="{FF2B5EF4-FFF2-40B4-BE49-F238E27FC236}">
                <a16:creationId xmlns:a16="http://schemas.microsoft.com/office/drawing/2014/main" id="{EDCE5884-9D44-46DC-A04B-5F168AC28067}"/>
              </a:ext>
            </a:extLst>
          </p:cNvPr>
          <p:cNvSpPr/>
          <p:nvPr/>
        </p:nvSpPr>
        <p:spPr>
          <a:xfrm>
            <a:off x="6389706" y="6488668"/>
            <a:ext cx="5802294" cy="369332"/>
          </a:xfrm>
          <a:prstGeom prst="rect">
            <a:avLst/>
          </a:prstGeom>
        </p:spPr>
        <p:txBody>
          <a:bodyPr wrap="none">
            <a:spAutoFit/>
          </a:bodyPr>
          <a:lstStyle/>
          <a:p>
            <a:r>
              <a:rPr lang="en-US" dirty="0" err="1"/>
              <a:t>Szegedy</a:t>
            </a:r>
            <a:r>
              <a:rPr lang="en-US" dirty="0"/>
              <a:t> et al, “Going deeper with convolutions”, CVPR 2015</a:t>
            </a:r>
          </a:p>
        </p:txBody>
      </p:sp>
      <p:sp>
        <p:nvSpPr>
          <p:cNvPr id="9" name="Rectangle 8">
            <a:extLst>
              <a:ext uri="{FF2B5EF4-FFF2-40B4-BE49-F238E27FC236}">
                <a16:creationId xmlns:a16="http://schemas.microsoft.com/office/drawing/2014/main" id="{724F073E-2250-4D16-B59E-60BD3E5BE754}"/>
              </a:ext>
            </a:extLst>
          </p:cNvPr>
          <p:cNvSpPr/>
          <p:nvPr/>
        </p:nvSpPr>
        <p:spPr>
          <a:xfrm>
            <a:off x="838200" y="1160019"/>
            <a:ext cx="3802742" cy="2677656"/>
          </a:xfrm>
          <a:prstGeom prst="rect">
            <a:avLst/>
          </a:prstGeom>
        </p:spPr>
        <p:txBody>
          <a:bodyPr wrap="square">
            <a:spAutoFit/>
          </a:bodyPr>
          <a:lstStyle/>
          <a:p>
            <a:r>
              <a:rPr lang="en-US" sz="2400" b="1" dirty="0">
                <a:solidFill>
                  <a:srgbClr val="C00000"/>
                </a:solidFill>
              </a:rPr>
              <a:t>Inception module</a:t>
            </a:r>
          </a:p>
          <a:p>
            <a:r>
              <a:rPr lang="en-US" sz="2400" dirty="0"/>
              <a:t>Local unit with</a:t>
            </a:r>
          </a:p>
          <a:p>
            <a:r>
              <a:rPr lang="en-US" sz="2400" dirty="0"/>
              <a:t>parallel branches</a:t>
            </a:r>
          </a:p>
          <a:p>
            <a:r>
              <a:rPr lang="en-US" sz="2400" dirty="0"/>
              <a:t>Local structure repeated</a:t>
            </a:r>
          </a:p>
          <a:p>
            <a:r>
              <a:rPr lang="en-US" sz="2400" dirty="0"/>
              <a:t>many times throughout the</a:t>
            </a:r>
          </a:p>
          <a:p>
            <a:r>
              <a:rPr lang="en-US" sz="2400" dirty="0"/>
              <a:t>Network</a:t>
            </a:r>
          </a:p>
          <a:p>
            <a:endParaRPr lang="en-US" sz="2400" dirty="0"/>
          </a:p>
        </p:txBody>
      </p:sp>
      <p:sp>
        <p:nvSpPr>
          <p:cNvPr id="13" name="Rectangle 12">
            <a:extLst>
              <a:ext uri="{FF2B5EF4-FFF2-40B4-BE49-F238E27FC236}">
                <a16:creationId xmlns:a16="http://schemas.microsoft.com/office/drawing/2014/main" id="{64D60FCD-E807-4028-8141-2C8C6C3D91E7}"/>
              </a:ext>
            </a:extLst>
          </p:cNvPr>
          <p:cNvSpPr/>
          <p:nvPr/>
        </p:nvSpPr>
        <p:spPr>
          <a:xfrm>
            <a:off x="5203371" y="4240677"/>
            <a:ext cx="1186335" cy="60350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spAutoFit/>
          </a:bodyPr>
          <a:lstStyle/>
          <a:p>
            <a:pPr algn="l"/>
            <a:endParaRPr lang="en-US" sz="2400" dirty="0"/>
          </a:p>
        </p:txBody>
      </p:sp>
      <p:sp>
        <p:nvSpPr>
          <p:cNvPr id="20" name="Rectangle 19">
            <a:extLst>
              <a:ext uri="{FF2B5EF4-FFF2-40B4-BE49-F238E27FC236}">
                <a16:creationId xmlns:a16="http://schemas.microsoft.com/office/drawing/2014/main" id="{DCCD14AA-8342-48C1-9C33-C065EE0D5D95}"/>
              </a:ext>
            </a:extLst>
          </p:cNvPr>
          <p:cNvSpPr/>
          <p:nvPr/>
        </p:nvSpPr>
        <p:spPr>
          <a:xfrm>
            <a:off x="6836022" y="4600485"/>
            <a:ext cx="1186335" cy="60350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spAutoFit/>
          </a:bodyPr>
          <a:lstStyle/>
          <a:p>
            <a:pPr algn="l"/>
            <a:endParaRPr lang="en-US" sz="2400" dirty="0"/>
          </a:p>
        </p:txBody>
      </p:sp>
      <p:sp>
        <p:nvSpPr>
          <p:cNvPr id="21" name="Rectangle 20">
            <a:extLst>
              <a:ext uri="{FF2B5EF4-FFF2-40B4-BE49-F238E27FC236}">
                <a16:creationId xmlns:a16="http://schemas.microsoft.com/office/drawing/2014/main" id="{0E3382CB-7EDB-44CE-BC87-0F8505C07290}"/>
              </a:ext>
            </a:extLst>
          </p:cNvPr>
          <p:cNvSpPr/>
          <p:nvPr/>
        </p:nvSpPr>
        <p:spPr>
          <a:xfrm>
            <a:off x="8258629" y="4600485"/>
            <a:ext cx="1186335" cy="60350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spAutoFit/>
          </a:bodyPr>
          <a:lstStyle/>
          <a:p>
            <a:pPr algn="l"/>
            <a:endParaRPr lang="en-US" sz="2400" dirty="0"/>
          </a:p>
        </p:txBody>
      </p:sp>
      <p:sp>
        <p:nvSpPr>
          <p:cNvPr id="22" name="Rectangle 21">
            <a:extLst>
              <a:ext uri="{FF2B5EF4-FFF2-40B4-BE49-F238E27FC236}">
                <a16:creationId xmlns:a16="http://schemas.microsoft.com/office/drawing/2014/main" id="{5C029376-A39B-4F5B-8987-DBA88E208898}"/>
              </a:ext>
            </a:extLst>
          </p:cNvPr>
          <p:cNvSpPr/>
          <p:nvPr/>
        </p:nvSpPr>
        <p:spPr>
          <a:xfrm>
            <a:off x="9753601" y="3883374"/>
            <a:ext cx="1186335" cy="60350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spAutoFit/>
          </a:bodyPr>
          <a:lstStyle/>
          <a:p>
            <a:pPr algn="l"/>
            <a:endParaRPr lang="en-US" sz="2400" dirty="0"/>
          </a:p>
        </p:txBody>
      </p:sp>
      <p:sp>
        <p:nvSpPr>
          <p:cNvPr id="23" name="Rectangle 22">
            <a:extLst>
              <a:ext uri="{FF2B5EF4-FFF2-40B4-BE49-F238E27FC236}">
                <a16:creationId xmlns:a16="http://schemas.microsoft.com/office/drawing/2014/main" id="{22498FDC-381A-4AF5-A619-0C1160FC8607}"/>
              </a:ext>
            </a:extLst>
          </p:cNvPr>
          <p:cNvSpPr/>
          <p:nvPr/>
        </p:nvSpPr>
        <p:spPr>
          <a:xfrm>
            <a:off x="885372" y="3429000"/>
            <a:ext cx="3755570" cy="1938992"/>
          </a:xfrm>
          <a:prstGeom prst="rect">
            <a:avLst/>
          </a:prstGeom>
        </p:spPr>
        <p:txBody>
          <a:bodyPr wrap="square">
            <a:spAutoFit/>
          </a:bodyPr>
          <a:lstStyle/>
          <a:p>
            <a:r>
              <a:rPr lang="en-US" sz="2400" b="1" dirty="0">
                <a:solidFill>
                  <a:srgbClr val="0070C0"/>
                </a:solidFill>
              </a:rPr>
              <a:t>Uses 1x1 “Bottleneck”</a:t>
            </a:r>
          </a:p>
          <a:p>
            <a:r>
              <a:rPr lang="en-US" sz="2400" dirty="0"/>
              <a:t>layers to reduce channel</a:t>
            </a:r>
          </a:p>
          <a:p>
            <a:r>
              <a:rPr lang="en-US" sz="2400" dirty="0"/>
              <a:t>dimension before</a:t>
            </a:r>
          </a:p>
          <a:p>
            <a:r>
              <a:rPr lang="en-US" sz="2400" dirty="0"/>
              <a:t>expensive conv (we will</a:t>
            </a:r>
          </a:p>
          <a:p>
            <a:r>
              <a:rPr lang="en-US" sz="2400" dirty="0"/>
              <a:t>revisit this with </a:t>
            </a:r>
            <a:r>
              <a:rPr lang="en-US" sz="2400" dirty="0" err="1"/>
              <a:t>ResNet</a:t>
            </a:r>
            <a:r>
              <a:rPr lang="en-US" sz="2400" dirty="0"/>
              <a:t>!)</a:t>
            </a:r>
          </a:p>
        </p:txBody>
      </p:sp>
    </p:spTree>
    <p:extLst>
      <p:ext uri="{BB962C8B-B14F-4D97-AF65-F5344CB8AC3E}">
        <p14:creationId xmlns:p14="http://schemas.microsoft.com/office/powerpoint/2010/main" val="186070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2" grpId="0" animBg="1"/>
      <p:bldP spid="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9C19-0431-4648-AFAD-AED6492DBAE6}"/>
              </a:ext>
            </a:extLst>
          </p:cNvPr>
          <p:cNvSpPr>
            <a:spLocks noGrp="1"/>
          </p:cNvSpPr>
          <p:nvPr>
            <p:ph type="title"/>
          </p:nvPr>
        </p:nvSpPr>
        <p:spPr/>
        <p:txBody>
          <a:bodyPr/>
          <a:lstStyle/>
          <a:p>
            <a:r>
              <a:rPr lang="en-US" dirty="0" err="1"/>
              <a:t>GoogLeNet</a:t>
            </a:r>
            <a:r>
              <a:rPr lang="en-US" dirty="0"/>
              <a:t>: Global Average Pooling</a:t>
            </a:r>
          </a:p>
        </p:txBody>
      </p:sp>
      <p:sp>
        <p:nvSpPr>
          <p:cNvPr id="3" name="Slide Number Placeholder 2">
            <a:extLst>
              <a:ext uri="{FF2B5EF4-FFF2-40B4-BE49-F238E27FC236}">
                <a16:creationId xmlns:a16="http://schemas.microsoft.com/office/drawing/2014/main" id="{64F2563F-5B67-4EE4-9734-B0B40F5CA134}"/>
              </a:ext>
            </a:extLst>
          </p:cNvPr>
          <p:cNvSpPr>
            <a:spLocks noGrp="1"/>
          </p:cNvSpPr>
          <p:nvPr>
            <p:ph type="sldNum" sz="quarter" idx="12"/>
          </p:nvPr>
        </p:nvSpPr>
        <p:spPr/>
        <p:txBody>
          <a:bodyPr/>
          <a:lstStyle/>
          <a:p>
            <a:fld id="{7E663616-BBAC-427E-89D3-E72909796144}" type="slidenum">
              <a:rPr lang="en-US" smtClean="0"/>
              <a:t>94</a:t>
            </a:fld>
            <a:endParaRPr lang="en-US"/>
          </a:p>
        </p:txBody>
      </p:sp>
      <p:sp>
        <p:nvSpPr>
          <p:cNvPr id="4" name="Rectangle 3">
            <a:extLst>
              <a:ext uri="{FF2B5EF4-FFF2-40B4-BE49-F238E27FC236}">
                <a16:creationId xmlns:a16="http://schemas.microsoft.com/office/drawing/2014/main" id="{FB3C7323-5374-49AF-9965-C9883D3C4A84}"/>
              </a:ext>
            </a:extLst>
          </p:cNvPr>
          <p:cNvSpPr/>
          <p:nvPr/>
        </p:nvSpPr>
        <p:spPr>
          <a:xfrm>
            <a:off x="249381" y="846221"/>
            <a:ext cx="10607305" cy="1200329"/>
          </a:xfrm>
          <a:prstGeom prst="rect">
            <a:avLst/>
          </a:prstGeom>
        </p:spPr>
        <p:txBody>
          <a:bodyPr wrap="square">
            <a:spAutoFit/>
          </a:bodyPr>
          <a:lstStyle/>
          <a:p>
            <a:r>
              <a:rPr lang="en-US" sz="2400" dirty="0"/>
              <a:t>No large FC layers at the end! Instead uses global average pooling to</a:t>
            </a:r>
          </a:p>
          <a:p>
            <a:r>
              <a:rPr lang="en-US" sz="2400" dirty="0"/>
              <a:t>collapse spatial dimensions, and one linear layer to produce class scores</a:t>
            </a:r>
          </a:p>
          <a:p>
            <a:r>
              <a:rPr lang="en-US" sz="2400" dirty="0"/>
              <a:t>(Recall VGG-16: Most parameters were in the FC layers!)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ECF07E1-88E5-41B5-A28C-B1E7E9C640AB}"/>
                  </a:ext>
                </a:extLst>
              </p:cNvPr>
              <p:cNvGraphicFramePr>
                <a:graphicFrameLocks noGrp="1"/>
              </p:cNvGraphicFramePr>
              <p:nvPr>
                <p:extLst>
                  <p:ext uri="{D42A27DB-BD31-4B8C-83A1-F6EECF244321}">
                    <p14:modId xmlns:p14="http://schemas.microsoft.com/office/powerpoint/2010/main" val="671337459"/>
                  </p:ext>
                </p:extLst>
              </p:nvPr>
            </p:nvGraphicFramePr>
            <p:xfrm>
              <a:off x="609600" y="2142699"/>
              <a:ext cx="10972800" cy="204673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260365">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260365">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in</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𝐾</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 xmlns:m="http://schemas.openxmlformats.org/officeDocument/2006/math">
                              <m:r>
                                <a:rPr lang="en-US" sz="2000" b="0" i="1" smtClean="0">
                                  <a:solidFill>
                                    <a:schemeClr val="tx1"/>
                                  </a:solidFill>
                                  <a:effectLst/>
                                  <a:latin typeface="Cambria Math" panose="02040503050406030204" pitchFamily="18" charset="0"/>
                                </a:rPr>
                                <m:t>𝑆</m:t>
                              </m:r>
                            </m:oMath>
                          </a14:m>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latin typeface="Cambria Math" panose="02040503050406030204" pitchFamily="18" charset="0"/>
                                  </a:rPr>
                                  <m:t>𝑃</m:t>
                                </m:r>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effectLst/>
                                        <a:latin typeface="Cambria Math" panose="02040503050406030204" pitchFamily="18" charset="0"/>
                                      </a:rPr>
                                    </m:ctrlPr>
                                  </m:sSubPr>
                                  <m:e>
                                    <m:r>
                                      <a:rPr lang="en-US" sz="2000" b="0" i="1" smtClean="0">
                                        <a:solidFill>
                                          <a:schemeClr val="tx1"/>
                                        </a:solidFill>
                                        <a:effectLst/>
                                        <a:latin typeface="Cambria Math" panose="02040503050406030204" pitchFamily="18" charset="0"/>
                                      </a:rPr>
                                      <m:t>𝐶</m:t>
                                    </m:r>
                                  </m:e>
                                  <m:sub>
                                    <m:r>
                                      <m:rPr>
                                        <m:sty m:val="p"/>
                                      </m:rPr>
                                      <a:rPr lang="en-US" sz="2000" b="0" i="0" smtClean="0">
                                        <a:solidFill>
                                          <a:schemeClr val="tx1"/>
                                        </a:solidFill>
                                        <a:effectLst/>
                                        <a:latin typeface="Cambria Math" panose="02040503050406030204" pitchFamily="18" charset="0"/>
                                      </a:rPr>
                                      <m:t>out</m:t>
                                    </m:r>
                                  </m:sub>
                                </m:sSub>
                              </m:oMath>
                            </m:oMathPara>
                          </a14:m>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algn="l" fontAlgn="b"/>
                          <a:r>
                            <a:rPr lang="en-US" sz="2000" b="0" i="0" u="none" strike="noStrike" dirty="0">
                              <a:solidFill>
                                <a:srgbClr val="000000"/>
                              </a:solidFill>
                              <a:effectLst/>
                              <a:latin typeface="Calibri" panose="020F0502020204030204" pitchFamily="34" charset="0"/>
                            </a:rPr>
                            <a:t>avg-pool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6">
                            <a:lumMod val="40000"/>
                            <a:lumOff val="6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0</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algn="l" fontAlgn="b"/>
                          <a:r>
                            <a:rPr lang="en-US" sz="2000" b="0" i="0" u="none" strike="noStrike" dirty="0">
                              <a:solidFill>
                                <a:srgbClr val="000000"/>
                              </a:solidFill>
                              <a:effectLst/>
                              <a:latin typeface="Calibri" panose="020F0502020204030204" pitchFamily="34" charset="0"/>
                            </a:rPr>
                            <a:t>fc</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6">
                            <a:lumMod val="40000"/>
                            <a:lumOff val="6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solidFill>
                          <a:schemeClr val="accent2">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1025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extLst>
                      <a:ext uri="{0D108BD9-81ED-4DB2-BD59-A6C34878D82A}">
                        <a16:rowId xmlns:a16="http://schemas.microsoft.com/office/drawing/2014/main" val="3810391006"/>
                      </a:ext>
                    </a:extLst>
                  </a:tr>
                </a:tbl>
              </a:graphicData>
            </a:graphic>
          </p:graphicFrame>
        </mc:Choice>
        <mc:Fallback xmlns="">
          <p:graphicFrame>
            <p:nvGraphicFramePr>
              <p:cNvPr id="5" name="Table 4">
                <a:extLst>
                  <a:ext uri="{FF2B5EF4-FFF2-40B4-BE49-F238E27FC236}">
                    <a16:creationId xmlns:a16="http://schemas.microsoft.com/office/drawing/2014/main" id="{AECF07E1-88E5-41B5-A28C-B1E7E9C640AB}"/>
                  </a:ext>
                </a:extLst>
              </p:cNvPr>
              <p:cNvGraphicFramePr>
                <a:graphicFrameLocks noGrp="1"/>
              </p:cNvGraphicFramePr>
              <p:nvPr>
                <p:extLst>
                  <p:ext uri="{D42A27DB-BD31-4B8C-83A1-F6EECF244321}">
                    <p14:modId xmlns:p14="http://schemas.microsoft.com/office/powerpoint/2010/main" val="671337459"/>
                  </p:ext>
                </p:extLst>
              </p:nvPr>
            </p:nvGraphicFramePr>
            <p:xfrm>
              <a:off x="609600" y="2142699"/>
              <a:ext cx="10972800" cy="2046732"/>
            </p:xfrm>
            <a:graphic>
              <a:graphicData uri="http://schemas.openxmlformats.org/drawingml/2006/table">
                <a:tbl>
                  <a:tblPr firstRow="1" firstCol="1" bandRow="1">
                    <a:tableStyleId>{5C22544A-7EE6-4342-B048-85BDC9FD1C3A}</a:tableStyleId>
                  </a:tblPr>
                  <a:tblGrid>
                    <a:gridCol w="914400">
                      <a:extLst>
                        <a:ext uri="{9D8B030D-6E8A-4147-A177-3AD203B41FA5}">
                          <a16:colId xmlns:a16="http://schemas.microsoft.com/office/drawing/2014/main" val="459616589"/>
                        </a:ext>
                      </a:extLst>
                    </a:gridCol>
                    <a:gridCol w="914400">
                      <a:extLst>
                        <a:ext uri="{9D8B030D-6E8A-4147-A177-3AD203B41FA5}">
                          <a16:colId xmlns:a16="http://schemas.microsoft.com/office/drawing/2014/main" val="1546401670"/>
                        </a:ext>
                      </a:extLst>
                    </a:gridCol>
                    <a:gridCol w="914400">
                      <a:extLst>
                        <a:ext uri="{9D8B030D-6E8A-4147-A177-3AD203B41FA5}">
                          <a16:colId xmlns:a16="http://schemas.microsoft.com/office/drawing/2014/main" val="3129664927"/>
                        </a:ext>
                      </a:extLst>
                    </a:gridCol>
                    <a:gridCol w="914400">
                      <a:extLst>
                        <a:ext uri="{9D8B030D-6E8A-4147-A177-3AD203B41FA5}">
                          <a16:colId xmlns:a16="http://schemas.microsoft.com/office/drawing/2014/main" val="2015095555"/>
                        </a:ext>
                      </a:extLst>
                    </a:gridCol>
                    <a:gridCol w="914400">
                      <a:extLst>
                        <a:ext uri="{9D8B030D-6E8A-4147-A177-3AD203B41FA5}">
                          <a16:colId xmlns:a16="http://schemas.microsoft.com/office/drawing/2014/main" val="2421157281"/>
                        </a:ext>
                      </a:extLst>
                    </a:gridCol>
                    <a:gridCol w="914400">
                      <a:extLst>
                        <a:ext uri="{9D8B030D-6E8A-4147-A177-3AD203B41FA5}">
                          <a16:colId xmlns:a16="http://schemas.microsoft.com/office/drawing/2014/main" val="3789125038"/>
                        </a:ext>
                      </a:extLst>
                    </a:gridCol>
                    <a:gridCol w="914400">
                      <a:extLst>
                        <a:ext uri="{9D8B030D-6E8A-4147-A177-3AD203B41FA5}">
                          <a16:colId xmlns:a16="http://schemas.microsoft.com/office/drawing/2014/main" val="220284906"/>
                        </a:ext>
                      </a:extLst>
                    </a:gridCol>
                    <a:gridCol w="914400">
                      <a:extLst>
                        <a:ext uri="{9D8B030D-6E8A-4147-A177-3AD203B41FA5}">
                          <a16:colId xmlns:a16="http://schemas.microsoft.com/office/drawing/2014/main" val="3940964977"/>
                        </a:ext>
                      </a:extLst>
                    </a:gridCol>
                    <a:gridCol w="914400">
                      <a:extLst>
                        <a:ext uri="{9D8B030D-6E8A-4147-A177-3AD203B41FA5}">
                          <a16:colId xmlns:a16="http://schemas.microsoft.com/office/drawing/2014/main" val="2888918787"/>
                        </a:ext>
                      </a:extLst>
                    </a:gridCol>
                    <a:gridCol w="914400">
                      <a:extLst>
                        <a:ext uri="{9D8B030D-6E8A-4147-A177-3AD203B41FA5}">
                          <a16:colId xmlns:a16="http://schemas.microsoft.com/office/drawing/2014/main" val="170448369"/>
                        </a:ext>
                      </a:extLst>
                    </a:gridCol>
                    <a:gridCol w="914400">
                      <a:extLst>
                        <a:ext uri="{9D8B030D-6E8A-4147-A177-3AD203B41FA5}">
                          <a16:colId xmlns:a16="http://schemas.microsoft.com/office/drawing/2014/main" val="1972284958"/>
                        </a:ext>
                      </a:extLst>
                    </a:gridCol>
                    <a:gridCol w="914400">
                      <a:extLst>
                        <a:ext uri="{9D8B030D-6E8A-4147-A177-3AD203B41FA5}">
                          <a16:colId xmlns:a16="http://schemas.microsoft.com/office/drawing/2014/main" val="3029168310"/>
                        </a:ext>
                      </a:extLst>
                    </a:gridCol>
                  </a:tblGrid>
                  <a:tr h="311658">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gridSpan="2">
                      <a:txBody>
                        <a:bodyPr/>
                        <a:lstStyle/>
                        <a:p>
                          <a:pPr marL="0" marR="0">
                            <a:lnSpc>
                              <a:spcPct val="107000"/>
                            </a:lnSpc>
                            <a:spcBef>
                              <a:spcPts val="0"/>
                            </a:spcBef>
                            <a:spcAft>
                              <a:spcPts val="0"/>
                            </a:spcAft>
                          </a:pPr>
                          <a:r>
                            <a:rPr lang="en-US" sz="2000" b="0" dirty="0">
                              <a:solidFill>
                                <a:schemeClr val="tx1"/>
                              </a:solidFill>
                              <a:effectLst/>
                            </a:rPr>
                            <a:t>Input Size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hMerge="1">
                      <a:txBody>
                        <a:bodyPr/>
                        <a:lstStyle/>
                        <a:p>
                          <a:endParaRPr lang="en-US"/>
                        </a:p>
                      </a:txBody>
                      <a:tcPr/>
                    </a:tc>
                    <a:tc gridSpan="4">
                      <a:txBody>
                        <a:bodyPr/>
                        <a:lstStyle/>
                        <a:p>
                          <a:pPr marL="0" marR="0">
                            <a:lnSpc>
                              <a:spcPct val="107000"/>
                            </a:lnSpc>
                            <a:spcBef>
                              <a:spcPts val="0"/>
                            </a:spcBef>
                            <a:spcAft>
                              <a:spcPts val="0"/>
                            </a:spcAft>
                          </a:pPr>
                          <a:r>
                            <a:rPr lang="en-US" sz="2000" b="0">
                              <a:solidFill>
                                <a:schemeClr val="tx1"/>
                              </a:solidFill>
                              <a:effectLst/>
                            </a:rPr>
                            <a:t>Layer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2000" b="0">
                              <a:solidFill>
                                <a:schemeClr val="tx1"/>
                              </a:solidFill>
                              <a:effectLst/>
                            </a:rPr>
                            <a:t>Output size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228169497"/>
                      </a:ext>
                    </a:extLst>
                  </a:tr>
                  <a:tr h="637794">
                    <a:tc>
                      <a:txBody>
                        <a:bodyPr/>
                        <a:lstStyle/>
                        <a:p>
                          <a:pPr marL="0" marR="0" algn="ctr">
                            <a:lnSpc>
                              <a:spcPct val="107000"/>
                            </a:lnSpc>
                            <a:spcBef>
                              <a:spcPts val="0"/>
                            </a:spcBef>
                            <a:spcAft>
                              <a:spcPts val="0"/>
                            </a:spcAft>
                          </a:pPr>
                          <a:r>
                            <a:rPr lang="en-US" sz="2000" b="0" dirty="0">
                              <a:solidFill>
                                <a:schemeClr val="tx1"/>
                              </a:solidFill>
                              <a:effectLst/>
                            </a:rPr>
                            <a:t>Layer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Filters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Kernel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Stride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Pad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H’ / W’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Mem. (KB)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Param. (k)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Flops (M)</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4141363250"/>
                      </a:ext>
                    </a:extLst>
                  </a:tr>
                  <a:tr h="365760">
                    <a:tc>
                      <a:txBody>
                        <a:bodyPr/>
                        <a:lstStyle/>
                        <a:p>
                          <a:pPr marL="0" marR="0">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endParaRPr lang="en-US"/>
                        </a:p>
                      </a:txBody>
                      <a:tcPr marL="68580" marR="68580" marT="0" marB="0">
                        <a:blipFill>
                          <a:blip r:embed="rId3"/>
                          <a:stretch>
                            <a:fillRect l="-101333" t="-275410" r="-1003333" b="-237705"/>
                          </a:stretch>
                        </a:blip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endParaRPr lang="en-US"/>
                        </a:p>
                      </a:txBody>
                      <a:tcPr marL="68580" marR="68580" marT="0" marB="0">
                        <a:blipFill>
                          <a:blip r:embed="rId3"/>
                          <a:stretch>
                            <a:fillRect l="-301333" t="-275410" r="-803333" b="-237705"/>
                          </a:stretch>
                        </a:blipFill>
                      </a:tcPr>
                    </a:tc>
                    <a:tc>
                      <a:txBody>
                        <a:bodyPr/>
                        <a:lstStyle/>
                        <a:p>
                          <a:endParaRPr lang="en-US"/>
                        </a:p>
                      </a:txBody>
                      <a:tcPr marL="68580" marR="68580" marT="0" marB="0">
                        <a:blipFill>
                          <a:blip r:embed="rId3"/>
                          <a:stretch>
                            <a:fillRect l="-401333" t="-275410" r="-703333" b="-237705"/>
                          </a:stretch>
                        </a:blipFill>
                      </a:tcPr>
                    </a:tc>
                    <a:tc>
                      <a:txBody>
                        <a:bodyPr/>
                        <a:lstStyle/>
                        <a:p>
                          <a:endParaRPr lang="en-US"/>
                        </a:p>
                      </a:txBody>
                      <a:tcPr marL="68580" marR="68580" marT="0" marB="0">
                        <a:blipFill>
                          <a:blip r:embed="rId3"/>
                          <a:stretch>
                            <a:fillRect l="-501333" t="-275410" r="-603333" b="-237705"/>
                          </a:stretch>
                        </a:blipFill>
                      </a:tcPr>
                    </a:tc>
                    <a:tc>
                      <a:txBody>
                        <a:bodyPr/>
                        <a:lstStyle/>
                        <a:p>
                          <a:endParaRPr lang="en-US"/>
                        </a:p>
                      </a:txBody>
                      <a:tcPr marL="68580" marR="68580" marT="0" marB="0">
                        <a:blipFill>
                          <a:blip r:embed="rId3"/>
                          <a:stretch>
                            <a:fillRect l="-601333" t="-275410" r="-503333" b="-237705"/>
                          </a:stretch>
                        </a:blipFill>
                      </a:tcPr>
                    </a:tc>
                    <a:tc>
                      <a:txBody>
                        <a:bodyPr/>
                        <a:lstStyle/>
                        <a:p>
                          <a:endParaRPr lang="en-US"/>
                        </a:p>
                      </a:txBody>
                      <a:tcPr marL="68580" marR="68580" marT="0" marB="0">
                        <a:blipFill>
                          <a:blip r:embed="rId3"/>
                          <a:stretch>
                            <a:fillRect l="-701333" t="-275410" r="-403333" b="-237705"/>
                          </a:stretch>
                        </a:blip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tc>
                      <a:txBody>
                        <a:bodyPr/>
                        <a:lstStyle/>
                        <a:p>
                          <a:pPr marL="0" marR="0" algn="ctr">
                            <a:lnSpc>
                              <a:spcPct val="107000"/>
                            </a:lnSpc>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939367444"/>
                      </a:ext>
                    </a:extLst>
                  </a:tr>
                  <a:tr h="365760">
                    <a:tc>
                      <a:txBody>
                        <a:bodyPr/>
                        <a:lstStyle/>
                        <a:p>
                          <a:pPr algn="l" fontAlgn="b"/>
                          <a:r>
                            <a:rPr lang="en-US" sz="2000" b="0" i="0" u="none" strike="noStrike" dirty="0">
                              <a:solidFill>
                                <a:srgbClr val="000000"/>
                              </a:solidFill>
                              <a:effectLst/>
                              <a:latin typeface="Calibri" panose="020F0502020204030204" pitchFamily="34" charset="0"/>
                            </a:rPr>
                            <a:t>avg-pool</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6">
                            <a:lumMod val="40000"/>
                            <a:lumOff val="6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7</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4</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0</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4">
                            <a:lumMod val="20000"/>
                            <a:lumOff val="80000"/>
                          </a:schemeClr>
                        </a:solidFill>
                      </a:tcPr>
                    </a:tc>
                    <a:extLst>
                      <a:ext uri="{0D108BD9-81ED-4DB2-BD59-A6C34878D82A}">
                        <a16:rowId xmlns:a16="http://schemas.microsoft.com/office/drawing/2014/main" val="1099261289"/>
                      </a:ext>
                    </a:extLst>
                  </a:tr>
                  <a:tr h="365760">
                    <a:tc>
                      <a:txBody>
                        <a:bodyPr/>
                        <a:lstStyle/>
                        <a:p>
                          <a:pPr algn="l" fontAlgn="b"/>
                          <a:r>
                            <a:rPr lang="en-US" sz="2000" b="0" i="0" u="none" strike="noStrike" dirty="0">
                              <a:solidFill>
                                <a:srgbClr val="000000"/>
                              </a:solidFill>
                              <a:effectLst/>
                              <a:latin typeface="Calibri" panose="020F0502020204030204" pitchFamily="34" charset="0"/>
                            </a:rPr>
                            <a:t>fc</a:t>
                          </a:r>
                        </a:p>
                      </a:txBody>
                      <a:tcPr marL="9525" marR="9525" marT="9525" marB="0" anchor="b">
                        <a:solidFill>
                          <a:schemeClr val="bg1">
                            <a:lumMod val="85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1024</a:t>
                          </a:r>
                        </a:p>
                      </a:txBody>
                      <a:tcPr marL="9525" marR="9525" marT="9525" marB="0" anchor="b">
                        <a:solidFill>
                          <a:schemeClr val="accent6">
                            <a:lumMod val="40000"/>
                            <a:lumOff val="6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6">
                            <a:lumMod val="40000"/>
                            <a:lumOff val="6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1000</a:t>
                          </a:r>
                        </a:p>
                      </a:txBody>
                      <a:tcPr marL="9525" marR="9525" marT="9525" marB="0" anchor="b">
                        <a:solidFill>
                          <a:schemeClr val="accent2">
                            <a:lumMod val="20000"/>
                            <a:lumOff val="80000"/>
                          </a:schemeClr>
                        </a:solidFill>
                      </a:tcPr>
                    </a:tc>
                    <a:tc>
                      <a:txBody>
                        <a:bodyPr/>
                        <a:lstStyle/>
                        <a:p>
                          <a:pPr algn="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solidFill>
                          <a:schemeClr val="accent4">
                            <a:lumMod val="20000"/>
                            <a:lumOff val="80000"/>
                          </a:schemeClr>
                        </a:solidFill>
                      </a:tcPr>
                    </a:tc>
                    <a:tc>
                      <a:txBody>
                        <a:bodyPr/>
                        <a:lstStyle/>
                        <a:p>
                          <a:pPr algn="r" fontAlgn="b"/>
                          <a:r>
                            <a:rPr lang="en-US" sz="2000" b="0" i="0" u="none" strike="noStrike" kern="1200" dirty="0">
                              <a:solidFill>
                                <a:srgbClr val="000000"/>
                              </a:solidFill>
                              <a:effectLst/>
                              <a:latin typeface="Calibri" panose="020F0502020204030204" pitchFamily="34" charset="0"/>
                              <a:ea typeface="+mn-ea"/>
                              <a:cs typeface="+mn-cs"/>
                            </a:rPr>
                            <a:t>1025                  </a:t>
                          </a:r>
                        </a:p>
                      </a:txBody>
                      <a:tcPr marL="9525" marR="9525" marT="9525" marB="0" anchor="b">
                        <a:solidFill>
                          <a:schemeClr val="accent4">
                            <a:lumMod val="20000"/>
                            <a:lumOff val="80000"/>
                          </a:schemeClr>
                        </a:solidFill>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extLst>
                      <a:ext uri="{0D108BD9-81ED-4DB2-BD59-A6C34878D82A}">
                        <a16:rowId xmlns:a16="http://schemas.microsoft.com/office/drawing/2014/main" val="3810391006"/>
                      </a:ext>
                    </a:extLst>
                  </a:tr>
                </a:tbl>
              </a:graphicData>
            </a:graphic>
          </p:graphicFrame>
        </mc:Fallback>
      </mc:AlternateContent>
      <p:sp>
        <p:nvSpPr>
          <p:cNvPr id="7" name="TextBox 6">
            <a:extLst>
              <a:ext uri="{FF2B5EF4-FFF2-40B4-BE49-F238E27FC236}">
                <a16:creationId xmlns:a16="http://schemas.microsoft.com/office/drawing/2014/main" id="{FC28D1A0-29D8-4167-9474-460039247B72}"/>
              </a:ext>
            </a:extLst>
          </p:cNvPr>
          <p:cNvSpPr txBox="1"/>
          <p:nvPr/>
        </p:nvSpPr>
        <p:spPr>
          <a:xfrm>
            <a:off x="819638" y="6414770"/>
            <a:ext cx="991456" cy="461665"/>
          </a:xfrm>
          <a:prstGeom prst="rect">
            <a:avLst/>
          </a:prstGeom>
          <a:noFill/>
        </p:spPr>
        <p:txBody>
          <a:bodyPr wrap="square" rtlCol="0">
            <a:spAutoFit/>
          </a:bodyPr>
          <a:lstStyle/>
          <a:p>
            <a:r>
              <a:rPr lang="en-US" sz="2400" dirty="0">
                <a:solidFill>
                  <a:srgbClr val="C00000"/>
                </a:solidFill>
              </a:rPr>
              <a:t>1024</a:t>
            </a:r>
          </a:p>
        </p:txBody>
      </p:sp>
      <p:sp>
        <p:nvSpPr>
          <p:cNvPr id="8" name="TextBox 7">
            <a:extLst>
              <a:ext uri="{FF2B5EF4-FFF2-40B4-BE49-F238E27FC236}">
                <a16:creationId xmlns:a16="http://schemas.microsoft.com/office/drawing/2014/main" id="{D9A716F5-0789-48CE-BC13-865F5C261601}"/>
              </a:ext>
            </a:extLst>
          </p:cNvPr>
          <p:cNvSpPr txBox="1"/>
          <p:nvPr/>
        </p:nvSpPr>
        <p:spPr>
          <a:xfrm>
            <a:off x="2212605" y="6305530"/>
            <a:ext cx="581891" cy="461665"/>
          </a:xfrm>
          <a:prstGeom prst="rect">
            <a:avLst/>
          </a:prstGeom>
          <a:noFill/>
        </p:spPr>
        <p:txBody>
          <a:bodyPr wrap="square" rtlCol="0">
            <a:spAutoFit/>
          </a:bodyPr>
          <a:lstStyle/>
          <a:p>
            <a:r>
              <a:rPr lang="en-US" sz="2400" dirty="0"/>
              <a:t>7</a:t>
            </a:r>
          </a:p>
        </p:txBody>
      </p:sp>
      <p:sp>
        <p:nvSpPr>
          <p:cNvPr id="9" name="TextBox 8">
            <a:extLst>
              <a:ext uri="{FF2B5EF4-FFF2-40B4-BE49-F238E27FC236}">
                <a16:creationId xmlns:a16="http://schemas.microsoft.com/office/drawing/2014/main" id="{B5695D6F-435D-4419-A880-55C5B878532D}"/>
              </a:ext>
            </a:extLst>
          </p:cNvPr>
          <p:cNvSpPr txBox="1"/>
          <p:nvPr/>
        </p:nvSpPr>
        <p:spPr>
          <a:xfrm>
            <a:off x="2557348" y="5411009"/>
            <a:ext cx="581891" cy="461665"/>
          </a:xfrm>
          <a:prstGeom prst="rect">
            <a:avLst/>
          </a:prstGeom>
          <a:noFill/>
        </p:spPr>
        <p:txBody>
          <a:bodyPr wrap="square" rtlCol="0">
            <a:spAutoFit/>
          </a:bodyPr>
          <a:lstStyle/>
          <a:p>
            <a:r>
              <a:rPr lang="en-US" sz="2400" dirty="0"/>
              <a:t>7</a:t>
            </a:r>
          </a:p>
        </p:txBody>
      </p:sp>
      <p:sp>
        <p:nvSpPr>
          <p:cNvPr id="15" name="Cube 14">
            <a:extLst>
              <a:ext uri="{FF2B5EF4-FFF2-40B4-BE49-F238E27FC236}">
                <a16:creationId xmlns:a16="http://schemas.microsoft.com/office/drawing/2014/main" id="{C8605C4C-54E3-47A5-842E-35CDDC791C90}"/>
              </a:ext>
            </a:extLst>
          </p:cNvPr>
          <p:cNvSpPr/>
          <p:nvPr/>
        </p:nvSpPr>
        <p:spPr bwMode="auto">
          <a:xfrm>
            <a:off x="203200" y="5210791"/>
            <a:ext cx="2300351" cy="1191279"/>
          </a:xfrm>
          <a:prstGeom prst="cube">
            <a:avLst>
              <a:gd name="adj" fmla="val 27828"/>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6" name="Cube 15">
            <a:extLst>
              <a:ext uri="{FF2B5EF4-FFF2-40B4-BE49-F238E27FC236}">
                <a16:creationId xmlns:a16="http://schemas.microsoft.com/office/drawing/2014/main" id="{09A19F94-3808-47A3-A3A3-EE807936D918}"/>
              </a:ext>
            </a:extLst>
          </p:cNvPr>
          <p:cNvSpPr/>
          <p:nvPr/>
        </p:nvSpPr>
        <p:spPr bwMode="auto">
          <a:xfrm>
            <a:off x="4261427" y="5806430"/>
            <a:ext cx="2300351" cy="248031"/>
          </a:xfrm>
          <a:prstGeom prst="cube">
            <a:avLst>
              <a:gd name="adj" fmla="val 27828"/>
            </a:avLst>
          </a:prstGeom>
          <a:solidFill>
            <a:srgbClr val="00B0F0"/>
          </a:solidFill>
          <a:ln>
            <a:solidFill>
              <a:srgbClr val="0070C0"/>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solidFill>
                <a:schemeClr val="dk1"/>
              </a:solidFill>
              <a:latin typeface="Arial" charset="0"/>
              <a:cs typeface="Arial" charset="0"/>
            </a:endParaRPr>
          </a:p>
        </p:txBody>
      </p:sp>
      <p:sp>
        <p:nvSpPr>
          <p:cNvPr id="17" name="TextBox 16">
            <a:extLst>
              <a:ext uri="{FF2B5EF4-FFF2-40B4-BE49-F238E27FC236}">
                <a16:creationId xmlns:a16="http://schemas.microsoft.com/office/drawing/2014/main" id="{F340CAFA-04A6-49A8-A063-8E98D4CDADBB}"/>
              </a:ext>
            </a:extLst>
          </p:cNvPr>
          <p:cNvSpPr txBox="1"/>
          <p:nvPr/>
        </p:nvSpPr>
        <p:spPr>
          <a:xfrm>
            <a:off x="5094847" y="6074697"/>
            <a:ext cx="991456" cy="461665"/>
          </a:xfrm>
          <a:prstGeom prst="rect">
            <a:avLst/>
          </a:prstGeom>
          <a:noFill/>
        </p:spPr>
        <p:txBody>
          <a:bodyPr wrap="square" rtlCol="0">
            <a:spAutoFit/>
          </a:bodyPr>
          <a:lstStyle/>
          <a:p>
            <a:r>
              <a:rPr lang="en-US" sz="2400" dirty="0">
                <a:solidFill>
                  <a:srgbClr val="C00000"/>
                </a:solidFill>
              </a:rPr>
              <a:t>1024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630A33-2F10-45C3-A459-D4585C307ED9}"/>
                  </a:ext>
                </a:extLst>
              </p:cNvPr>
              <p:cNvSpPr txBox="1"/>
              <p:nvPr/>
            </p:nvSpPr>
            <p:spPr>
              <a:xfrm>
                <a:off x="6561778" y="5699612"/>
                <a:ext cx="8840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m:t>
                      </m:r>
                      <m:r>
                        <a:rPr lang="en-US" sz="2400" b="0" i="1" dirty="0" smtClean="0">
                          <a:latin typeface="Cambria Math" panose="02040503050406030204" pitchFamily="18" charset="0"/>
                        </a:rPr>
                        <m:t>×</m:t>
                      </m:r>
                      <m:r>
                        <a:rPr lang="en-US" sz="2400" i="1" dirty="0" smtClean="0">
                          <a:latin typeface="Cambria Math" panose="02040503050406030204" pitchFamily="18" charset="0"/>
                        </a:rPr>
                        <m:t>1</m:t>
                      </m:r>
                    </m:oMath>
                  </m:oMathPara>
                </a14:m>
                <a:endParaRPr lang="en-US" sz="2400" dirty="0"/>
              </a:p>
            </p:txBody>
          </p:sp>
        </mc:Choice>
        <mc:Fallback xmlns="">
          <p:sp>
            <p:nvSpPr>
              <p:cNvPr id="18" name="TextBox 17">
                <a:extLst>
                  <a:ext uri="{FF2B5EF4-FFF2-40B4-BE49-F238E27FC236}">
                    <a16:creationId xmlns:a16="http://schemas.microsoft.com/office/drawing/2014/main" id="{06630A33-2F10-45C3-A459-D4585C307ED9}"/>
                  </a:ext>
                </a:extLst>
              </p:cNvPr>
              <p:cNvSpPr txBox="1">
                <a:spLocks noRot="1" noChangeAspect="1" noMove="1" noResize="1" noEditPoints="1" noAdjustHandles="1" noChangeArrowheads="1" noChangeShapeType="1" noTextEdit="1"/>
              </p:cNvSpPr>
              <p:nvPr/>
            </p:nvSpPr>
            <p:spPr>
              <a:xfrm>
                <a:off x="6561778" y="5699612"/>
                <a:ext cx="884051" cy="461665"/>
              </a:xfrm>
              <a:prstGeom prst="rect">
                <a:avLst/>
              </a:prstGeom>
              <a:blipFill>
                <a:blip r:embed="rId4"/>
                <a:stretch>
                  <a:fillRect l="-690" r="-1379"/>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32C5E97-5902-455D-B513-636B82A82016}"/>
              </a:ext>
            </a:extLst>
          </p:cNvPr>
          <p:cNvCxnSpPr/>
          <p:nvPr/>
        </p:nvCxnSpPr>
        <p:spPr>
          <a:xfrm>
            <a:off x="3193036" y="5872674"/>
            <a:ext cx="856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4F5CA84-9E33-44EB-94F6-7AC43A1398DD}"/>
              </a:ext>
            </a:extLst>
          </p:cNvPr>
          <p:cNvSpPr/>
          <p:nvPr/>
        </p:nvSpPr>
        <p:spPr>
          <a:xfrm>
            <a:off x="249381" y="4406587"/>
            <a:ext cx="10607305" cy="830997"/>
          </a:xfrm>
          <a:prstGeom prst="rect">
            <a:avLst/>
          </a:prstGeom>
        </p:spPr>
        <p:txBody>
          <a:bodyPr wrap="square">
            <a:spAutoFit/>
          </a:bodyPr>
          <a:lstStyle/>
          <a:p>
            <a:r>
              <a:rPr lang="en-US" sz="2400" dirty="0"/>
              <a:t>Special information destroyed not by flattening, but by global average pooling. Then only one fc layer. </a:t>
            </a:r>
          </a:p>
        </p:txBody>
      </p:sp>
    </p:spTree>
    <p:extLst>
      <p:ext uri="{BB962C8B-B14F-4D97-AF65-F5344CB8AC3E}">
        <p14:creationId xmlns:p14="http://schemas.microsoft.com/office/powerpoint/2010/main" val="34464665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r>
              <a:rPr lang="en-US" dirty="0"/>
              <a:t>: Auxiliary Classifiers</a:t>
            </a:r>
          </a:p>
        </p:txBody>
      </p:sp>
      <p:pic>
        <p:nvPicPr>
          <p:cNvPr id="3" name="Picture 2" descr="Screen Shot 2017-01-13 at 4.30.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731743"/>
            <a:ext cx="9144000" cy="2233503"/>
          </a:xfrm>
          <a:prstGeom prst="rect">
            <a:avLst/>
          </a:prstGeom>
        </p:spPr>
      </p:pic>
      <p:pic>
        <p:nvPicPr>
          <p:cNvPr id="5" name="Picture 4" descr="Screen Shot 2017-01-18 at 3.20.51 PM.png"/>
          <p:cNvPicPr>
            <a:picLocks noChangeAspect="1"/>
          </p:cNvPicPr>
          <p:nvPr/>
        </p:nvPicPr>
        <p:blipFill rotWithShape="1">
          <a:blip r:embed="rId3">
            <a:extLst>
              <a:ext uri="{28A0092B-C50C-407E-A947-70E740481C1C}">
                <a14:useLocalDpi xmlns:a14="http://schemas.microsoft.com/office/drawing/2010/main" val="0"/>
              </a:ext>
            </a:extLst>
          </a:blip>
          <a:srcRect l="4034" r="-4034" b="1332"/>
          <a:stretch/>
        </p:blipFill>
        <p:spPr>
          <a:xfrm rot="5400000">
            <a:off x="8861271" y="3189719"/>
            <a:ext cx="1499268" cy="4475002"/>
          </a:xfrm>
          <a:prstGeom prst="rect">
            <a:avLst/>
          </a:prstGeom>
          <a:ln w="12700">
            <a:solidFill>
              <a:schemeClr val="tx1"/>
            </a:solidFill>
          </a:ln>
        </p:spPr>
      </p:pic>
      <p:sp>
        <p:nvSpPr>
          <p:cNvPr id="6" name="Rectangle 5"/>
          <p:cNvSpPr/>
          <p:nvPr/>
        </p:nvSpPr>
        <p:spPr bwMode="auto">
          <a:xfrm>
            <a:off x="5410200" y="4458942"/>
            <a:ext cx="1600200" cy="5334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cxnSp>
        <p:nvCxnSpPr>
          <p:cNvPr id="7" name="Straight Connector 6"/>
          <p:cNvCxnSpPr/>
          <p:nvPr/>
        </p:nvCxnSpPr>
        <p:spPr bwMode="auto">
          <a:xfrm flipH="1" flipV="1">
            <a:off x="7010400" y="4244340"/>
            <a:ext cx="25146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cxnSp>
        <p:nvCxnSpPr>
          <p:cNvPr id="8" name="Straight Connector 7"/>
          <p:cNvCxnSpPr/>
          <p:nvPr/>
        </p:nvCxnSpPr>
        <p:spPr bwMode="auto">
          <a:xfrm flipH="1">
            <a:off x="5029200" y="4244340"/>
            <a:ext cx="381000" cy="685800"/>
          </a:xfrm>
          <a:prstGeom prst="line">
            <a:avLst/>
          </a:prstGeom>
          <a:solidFill>
            <a:schemeClr val="accent1"/>
          </a:solidFill>
          <a:ln w="9525" cap="flat" cmpd="sng" algn="ctr">
            <a:solidFill>
              <a:schemeClr val="bg2"/>
            </a:solidFill>
            <a:prstDash val="sysDot"/>
            <a:round/>
            <a:headEnd type="none" w="med" len="med"/>
            <a:tailEnd type="none" w="med" len="med"/>
          </a:ln>
          <a:effectLst/>
        </p:spPr>
      </p:cxnSp>
      <p:sp>
        <p:nvSpPr>
          <p:cNvPr id="13" name="TextBox 12"/>
          <p:cNvSpPr txBox="1"/>
          <p:nvPr/>
        </p:nvSpPr>
        <p:spPr>
          <a:xfrm>
            <a:off x="7381903" y="6289683"/>
            <a:ext cx="1859355" cy="369332"/>
          </a:xfrm>
          <a:prstGeom prst="rect">
            <a:avLst/>
          </a:prstGeom>
          <a:noFill/>
        </p:spPr>
        <p:txBody>
          <a:bodyPr wrap="none" rtlCol="0">
            <a:spAutoFit/>
          </a:bodyPr>
          <a:lstStyle/>
          <a:p>
            <a:r>
              <a:rPr lang="en-US" dirty="0"/>
              <a:t>Auxiliary classifier</a:t>
            </a:r>
          </a:p>
        </p:txBody>
      </p:sp>
      <p:sp>
        <p:nvSpPr>
          <p:cNvPr id="9" name="Slide Number Placeholder 8">
            <a:extLst>
              <a:ext uri="{FF2B5EF4-FFF2-40B4-BE49-F238E27FC236}">
                <a16:creationId xmlns:a16="http://schemas.microsoft.com/office/drawing/2014/main" id="{FBA0C0DB-9BC7-4A84-8220-87F936472864}"/>
              </a:ext>
            </a:extLst>
          </p:cNvPr>
          <p:cNvSpPr>
            <a:spLocks noGrp="1"/>
          </p:cNvSpPr>
          <p:nvPr>
            <p:ph type="sldNum" sz="quarter" idx="12"/>
          </p:nvPr>
        </p:nvSpPr>
        <p:spPr/>
        <p:txBody>
          <a:bodyPr/>
          <a:lstStyle/>
          <a:p>
            <a:fld id="{7E663616-BBAC-427E-89D3-E72909796144}" type="slidenum">
              <a:rPr lang="en-US" smtClean="0"/>
              <a:t>95</a:t>
            </a:fld>
            <a:endParaRPr lang="en-US"/>
          </a:p>
        </p:txBody>
      </p:sp>
      <p:sp>
        <p:nvSpPr>
          <p:cNvPr id="10" name="Rectangle 9">
            <a:extLst>
              <a:ext uri="{FF2B5EF4-FFF2-40B4-BE49-F238E27FC236}">
                <a16:creationId xmlns:a16="http://schemas.microsoft.com/office/drawing/2014/main" id="{791DBDAA-96DF-4C5D-AD9A-B3E1944D820A}"/>
              </a:ext>
            </a:extLst>
          </p:cNvPr>
          <p:cNvSpPr/>
          <p:nvPr/>
        </p:nvSpPr>
        <p:spPr>
          <a:xfrm>
            <a:off x="838199" y="854353"/>
            <a:ext cx="10515599" cy="2308324"/>
          </a:xfrm>
          <a:prstGeom prst="rect">
            <a:avLst/>
          </a:prstGeom>
        </p:spPr>
        <p:txBody>
          <a:bodyPr wrap="square">
            <a:spAutoFit/>
          </a:bodyPr>
          <a:lstStyle/>
          <a:p>
            <a:r>
              <a:rPr lang="en-US" sz="2400" dirty="0"/>
              <a:t>Training using loss at the end of the network didn’t work well: Network is too deep, gradients don’t propagate cleanly.</a:t>
            </a:r>
          </a:p>
          <a:p>
            <a:r>
              <a:rPr lang="en-US" sz="2400" dirty="0"/>
              <a:t>As a hack, attach “auxiliary classifiers” at several intermediate points in the network that also try to classify the image and receive loss</a:t>
            </a:r>
          </a:p>
          <a:p>
            <a:r>
              <a:rPr lang="en-US" sz="2400" dirty="0" err="1"/>
              <a:t>GoogLeNet</a:t>
            </a:r>
            <a:r>
              <a:rPr lang="en-US" sz="2400" dirty="0"/>
              <a:t> was before batch normalization! With </a:t>
            </a:r>
            <a:r>
              <a:rPr lang="en-US" sz="2400" dirty="0" err="1"/>
              <a:t>BatchNorm</a:t>
            </a:r>
            <a:r>
              <a:rPr lang="en-US" sz="2400" dirty="0"/>
              <a:t> no longer need to use this trick.</a:t>
            </a:r>
          </a:p>
        </p:txBody>
      </p:sp>
      <p:sp>
        <p:nvSpPr>
          <p:cNvPr id="12" name="TextBox 11">
            <a:extLst>
              <a:ext uri="{FF2B5EF4-FFF2-40B4-BE49-F238E27FC236}">
                <a16:creationId xmlns:a16="http://schemas.microsoft.com/office/drawing/2014/main" id="{AAC7F7D7-6509-49BC-823A-18902A6594D1}"/>
              </a:ext>
            </a:extLst>
          </p:cNvPr>
          <p:cNvSpPr txBox="1"/>
          <p:nvPr/>
        </p:nvSpPr>
        <p:spPr>
          <a:xfrm>
            <a:off x="0" y="6582975"/>
            <a:ext cx="3880421" cy="276999"/>
          </a:xfrm>
          <a:prstGeom prst="rect">
            <a:avLst/>
          </a:prstGeom>
          <a:noFill/>
        </p:spPr>
        <p:txBody>
          <a:bodyPr wrap="none" rtlCol="0">
            <a:spAutoFit/>
          </a:bodyPr>
          <a:lstStyle/>
          <a:p>
            <a:r>
              <a:rPr lang="en-US" sz="1200" dirty="0">
                <a:solidFill>
                  <a:schemeClr val="bg1">
                    <a:lumMod val="50000"/>
                  </a:schemeClr>
                </a:solidFill>
              </a:rPr>
              <a:t>Slide: Slide modified from </a:t>
            </a:r>
            <a:r>
              <a:rPr lang="en-US" sz="1200" dirty="0" err="1">
                <a:solidFill>
                  <a:schemeClr val="bg1">
                    <a:lumMod val="50000"/>
                  </a:schemeClr>
                </a:solidFill>
              </a:rPr>
              <a:t>Lazebnik</a:t>
            </a:r>
            <a:r>
              <a:rPr lang="en-US" sz="1200" dirty="0">
                <a:solidFill>
                  <a:schemeClr val="bg1">
                    <a:lumMod val="50000"/>
                  </a:schemeClr>
                </a:solidFill>
              </a:rPr>
              <a:t> with text from Johnson.</a:t>
            </a:r>
          </a:p>
        </p:txBody>
      </p:sp>
    </p:spTree>
    <p:extLst>
      <p:ext uri="{BB962C8B-B14F-4D97-AF65-F5344CB8AC3E}">
        <p14:creationId xmlns:p14="http://schemas.microsoft.com/office/powerpoint/2010/main" val="110281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9A26-82B2-4A8D-9C5C-B9DC217B5A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9D1EF18-21AF-41F4-963E-A379D8C16646}"/>
              </a:ext>
            </a:extLst>
          </p:cNvPr>
          <p:cNvSpPr>
            <a:spLocks noGrp="1"/>
          </p:cNvSpPr>
          <p:nvPr>
            <p:ph idx="1"/>
          </p:nvPr>
        </p:nvSpPr>
        <p:spPr/>
        <p:txBody>
          <a:bodyPr/>
          <a:lstStyle/>
          <a:p>
            <a:r>
              <a:rPr lang="en-US" dirty="0"/>
              <a:t>ImageNet, ILSVRC</a:t>
            </a:r>
          </a:p>
          <a:p>
            <a:r>
              <a:rPr lang="en-US" dirty="0" err="1"/>
              <a:t>AlexNet</a:t>
            </a:r>
            <a:r>
              <a:rPr lang="en-US" dirty="0"/>
              <a:t>: max pooling, </a:t>
            </a:r>
            <a:r>
              <a:rPr lang="en-US" dirty="0" err="1"/>
              <a:t>ReLU</a:t>
            </a:r>
            <a:r>
              <a:rPr lang="en-US" dirty="0"/>
              <a:t> nonlinearity, large no. of parameters</a:t>
            </a:r>
          </a:p>
          <a:p>
            <a:r>
              <a:rPr lang="en-US" dirty="0"/>
              <a:t>VGG: all conv are 3x3 stride 1 pad 1, all max pool are 2x2 stride 2, after pool, double #channels</a:t>
            </a:r>
          </a:p>
          <a:p>
            <a:r>
              <a:rPr lang="en-US" dirty="0" err="1"/>
              <a:t>GoogLeNet</a:t>
            </a:r>
            <a:r>
              <a:rPr lang="en-US" dirty="0"/>
              <a:t>: stem network, inception module, global average pooling, auxiliary classifiers</a:t>
            </a:r>
          </a:p>
          <a:p>
            <a:endParaRPr lang="en-US" dirty="0"/>
          </a:p>
          <a:p>
            <a:endParaRPr lang="en-US" dirty="0"/>
          </a:p>
        </p:txBody>
      </p:sp>
      <p:sp>
        <p:nvSpPr>
          <p:cNvPr id="4" name="Slide Number Placeholder 3">
            <a:extLst>
              <a:ext uri="{FF2B5EF4-FFF2-40B4-BE49-F238E27FC236}">
                <a16:creationId xmlns:a16="http://schemas.microsoft.com/office/drawing/2014/main" id="{377BC196-4B36-49B3-BA05-70D904AA5F75}"/>
              </a:ext>
            </a:extLst>
          </p:cNvPr>
          <p:cNvSpPr>
            <a:spLocks noGrp="1"/>
          </p:cNvSpPr>
          <p:nvPr>
            <p:ph type="sldNum" sz="quarter" idx="12"/>
          </p:nvPr>
        </p:nvSpPr>
        <p:spPr/>
        <p:txBody>
          <a:bodyPr/>
          <a:lstStyle/>
          <a:p>
            <a:fld id="{7E663616-BBAC-427E-89D3-E72909796144}" type="slidenum">
              <a:rPr lang="en-US" smtClean="0"/>
              <a:t>96</a:t>
            </a:fld>
            <a:endParaRPr lang="en-US"/>
          </a:p>
        </p:txBody>
      </p:sp>
    </p:spTree>
    <p:extLst>
      <p:ext uri="{BB962C8B-B14F-4D97-AF65-F5344CB8AC3E}">
        <p14:creationId xmlns:p14="http://schemas.microsoft.com/office/powerpoint/2010/main" val="3484945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17B1-279F-41AA-AC9B-7ED488C85CAE}"/>
              </a:ext>
            </a:extLst>
          </p:cNvPr>
          <p:cNvSpPr>
            <a:spLocks noGrp="1"/>
          </p:cNvSpPr>
          <p:nvPr>
            <p:ph type="title"/>
          </p:nvPr>
        </p:nvSpPr>
        <p:spPr/>
        <p:txBody>
          <a:bodyPr/>
          <a:lstStyle/>
          <a:p>
            <a:r>
              <a:rPr lang="en-US" dirty="0"/>
              <a:t>Transfer Learning</a:t>
            </a:r>
          </a:p>
        </p:txBody>
      </p:sp>
      <p:sp>
        <p:nvSpPr>
          <p:cNvPr id="3" name="Text Placeholder 2">
            <a:extLst>
              <a:ext uri="{FF2B5EF4-FFF2-40B4-BE49-F238E27FC236}">
                <a16:creationId xmlns:a16="http://schemas.microsoft.com/office/drawing/2014/main" id="{02856E12-DD67-494E-AF86-7212196B2CB3}"/>
              </a:ext>
            </a:extLst>
          </p:cNvPr>
          <p:cNvSpPr>
            <a:spLocks noGrp="1"/>
          </p:cNvSpPr>
          <p:nvPr>
            <p:ph type="body" idx="1"/>
          </p:nvPr>
        </p:nvSpPr>
        <p:spPr/>
        <p:txBody>
          <a:bodyPr/>
          <a:lstStyle/>
          <a:p>
            <a:r>
              <a:rPr lang="en-US" dirty="0"/>
              <a:t>To be moved to the End of DL04 </a:t>
            </a:r>
          </a:p>
        </p:txBody>
      </p:sp>
      <p:sp>
        <p:nvSpPr>
          <p:cNvPr id="4" name="Slide Number Placeholder 3">
            <a:extLst>
              <a:ext uri="{FF2B5EF4-FFF2-40B4-BE49-F238E27FC236}">
                <a16:creationId xmlns:a16="http://schemas.microsoft.com/office/drawing/2014/main" id="{AE902851-C358-4EEE-8926-E61222744F66}"/>
              </a:ext>
            </a:extLst>
          </p:cNvPr>
          <p:cNvSpPr>
            <a:spLocks noGrp="1"/>
          </p:cNvSpPr>
          <p:nvPr>
            <p:ph type="sldNum" sz="quarter" idx="12"/>
          </p:nvPr>
        </p:nvSpPr>
        <p:spPr/>
        <p:txBody>
          <a:bodyPr/>
          <a:lstStyle/>
          <a:p>
            <a:fld id="{7E663616-BBAC-427E-89D3-E72909796144}" type="slidenum">
              <a:rPr lang="en-US" smtClean="0"/>
              <a:t>97</a:t>
            </a:fld>
            <a:endParaRPr lang="en-US"/>
          </a:p>
        </p:txBody>
      </p:sp>
    </p:spTree>
    <p:extLst>
      <p:ext uri="{BB962C8B-B14F-4D97-AF65-F5344CB8AC3E}">
        <p14:creationId xmlns:p14="http://schemas.microsoft.com/office/powerpoint/2010/main" val="1797473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7EF6-BFA5-443A-B676-7827FEC1C445}"/>
              </a:ext>
            </a:extLst>
          </p:cNvPr>
          <p:cNvSpPr>
            <a:spLocks noGrp="1"/>
          </p:cNvSpPr>
          <p:nvPr>
            <p:ph type="title"/>
          </p:nvPr>
        </p:nvSpPr>
        <p:spPr/>
        <p:txBody>
          <a:bodyPr/>
          <a:lstStyle/>
          <a:p>
            <a:r>
              <a:rPr lang="en-US" dirty="0"/>
              <a:t>Transfer Learning with CNN</a:t>
            </a:r>
          </a:p>
        </p:txBody>
      </p:sp>
      <p:sp>
        <p:nvSpPr>
          <p:cNvPr id="3" name="Slide Number Placeholder 2">
            <a:extLst>
              <a:ext uri="{FF2B5EF4-FFF2-40B4-BE49-F238E27FC236}">
                <a16:creationId xmlns:a16="http://schemas.microsoft.com/office/drawing/2014/main" id="{204A79BD-F406-4732-8C1A-EFCEC185F8FC}"/>
              </a:ext>
            </a:extLst>
          </p:cNvPr>
          <p:cNvSpPr>
            <a:spLocks noGrp="1"/>
          </p:cNvSpPr>
          <p:nvPr>
            <p:ph type="sldNum" sz="quarter" idx="12"/>
          </p:nvPr>
        </p:nvSpPr>
        <p:spPr/>
        <p:txBody>
          <a:bodyPr/>
          <a:lstStyle/>
          <a:p>
            <a:fld id="{7E663616-BBAC-427E-89D3-E72909796144}" type="slidenum">
              <a:rPr lang="en-US" smtClean="0"/>
              <a:t>98</a:t>
            </a:fld>
            <a:endParaRPr lang="en-US"/>
          </a:p>
        </p:txBody>
      </p:sp>
      <p:sp>
        <p:nvSpPr>
          <p:cNvPr id="4" name="TextBox 3">
            <a:extLst>
              <a:ext uri="{FF2B5EF4-FFF2-40B4-BE49-F238E27FC236}">
                <a16:creationId xmlns:a16="http://schemas.microsoft.com/office/drawing/2014/main" id="{CFA40A28-7F9B-4F4F-8DCF-1374E8BE09D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pic>
        <p:nvPicPr>
          <p:cNvPr id="6" name="Picture 5">
            <a:extLst>
              <a:ext uri="{FF2B5EF4-FFF2-40B4-BE49-F238E27FC236}">
                <a16:creationId xmlns:a16="http://schemas.microsoft.com/office/drawing/2014/main" id="{CEDBF178-8E75-4C2E-95DD-CDF8B8B2F7CD}"/>
              </a:ext>
            </a:extLst>
          </p:cNvPr>
          <p:cNvPicPr>
            <a:picLocks noChangeAspect="1"/>
          </p:cNvPicPr>
          <p:nvPr/>
        </p:nvPicPr>
        <p:blipFill>
          <a:blip r:embed="rId3"/>
          <a:stretch>
            <a:fillRect/>
          </a:stretch>
        </p:blipFill>
        <p:spPr>
          <a:xfrm>
            <a:off x="492423" y="1301611"/>
            <a:ext cx="1295350" cy="5157558"/>
          </a:xfrm>
          <a:prstGeom prst="rect">
            <a:avLst/>
          </a:prstGeom>
        </p:spPr>
      </p:pic>
      <p:pic>
        <p:nvPicPr>
          <p:cNvPr id="8" name="Picture 7">
            <a:extLst>
              <a:ext uri="{FF2B5EF4-FFF2-40B4-BE49-F238E27FC236}">
                <a16:creationId xmlns:a16="http://schemas.microsoft.com/office/drawing/2014/main" id="{E2249F23-51CF-4E19-A38B-E8EB3B4F1377}"/>
              </a:ext>
            </a:extLst>
          </p:cNvPr>
          <p:cNvPicPr>
            <a:picLocks noChangeAspect="1"/>
          </p:cNvPicPr>
          <p:nvPr/>
        </p:nvPicPr>
        <p:blipFill>
          <a:blip r:embed="rId4"/>
          <a:stretch>
            <a:fillRect/>
          </a:stretch>
        </p:blipFill>
        <p:spPr>
          <a:xfrm>
            <a:off x="3344498" y="1594883"/>
            <a:ext cx="1251721" cy="4864285"/>
          </a:xfrm>
          <a:prstGeom prst="rect">
            <a:avLst/>
          </a:prstGeom>
        </p:spPr>
      </p:pic>
      <p:sp>
        <p:nvSpPr>
          <p:cNvPr id="10" name="TextBox 9">
            <a:extLst>
              <a:ext uri="{FF2B5EF4-FFF2-40B4-BE49-F238E27FC236}">
                <a16:creationId xmlns:a16="http://schemas.microsoft.com/office/drawing/2014/main" id="{A4712E0B-26BB-4BBC-89F8-1B1D72C82663}"/>
              </a:ext>
            </a:extLst>
          </p:cNvPr>
          <p:cNvSpPr txBox="1"/>
          <p:nvPr/>
        </p:nvSpPr>
        <p:spPr>
          <a:xfrm>
            <a:off x="221674" y="778043"/>
            <a:ext cx="2761511" cy="461665"/>
          </a:xfrm>
          <a:prstGeom prst="rect">
            <a:avLst/>
          </a:prstGeom>
          <a:noFill/>
        </p:spPr>
        <p:txBody>
          <a:bodyPr wrap="square">
            <a:spAutoFit/>
          </a:bodyPr>
          <a:lstStyle/>
          <a:p>
            <a:r>
              <a:rPr lang="en-US" sz="2400" b="0" i="0" u="none" strike="noStrike" baseline="0" dirty="0">
                <a:latin typeface="Calibri" panose="020F0502020204030204" pitchFamily="34" charset="0"/>
              </a:rPr>
              <a:t>Train on ImageNet</a:t>
            </a:r>
            <a:endParaRPr lang="en-US" sz="2400" dirty="0"/>
          </a:p>
        </p:txBody>
      </p:sp>
      <p:sp>
        <p:nvSpPr>
          <p:cNvPr id="12" name="TextBox 11">
            <a:extLst>
              <a:ext uri="{FF2B5EF4-FFF2-40B4-BE49-F238E27FC236}">
                <a16:creationId xmlns:a16="http://schemas.microsoft.com/office/drawing/2014/main" id="{F21E7B17-D492-4FCF-8C0B-7F6E7497F9B6}"/>
              </a:ext>
            </a:extLst>
          </p:cNvPr>
          <p:cNvSpPr txBox="1"/>
          <p:nvPr/>
        </p:nvSpPr>
        <p:spPr>
          <a:xfrm>
            <a:off x="2830740" y="765599"/>
            <a:ext cx="2279235" cy="830997"/>
          </a:xfrm>
          <a:prstGeom prst="rect">
            <a:avLst/>
          </a:prstGeom>
          <a:noFill/>
        </p:spPr>
        <p:txBody>
          <a:bodyPr wrap="square">
            <a:spAutoFit/>
          </a:bodyPr>
          <a:lstStyle/>
          <a:p>
            <a:pPr algn="ctr"/>
            <a:r>
              <a:rPr lang="en-US" sz="2400" b="0" i="0" u="none" strike="noStrike" baseline="0" dirty="0">
                <a:latin typeface="Calibri" panose="020F0502020204030204" pitchFamily="34" charset="0"/>
              </a:rPr>
              <a:t>Use CNN as a</a:t>
            </a:r>
          </a:p>
          <a:p>
            <a:pPr algn="ctr"/>
            <a:r>
              <a:rPr lang="en-US" sz="2400" b="0" i="0" u="none" strike="noStrike" baseline="0" dirty="0">
                <a:latin typeface="Calibri" panose="020F0502020204030204" pitchFamily="34" charset="0"/>
              </a:rPr>
              <a:t>feature extractor</a:t>
            </a:r>
            <a:endParaRPr lang="en-US" sz="2400" dirty="0"/>
          </a:p>
        </p:txBody>
      </p:sp>
      <p:sp>
        <p:nvSpPr>
          <p:cNvPr id="16" name="TextBox 15">
            <a:extLst>
              <a:ext uri="{FF2B5EF4-FFF2-40B4-BE49-F238E27FC236}">
                <a16:creationId xmlns:a16="http://schemas.microsoft.com/office/drawing/2014/main" id="{32A14CF3-D2DF-4598-B711-828A13CBFC32}"/>
              </a:ext>
            </a:extLst>
          </p:cNvPr>
          <p:cNvSpPr txBox="1"/>
          <p:nvPr/>
        </p:nvSpPr>
        <p:spPr>
          <a:xfrm>
            <a:off x="4893971" y="1485957"/>
            <a:ext cx="1512886" cy="646331"/>
          </a:xfrm>
          <a:prstGeom prst="rect">
            <a:avLst/>
          </a:prstGeom>
          <a:noFill/>
        </p:spPr>
        <p:txBody>
          <a:bodyPr wrap="square">
            <a:spAutoFit/>
          </a:bodyPr>
          <a:lstStyle/>
          <a:p>
            <a:r>
              <a:rPr lang="en-US" dirty="0"/>
              <a:t>Remove</a:t>
            </a:r>
          </a:p>
          <a:p>
            <a:r>
              <a:rPr lang="en-US" dirty="0"/>
              <a:t>last layer</a:t>
            </a:r>
          </a:p>
        </p:txBody>
      </p:sp>
      <p:sp>
        <p:nvSpPr>
          <p:cNvPr id="20" name="TextBox 19">
            <a:extLst>
              <a:ext uri="{FF2B5EF4-FFF2-40B4-BE49-F238E27FC236}">
                <a16:creationId xmlns:a16="http://schemas.microsoft.com/office/drawing/2014/main" id="{3458C9EF-7B3C-48AC-A392-A776BDFEAE4C}"/>
              </a:ext>
            </a:extLst>
          </p:cNvPr>
          <p:cNvSpPr txBox="1"/>
          <p:nvPr/>
        </p:nvSpPr>
        <p:spPr>
          <a:xfrm>
            <a:off x="4945795" y="3105834"/>
            <a:ext cx="1295350" cy="646331"/>
          </a:xfrm>
          <a:prstGeom prst="rect">
            <a:avLst/>
          </a:prstGeom>
          <a:noFill/>
        </p:spPr>
        <p:txBody>
          <a:bodyPr wrap="square">
            <a:spAutoFit/>
          </a:bodyPr>
          <a:lstStyle/>
          <a:p>
            <a:r>
              <a:rPr lang="en-US" dirty="0"/>
              <a:t>Freeze</a:t>
            </a:r>
          </a:p>
          <a:p>
            <a:r>
              <a:rPr lang="en-US" dirty="0"/>
              <a:t>these</a:t>
            </a:r>
          </a:p>
        </p:txBody>
      </p:sp>
      <p:sp>
        <p:nvSpPr>
          <p:cNvPr id="21" name="Right Bracket 20">
            <a:extLst>
              <a:ext uri="{FF2B5EF4-FFF2-40B4-BE49-F238E27FC236}">
                <a16:creationId xmlns:a16="http://schemas.microsoft.com/office/drawing/2014/main" id="{025AB0CB-90BD-49D6-8AB6-99044D1EEA0F}"/>
              </a:ext>
            </a:extLst>
          </p:cNvPr>
          <p:cNvSpPr/>
          <p:nvPr/>
        </p:nvSpPr>
        <p:spPr>
          <a:xfrm>
            <a:off x="4596220" y="1639853"/>
            <a:ext cx="266396" cy="449751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27C4EC7-4E1F-4D74-B6FA-DA852BE4D947}"/>
              </a:ext>
            </a:extLst>
          </p:cNvPr>
          <p:cNvSpPr txBox="1"/>
          <p:nvPr/>
        </p:nvSpPr>
        <p:spPr>
          <a:xfrm>
            <a:off x="4922179" y="6582975"/>
            <a:ext cx="7269821" cy="276999"/>
          </a:xfrm>
          <a:prstGeom prst="rect">
            <a:avLst/>
          </a:prstGeom>
          <a:noFill/>
        </p:spPr>
        <p:txBody>
          <a:bodyPr wrap="square">
            <a:spAutoFit/>
          </a:bodyPr>
          <a:lstStyle/>
          <a:p>
            <a:r>
              <a:rPr lang="en-US" sz="1200" b="0" i="0" u="none" strike="noStrike" baseline="0" dirty="0">
                <a:latin typeface="Calibri" panose="020F0502020204030204" pitchFamily="34" charset="0"/>
              </a:rPr>
              <a:t>Donahue et al, “</a:t>
            </a:r>
            <a:r>
              <a:rPr lang="en-US" sz="1200" b="0" i="0" u="none" strike="noStrike" baseline="0" dirty="0" err="1">
                <a:latin typeface="Calibri" panose="020F0502020204030204" pitchFamily="34" charset="0"/>
              </a:rPr>
              <a:t>DeCAF</a:t>
            </a:r>
            <a:r>
              <a:rPr lang="en-US" sz="1200" b="0" i="0" u="none" strike="noStrike" baseline="0" dirty="0">
                <a:latin typeface="Calibri" panose="020F0502020204030204" pitchFamily="34" charset="0"/>
              </a:rPr>
              <a:t>: A Deep Convolutional Activation Feature for Generic Visual Recognition”, ICML 2014</a:t>
            </a:r>
            <a:endParaRPr lang="en-US" sz="1200" dirty="0"/>
          </a:p>
        </p:txBody>
      </p:sp>
      <p:pic>
        <p:nvPicPr>
          <p:cNvPr id="25" name="Picture 24">
            <a:extLst>
              <a:ext uri="{FF2B5EF4-FFF2-40B4-BE49-F238E27FC236}">
                <a16:creationId xmlns:a16="http://schemas.microsoft.com/office/drawing/2014/main" id="{0648EBE3-A2C5-45DB-AF61-0B526D2EFCC8}"/>
              </a:ext>
            </a:extLst>
          </p:cNvPr>
          <p:cNvPicPr>
            <a:picLocks noChangeAspect="1"/>
          </p:cNvPicPr>
          <p:nvPr/>
        </p:nvPicPr>
        <p:blipFill>
          <a:blip r:embed="rId5"/>
          <a:stretch>
            <a:fillRect/>
          </a:stretch>
        </p:blipFill>
        <p:spPr>
          <a:xfrm>
            <a:off x="6159498" y="2144019"/>
            <a:ext cx="6032502" cy="4052020"/>
          </a:xfrm>
          <a:prstGeom prst="rect">
            <a:avLst/>
          </a:prstGeom>
        </p:spPr>
      </p:pic>
      <p:sp>
        <p:nvSpPr>
          <p:cNvPr id="27" name="TextBox 26">
            <a:extLst>
              <a:ext uri="{FF2B5EF4-FFF2-40B4-BE49-F238E27FC236}">
                <a16:creationId xmlns:a16="http://schemas.microsoft.com/office/drawing/2014/main" id="{B61F9FC8-B6F9-4E40-994B-BCEEE2EDCCAC}"/>
              </a:ext>
            </a:extLst>
          </p:cNvPr>
          <p:cNvSpPr txBox="1"/>
          <p:nvPr/>
        </p:nvSpPr>
        <p:spPr>
          <a:xfrm>
            <a:off x="7595783" y="1774687"/>
            <a:ext cx="3444206" cy="369332"/>
          </a:xfrm>
          <a:prstGeom prst="rect">
            <a:avLst/>
          </a:prstGeom>
          <a:noFill/>
        </p:spPr>
        <p:txBody>
          <a:bodyPr wrap="square">
            <a:spAutoFit/>
          </a:bodyPr>
          <a:lstStyle/>
          <a:p>
            <a:r>
              <a:rPr lang="en-US" dirty="0"/>
              <a:t>Classification on Caltech-101</a:t>
            </a:r>
          </a:p>
        </p:txBody>
      </p:sp>
    </p:spTree>
    <p:extLst>
      <p:ext uri="{BB962C8B-B14F-4D97-AF65-F5344CB8AC3E}">
        <p14:creationId xmlns:p14="http://schemas.microsoft.com/office/powerpoint/2010/main" val="263941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1"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7EF6-BFA5-443A-B676-7827FEC1C445}"/>
              </a:ext>
            </a:extLst>
          </p:cNvPr>
          <p:cNvSpPr>
            <a:spLocks noGrp="1"/>
          </p:cNvSpPr>
          <p:nvPr>
            <p:ph type="title"/>
          </p:nvPr>
        </p:nvSpPr>
        <p:spPr/>
        <p:txBody>
          <a:bodyPr/>
          <a:lstStyle/>
          <a:p>
            <a:r>
              <a:rPr lang="en-US" dirty="0"/>
              <a:t>Transfer Learning with CNN</a:t>
            </a:r>
          </a:p>
        </p:txBody>
      </p:sp>
      <p:sp>
        <p:nvSpPr>
          <p:cNvPr id="3" name="Slide Number Placeholder 2">
            <a:extLst>
              <a:ext uri="{FF2B5EF4-FFF2-40B4-BE49-F238E27FC236}">
                <a16:creationId xmlns:a16="http://schemas.microsoft.com/office/drawing/2014/main" id="{204A79BD-F406-4732-8C1A-EFCEC185F8FC}"/>
              </a:ext>
            </a:extLst>
          </p:cNvPr>
          <p:cNvSpPr>
            <a:spLocks noGrp="1"/>
          </p:cNvSpPr>
          <p:nvPr>
            <p:ph type="sldNum" sz="quarter" idx="12"/>
          </p:nvPr>
        </p:nvSpPr>
        <p:spPr/>
        <p:txBody>
          <a:bodyPr/>
          <a:lstStyle/>
          <a:p>
            <a:fld id="{7E663616-BBAC-427E-89D3-E72909796144}" type="slidenum">
              <a:rPr lang="en-US" smtClean="0"/>
              <a:t>99</a:t>
            </a:fld>
            <a:endParaRPr lang="en-US"/>
          </a:p>
        </p:txBody>
      </p:sp>
      <p:sp>
        <p:nvSpPr>
          <p:cNvPr id="4" name="TextBox 3">
            <a:extLst>
              <a:ext uri="{FF2B5EF4-FFF2-40B4-BE49-F238E27FC236}">
                <a16:creationId xmlns:a16="http://schemas.microsoft.com/office/drawing/2014/main" id="{CFA40A28-7F9B-4F4F-8DCF-1374E8BE09D3}"/>
              </a:ext>
            </a:extLst>
          </p:cNvPr>
          <p:cNvSpPr txBox="1"/>
          <p:nvPr/>
        </p:nvSpPr>
        <p:spPr>
          <a:xfrm>
            <a:off x="0" y="6582975"/>
            <a:ext cx="2489079" cy="276999"/>
          </a:xfrm>
          <a:prstGeom prst="rect">
            <a:avLst/>
          </a:prstGeom>
          <a:noFill/>
        </p:spPr>
        <p:txBody>
          <a:bodyPr wrap="none" rtlCol="0">
            <a:spAutoFit/>
          </a:bodyPr>
          <a:lstStyle/>
          <a:p>
            <a:r>
              <a:rPr lang="en-US" sz="1200" dirty="0">
                <a:solidFill>
                  <a:schemeClr val="bg1">
                    <a:lumMod val="50000"/>
                  </a:schemeClr>
                </a:solidFill>
              </a:rPr>
              <a:t>Slide: Slightly modified from Johnson</a:t>
            </a:r>
          </a:p>
        </p:txBody>
      </p:sp>
      <p:pic>
        <p:nvPicPr>
          <p:cNvPr id="6" name="Picture 5">
            <a:extLst>
              <a:ext uri="{FF2B5EF4-FFF2-40B4-BE49-F238E27FC236}">
                <a16:creationId xmlns:a16="http://schemas.microsoft.com/office/drawing/2014/main" id="{CEDBF178-8E75-4C2E-95DD-CDF8B8B2F7CD}"/>
              </a:ext>
            </a:extLst>
          </p:cNvPr>
          <p:cNvPicPr>
            <a:picLocks noChangeAspect="1"/>
          </p:cNvPicPr>
          <p:nvPr/>
        </p:nvPicPr>
        <p:blipFill>
          <a:blip r:embed="rId2"/>
          <a:stretch>
            <a:fillRect/>
          </a:stretch>
        </p:blipFill>
        <p:spPr>
          <a:xfrm>
            <a:off x="492423" y="1301611"/>
            <a:ext cx="1295350" cy="5157558"/>
          </a:xfrm>
          <a:prstGeom prst="rect">
            <a:avLst/>
          </a:prstGeom>
        </p:spPr>
      </p:pic>
      <p:pic>
        <p:nvPicPr>
          <p:cNvPr id="8" name="Picture 7">
            <a:extLst>
              <a:ext uri="{FF2B5EF4-FFF2-40B4-BE49-F238E27FC236}">
                <a16:creationId xmlns:a16="http://schemas.microsoft.com/office/drawing/2014/main" id="{E2249F23-51CF-4E19-A38B-E8EB3B4F1377}"/>
              </a:ext>
            </a:extLst>
          </p:cNvPr>
          <p:cNvPicPr>
            <a:picLocks noChangeAspect="1"/>
          </p:cNvPicPr>
          <p:nvPr/>
        </p:nvPicPr>
        <p:blipFill>
          <a:blip r:embed="rId3"/>
          <a:stretch>
            <a:fillRect/>
          </a:stretch>
        </p:blipFill>
        <p:spPr>
          <a:xfrm>
            <a:off x="3344498" y="1594883"/>
            <a:ext cx="1251721" cy="4864285"/>
          </a:xfrm>
          <a:prstGeom prst="rect">
            <a:avLst/>
          </a:prstGeom>
        </p:spPr>
      </p:pic>
      <p:sp>
        <p:nvSpPr>
          <p:cNvPr id="10" name="TextBox 9">
            <a:extLst>
              <a:ext uri="{FF2B5EF4-FFF2-40B4-BE49-F238E27FC236}">
                <a16:creationId xmlns:a16="http://schemas.microsoft.com/office/drawing/2014/main" id="{A4712E0B-26BB-4BBC-89F8-1B1D72C82663}"/>
              </a:ext>
            </a:extLst>
          </p:cNvPr>
          <p:cNvSpPr txBox="1"/>
          <p:nvPr/>
        </p:nvSpPr>
        <p:spPr>
          <a:xfrm>
            <a:off x="221674" y="778043"/>
            <a:ext cx="2761511" cy="461665"/>
          </a:xfrm>
          <a:prstGeom prst="rect">
            <a:avLst/>
          </a:prstGeom>
          <a:noFill/>
        </p:spPr>
        <p:txBody>
          <a:bodyPr wrap="square">
            <a:spAutoFit/>
          </a:bodyPr>
          <a:lstStyle/>
          <a:p>
            <a:r>
              <a:rPr lang="en-US" sz="2400" b="0" i="0" u="none" strike="noStrike" baseline="0" dirty="0">
                <a:latin typeface="Calibri" panose="020F0502020204030204" pitchFamily="34" charset="0"/>
              </a:rPr>
              <a:t>Train on ImageNet</a:t>
            </a:r>
            <a:endParaRPr lang="en-US" sz="2400" dirty="0"/>
          </a:p>
        </p:txBody>
      </p:sp>
      <p:sp>
        <p:nvSpPr>
          <p:cNvPr id="12" name="TextBox 11">
            <a:extLst>
              <a:ext uri="{FF2B5EF4-FFF2-40B4-BE49-F238E27FC236}">
                <a16:creationId xmlns:a16="http://schemas.microsoft.com/office/drawing/2014/main" id="{F21E7B17-D492-4FCF-8C0B-7F6E7497F9B6}"/>
              </a:ext>
            </a:extLst>
          </p:cNvPr>
          <p:cNvSpPr txBox="1"/>
          <p:nvPr/>
        </p:nvSpPr>
        <p:spPr>
          <a:xfrm>
            <a:off x="2830740" y="765599"/>
            <a:ext cx="2279235" cy="830997"/>
          </a:xfrm>
          <a:prstGeom prst="rect">
            <a:avLst/>
          </a:prstGeom>
          <a:noFill/>
        </p:spPr>
        <p:txBody>
          <a:bodyPr wrap="square">
            <a:spAutoFit/>
          </a:bodyPr>
          <a:lstStyle/>
          <a:p>
            <a:pPr algn="ctr"/>
            <a:r>
              <a:rPr lang="en-US" sz="2400" b="0" i="0" u="none" strike="noStrike" baseline="0" dirty="0">
                <a:latin typeface="Calibri" panose="020F0502020204030204" pitchFamily="34" charset="0"/>
              </a:rPr>
              <a:t>Use CNN as a</a:t>
            </a:r>
          </a:p>
          <a:p>
            <a:pPr algn="ctr"/>
            <a:r>
              <a:rPr lang="en-US" sz="2400" b="0" i="0" u="none" strike="noStrike" baseline="0" dirty="0">
                <a:latin typeface="Calibri" panose="020F0502020204030204" pitchFamily="34" charset="0"/>
              </a:rPr>
              <a:t>feature extractor</a:t>
            </a:r>
            <a:endParaRPr lang="en-US" sz="2400" dirty="0"/>
          </a:p>
        </p:txBody>
      </p:sp>
      <p:sp>
        <p:nvSpPr>
          <p:cNvPr id="16" name="TextBox 15">
            <a:extLst>
              <a:ext uri="{FF2B5EF4-FFF2-40B4-BE49-F238E27FC236}">
                <a16:creationId xmlns:a16="http://schemas.microsoft.com/office/drawing/2014/main" id="{32A14CF3-D2DF-4598-B711-828A13CBFC32}"/>
              </a:ext>
            </a:extLst>
          </p:cNvPr>
          <p:cNvSpPr txBox="1"/>
          <p:nvPr/>
        </p:nvSpPr>
        <p:spPr>
          <a:xfrm>
            <a:off x="4893971" y="1485957"/>
            <a:ext cx="1512886" cy="646331"/>
          </a:xfrm>
          <a:prstGeom prst="rect">
            <a:avLst/>
          </a:prstGeom>
          <a:noFill/>
        </p:spPr>
        <p:txBody>
          <a:bodyPr wrap="square">
            <a:spAutoFit/>
          </a:bodyPr>
          <a:lstStyle/>
          <a:p>
            <a:r>
              <a:rPr lang="en-US" dirty="0"/>
              <a:t>Remove</a:t>
            </a:r>
          </a:p>
          <a:p>
            <a:r>
              <a:rPr lang="en-US" dirty="0"/>
              <a:t>last layer</a:t>
            </a:r>
          </a:p>
        </p:txBody>
      </p:sp>
      <p:sp>
        <p:nvSpPr>
          <p:cNvPr id="20" name="TextBox 19">
            <a:extLst>
              <a:ext uri="{FF2B5EF4-FFF2-40B4-BE49-F238E27FC236}">
                <a16:creationId xmlns:a16="http://schemas.microsoft.com/office/drawing/2014/main" id="{3458C9EF-7B3C-48AC-A392-A776BDFEAE4C}"/>
              </a:ext>
            </a:extLst>
          </p:cNvPr>
          <p:cNvSpPr txBox="1"/>
          <p:nvPr/>
        </p:nvSpPr>
        <p:spPr>
          <a:xfrm>
            <a:off x="4945795" y="3105834"/>
            <a:ext cx="1295350" cy="646331"/>
          </a:xfrm>
          <a:prstGeom prst="rect">
            <a:avLst/>
          </a:prstGeom>
          <a:noFill/>
        </p:spPr>
        <p:txBody>
          <a:bodyPr wrap="square">
            <a:spAutoFit/>
          </a:bodyPr>
          <a:lstStyle/>
          <a:p>
            <a:r>
              <a:rPr lang="en-US" dirty="0"/>
              <a:t>Freeze</a:t>
            </a:r>
          </a:p>
          <a:p>
            <a:r>
              <a:rPr lang="en-US" dirty="0"/>
              <a:t>these</a:t>
            </a:r>
          </a:p>
        </p:txBody>
      </p:sp>
      <p:sp>
        <p:nvSpPr>
          <p:cNvPr id="21" name="Right Bracket 20">
            <a:extLst>
              <a:ext uri="{FF2B5EF4-FFF2-40B4-BE49-F238E27FC236}">
                <a16:creationId xmlns:a16="http://schemas.microsoft.com/office/drawing/2014/main" id="{025AB0CB-90BD-49D6-8AB6-99044D1EEA0F}"/>
              </a:ext>
            </a:extLst>
          </p:cNvPr>
          <p:cNvSpPr/>
          <p:nvPr/>
        </p:nvSpPr>
        <p:spPr>
          <a:xfrm>
            <a:off x="4596220" y="1639853"/>
            <a:ext cx="266396" cy="449751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27C4EC7-4E1F-4D74-B6FA-DA852BE4D947}"/>
              </a:ext>
            </a:extLst>
          </p:cNvPr>
          <p:cNvSpPr txBox="1"/>
          <p:nvPr/>
        </p:nvSpPr>
        <p:spPr>
          <a:xfrm>
            <a:off x="4922179" y="6582975"/>
            <a:ext cx="7269821" cy="276999"/>
          </a:xfrm>
          <a:prstGeom prst="rect">
            <a:avLst/>
          </a:prstGeom>
          <a:noFill/>
        </p:spPr>
        <p:txBody>
          <a:bodyPr wrap="square">
            <a:spAutoFit/>
          </a:bodyPr>
          <a:lstStyle/>
          <a:p>
            <a:r>
              <a:rPr lang="en-US" sz="1200" b="0" i="0" u="none" strike="noStrike" baseline="0" dirty="0">
                <a:latin typeface="Calibri" panose="020F0502020204030204" pitchFamily="34" charset="0"/>
              </a:rPr>
              <a:t>Donahue et al, “</a:t>
            </a:r>
            <a:r>
              <a:rPr lang="en-US" sz="1200" b="0" i="0" u="none" strike="noStrike" baseline="0" dirty="0" err="1">
                <a:latin typeface="Calibri" panose="020F0502020204030204" pitchFamily="34" charset="0"/>
              </a:rPr>
              <a:t>DeCAF</a:t>
            </a:r>
            <a:r>
              <a:rPr lang="en-US" sz="1200" b="0" i="0" u="none" strike="noStrike" baseline="0" dirty="0">
                <a:latin typeface="Calibri" panose="020F0502020204030204" pitchFamily="34" charset="0"/>
              </a:rPr>
              <a:t>: A Deep Convolutional Activation Feature for Generic Visual Recognition”, ICML 2014</a:t>
            </a:r>
            <a:endParaRPr lang="en-US" sz="1200" dirty="0"/>
          </a:p>
        </p:txBody>
      </p:sp>
      <p:pic>
        <p:nvPicPr>
          <p:cNvPr id="15" name="Picture 14">
            <a:extLst>
              <a:ext uri="{FF2B5EF4-FFF2-40B4-BE49-F238E27FC236}">
                <a16:creationId xmlns:a16="http://schemas.microsoft.com/office/drawing/2014/main" id="{CA1F46A4-6E41-4E01-A1D4-B2322D52A5CD}"/>
              </a:ext>
            </a:extLst>
          </p:cNvPr>
          <p:cNvPicPr>
            <a:picLocks noChangeAspect="1"/>
          </p:cNvPicPr>
          <p:nvPr/>
        </p:nvPicPr>
        <p:blipFill>
          <a:blip r:embed="rId3"/>
          <a:stretch>
            <a:fillRect/>
          </a:stretch>
        </p:blipFill>
        <p:spPr>
          <a:xfrm>
            <a:off x="7192293" y="1594883"/>
            <a:ext cx="1251721" cy="4864285"/>
          </a:xfrm>
          <a:prstGeom prst="rect">
            <a:avLst/>
          </a:prstGeom>
        </p:spPr>
      </p:pic>
      <p:sp>
        <p:nvSpPr>
          <p:cNvPr id="17" name="TextBox 16">
            <a:extLst>
              <a:ext uri="{FF2B5EF4-FFF2-40B4-BE49-F238E27FC236}">
                <a16:creationId xmlns:a16="http://schemas.microsoft.com/office/drawing/2014/main" id="{C67DC026-65FA-4383-BC3D-F1D8119D7598}"/>
              </a:ext>
            </a:extLst>
          </p:cNvPr>
          <p:cNvSpPr txBox="1"/>
          <p:nvPr/>
        </p:nvSpPr>
        <p:spPr>
          <a:xfrm>
            <a:off x="6678535" y="765599"/>
            <a:ext cx="2279235" cy="830997"/>
          </a:xfrm>
          <a:prstGeom prst="rect">
            <a:avLst/>
          </a:prstGeom>
          <a:noFill/>
        </p:spPr>
        <p:txBody>
          <a:bodyPr wrap="square">
            <a:spAutoFit/>
          </a:bodyPr>
          <a:lstStyle/>
          <a:p>
            <a:pPr algn="ctr"/>
            <a:r>
              <a:rPr lang="en-US" sz="2400" b="0" i="0" u="none" strike="noStrike" baseline="0">
                <a:latin typeface="Calibri" panose="020F0502020204030204" pitchFamily="34" charset="0"/>
              </a:rPr>
              <a:t>Bigger Dataset</a:t>
            </a:r>
          </a:p>
          <a:p>
            <a:pPr algn="ctr"/>
            <a:r>
              <a:rPr lang="en-US" sz="2400">
                <a:solidFill>
                  <a:srgbClr val="C00000"/>
                </a:solidFill>
                <a:latin typeface="Calibri" panose="020F0502020204030204" pitchFamily="34" charset="0"/>
              </a:rPr>
              <a:t>Fine Tuning</a:t>
            </a:r>
            <a:endParaRPr lang="en-US" sz="2400" dirty="0">
              <a:solidFill>
                <a:srgbClr val="C00000"/>
              </a:solidFill>
            </a:endParaRPr>
          </a:p>
        </p:txBody>
      </p:sp>
      <p:sp>
        <p:nvSpPr>
          <p:cNvPr id="18" name="TextBox 17">
            <a:extLst>
              <a:ext uri="{FF2B5EF4-FFF2-40B4-BE49-F238E27FC236}">
                <a16:creationId xmlns:a16="http://schemas.microsoft.com/office/drawing/2014/main" id="{8B72738A-6E57-4D4F-AC31-B0AD0D74AA1F}"/>
              </a:ext>
            </a:extLst>
          </p:cNvPr>
          <p:cNvSpPr txBox="1"/>
          <p:nvPr/>
        </p:nvSpPr>
        <p:spPr>
          <a:xfrm>
            <a:off x="8557089" y="1902504"/>
            <a:ext cx="1966006" cy="646331"/>
          </a:xfrm>
          <a:prstGeom prst="rect">
            <a:avLst/>
          </a:prstGeom>
          <a:noFill/>
        </p:spPr>
        <p:txBody>
          <a:bodyPr wrap="square">
            <a:spAutoFit/>
          </a:bodyPr>
          <a:lstStyle/>
          <a:p>
            <a:r>
              <a:rPr lang="en-US" dirty="0"/>
              <a:t>Continue training</a:t>
            </a:r>
          </a:p>
          <a:p>
            <a:r>
              <a:rPr lang="en-US" dirty="0"/>
              <a:t>CNN for new task!</a:t>
            </a:r>
          </a:p>
        </p:txBody>
      </p:sp>
      <p:sp>
        <p:nvSpPr>
          <p:cNvPr id="22" name="TextBox 21">
            <a:extLst>
              <a:ext uri="{FF2B5EF4-FFF2-40B4-BE49-F238E27FC236}">
                <a16:creationId xmlns:a16="http://schemas.microsoft.com/office/drawing/2014/main" id="{335B2360-D439-4D7D-987D-B11B184794C0}"/>
              </a:ext>
            </a:extLst>
          </p:cNvPr>
          <p:cNvSpPr txBox="1"/>
          <p:nvPr/>
        </p:nvSpPr>
        <p:spPr>
          <a:xfrm>
            <a:off x="8673084" y="2970278"/>
            <a:ext cx="3297241" cy="2862322"/>
          </a:xfrm>
          <a:prstGeom prst="rect">
            <a:avLst/>
          </a:prstGeom>
          <a:noFill/>
        </p:spPr>
        <p:txBody>
          <a:bodyPr wrap="square">
            <a:spAutoFit/>
          </a:bodyPr>
          <a:lstStyle/>
          <a:p>
            <a:pPr algn="l"/>
            <a:r>
              <a:rPr lang="en-US" sz="1800" b="0" i="0" u="none" strike="noStrike" baseline="0" dirty="0">
                <a:latin typeface="Calibri" panose="020F0502020204030204" pitchFamily="34" charset="0"/>
              </a:rPr>
              <a:t>Some tricks:</a:t>
            </a:r>
          </a:p>
          <a:p>
            <a:pPr algn="l"/>
            <a:r>
              <a:rPr lang="en-US" sz="1800" b="0" i="0" u="none" strike="noStrike" baseline="0" dirty="0">
                <a:latin typeface="Calibri" panose="020F0502020204030204" pitchFamily="34" charset="0"/>
              </a:rPr>
              <a:t>- Train with feature</a:t>
            </a:r>
          </a:p>
          <a:p>
            <a:pPr algn="l"/>
            <a:r>
              <a:rPr lang="en-US" sz="1800" b="0" i="0" u="none" strike="noStrike" baseline="0" dirty="0">
                <a:latin typeface="Calibri" panose="020F0502020204030204" pitchFamily="34" charset="0"/>
              </a:rPr>
              <a:t>extraction first before</a:t>
            </a:r>
          </a:p>
          <a:p>
            <a:pPr algn="l"/>
            <a:r>
              <a:rPr lang="en-US" sz="1800" b="0" i="0" u="none" strike="noStrike" baseline="0" dirty="0">
                <a:latin typeface="Calibri" panose="020F0502020204030204" pitchFamily="34" charset="0"/>
              </a:rPr>
              <a:t>fine-tuning</a:t>
            </a:r>
          </a:p>
          <a:p>
            <a:pPr algn="l"/>
            <a:r>
              <a:rPr lang="en-US" sz="1800" b="0" i="0" u="none" strike="noStrike" baseline="0" dirty="0">
                <a:latin typeface="Calibri" panose="020F0502020204030204" pitchFamily="34" charset="0"/>
              </a:rPr>
              <a:t>- Lower the learning rate:</a:t>
            </a:r>
          </a:p>
          <a:p>
            <a:pPr algn="l"/>
            <a:r>
              <a:rPr lang="en-US" sz="1800" b="0" i="0" u="none" strike="noStrike" baseline="0" dirty="0">
                <a:latin typeface="Calibri" panose="020F0502020204030204" pitchFamily="34" charset="0"/>
              </a:rPr>
              <a:t>use ~1/10 of LR used in</a:t>
            </a:r>
          </a:p>
          <a:p>
            <a:pPr algn="l"/>
            <a:r>
              <a:rPr lang="en-US" sz="1800" b="0" i="0" u="none" strike="noStrike" baseline="0" dirty="0">
                <a:latin typeface="Calibri" panose="020F0502020204030204" pitchFamily="34" charset="0"/>
              </a:rPr>
              <a:t>original training</a:t>
            </a:r>
          </a:p>
          <a:p>
            <a:pPr algn="l"/>
            <a:r>
              <a:rPr lang="en-US" sz="1800" b="0" i="0" u="none" strike="noStrike" baseline="0" dirty="0">
                <a:latin typeface="Calibri" panose="020F0502020204030204" pitchFamily="34" charset="0"/>
              </a:rPr>
              <a:t>- Sometimes freeze lower</a:t>
            </a:r>
          </a:p>
          <a:p>
            <a:pPr algn="l"/>
            <a:r>
              <a:rPr lang="en-US" sz="1800" b="0" i="0" u="none" strike="noStrike" baseline="0" dirty="0">
                <a:latin typeface="Calibri" panose="020F0502020204030204" pitchFamily="34" charset="0"/>
              </a:rPr>
              <a:t>layers to save</a:t>
            </a:r>
          </a:p>
          <a:p>
            <a:pPr algn="l"/>
            <a:r>
              <a:rPr lang="en-US" sz="1800" b="0" i="0" u="none" strike="noStrike" baseline="0" dirty="0">
                <a:latin typeface="Calibri" panose="020F0502020204030204" pitchFamily="34" charset="0"/>
              </a:rPr>
              <a:t>computation</a:t>
            </a:r>
            <a:endParaRPr lang="en-US" dirty="0"/>
          </a:p>
        </p:txBody>
      </p:sp>
    </p:spTree>
    <p:extLst>
      <p:ext uri="{BB962C8B-B14F-4D97-AF65-F5344CB8AC3E}">
        <p14:creationId xmlns:p14="http://schemas.microsoft.com/office/powerpoint/2010/main" val="12716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spAutoFit/>
      </a:bodyPr>
      <a:lstStyle>
        <a:defPPr algn="l">
          <a:defRPr sz="2400" dirty="0"/>
        </a:defPPr>
      </a:lstStyle>
      <a:style>
        <a:lnRef idx="2">
          <a:schemeClr val="accent5">
            <a:shade val="50000"/>
          </a:schemeClr>
        </a:lnRef>
        <a:fillRef idx="1">
          <a:schemeClr val="accent5"/>
        </a:fillRef>
        <a:effectRef idx="0">
          <a:schemeClr val="accent5"/>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15388</TotalTime>
  <Words>12178</Words>
  <Application>Microsoft Office PowerPoint</Application>
  <PresentationFormat>Widescreen</PresentationFormat>
  <Paragraphs>4473</Paragraphs>
  <Slides>122</Slides>
  <Notes>46</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5" baseType="lpstr">
      <vt:lpstr>Arial</vt:lpstr>
      <vt:lpstr>Calibri</vt:lpstr>
      <vt:lpstr>Calibri Light</vt:lpstr>
      <vt:lpstr>Calibri-Bold</vt:lpstr>
      <vt:lpstr>Cambria Math</vt:lpstr>
      <vt:lpstr>DINPro</vt:lpstr>
      <vt:lpstr>DINWebPro</vt:lpstr>
      <vt:lpstr>Futura Bk BT</vt:lpstr>
      <vt:lpstr>Georgia</vt:lpstr>
      <vt:lpstr>HelveticaNeue-Light</vt:lpstr>
      <vt:lpstr>Lucida Grande</vt:lpstr>
      <vt:lpstr>Office Theme</vt:lpstr>
      <vt:lpstr>Equation</vt:lpstr>
      <vt:lpstr>Deep Learning for Vision I</vt:lpstr>
      <vt:lpstr>PowerPoint Presentation</vt:lpstr>
      <vt:lpstr>PowerPoint Presentation</vt:lpstr>
      <vt:lpstr>PowerPoint Presentation</vt:lpstr>
      <vt:lpstr>PowerPoint Presentation</vt:lpstr>
      <vt:lpstr>PowerPoint Presentation</vt:lpstr>
      <vt:lpstr>PowerPoint Presentation</vt:lpstr>
      <vt:lpstr>SYNTHESIS</vt:lpstr>
      <vt:lpstr>PowerPoint Presentation</vt:lpstr>
      <vt:lpstr>History of Deep Convolution Networks</vt:lpstr>
      <vt:lpstr>Prior to CNNs</vt:lpstr>
      <vt:lpstr>Image Classification</vt:lpstr>
      <vt:lpstr>Classification: Bag of Visual Words Features</vt:lpstr>
      <vt:lpstr>Spatial Pyramids</vt:lpstr>
      <vt:lpstr>Linear Classification</vt:lpstr>
      <vt:lpstr>Classical Approach vs. Neural Networks</vt:lpstr>
      <vt:lpstr>Linear Classifier</vt:lpstr>
      <vt:lpstr>The Perceptron</vt:lpstr>
      <vt:lpstr>Two-Layer Neural Network</vt:lpstr>
      <vt:lpstr>Activation Functions</vt:lpstr>
      <vt:lpstr>Multi-Layer Neural Network</vt:lpstr>
      <vt:lpstr>Training of Multi-Layer Networks</vt:lpstr>
      <vt:lpstr>Training of Multi-Layer Networks</vt:lpstr>
      <vt:lpstr>Two-Layer Dense Network</vt:lpstr>
      <vt:lpstr>Need for Backpropagation</vt:lpstr>
      <vt:lpstr>Chain Rule</vt:lpstr>
      <vt:lpstr>Chain Rule</vt:lpstr>
      <vt:lpstr>Chain Rule and Backpropagation</vt:lpstr>
      <vt:lpstr>PowerPoint Presentation</vt:lpstr>
      <vt:lpstr>Implementation Exercise: Linear Network</vt:lpstr>
      <vt:lpstr>Convolutional Neural Networks</vt:lpstr>
      <vt:lpstr>Recap.</vt:lpstr>
      <vt:lpstr>Multi-Layer Network Demo</vt:lpstr>
      <vt:lpstr>PowerPoint Presentation</vt:lpstr>
      <vt:lpstr>CNN Features Off-the-Shelf</vt:lpstr>
      <vt:lpstr>Convolution Example: Box Filter</vt:lpstr>
      <vt:lpstr>Image Filtering</vt:lpstr>
      <vt:lpstr>Image Filtering</vt:lpstr>
      <vt:lpstr>Image Filtering</vt:lpstr>
      <vt:lpstr>Image Filtering</vt:lpstr>
      <vt:lpstr>Image Filtering</vt:lpstr>
      <vt:lpstr>Image Filtering</vt:lpstr>
      <vt:lpstr>Image Filtering</vt:lpstr>
      <vt:lpstr>From Fully-Connected to Convolutional Networks</vt:lpstr>
      <vt:lpstr>From Fully-Connected to Convolutional Networks</vt:lpstr>
      <vt:lpstr>From Fully-Connected to Convolutional Networks</vt:lpstr>
      <vt:lpstr>From Fully-Connected to Convolutional Networks</vt:lpstr>
      <vt:lpstr>From Fully-Connected to Convolutional Networks</vt:lpstr>
      <vt:lpstr>From Fully-Connected to Convolutional Networks</vt:lpstr>
      <vt:lpstr>Convolutional Layer</vt:lpstr>
      <vt:lpstr>Convolutional Layer</vt:lpstr>
      <vt:lpstr>PowerPoint Presentation</vt:lpstr>
      <vt:lpstr>Learnt Filters</vt:lpstr>
      <vt:lpstr>Convolution as Feature Extraction</vt:lpstr>
      <vt:lpstr>Key Operations in a CNN</vt:lpstr>
      <vt:lpstr>Key Operations</vt:lpstr>
      <vt:lpstr>Key Operations</vt:lpstr>
      <vt:lpstr>Comparison to Pyramids with SIFT</vt:lpstr>
      <vt:lpstr>Comparison to Pyramids with SIFT</vt:lpstr>
      <vt:lpstr>Key Idea: Learn Features and Classifier That Work Well Together (“End-to-End Training”)</vt:lpstr>
      <vt:lpstr>Shrinking Due to Convolutions and Padding</vt:lpstr>
      <vt:lpstr>Shrinking Due to Convolutions and Padding</vt:lpstr>
      <vt:lpstr>Receptive Field</vt:lpstr>
      <vt:lpstr>Stride</vt:lpstr>
      <vt:lpstr>1x1 Convolutions</vt:lpstr>
      <vt:lpstr>1x1 Convolutions</vt:lpstr>
      <vt:lpstr>1x1 Convolutions</vt:lpstr>
      <vt:lpstr>Computing the No. of Learnable Parameters</vt:lpstr>
      <vt:lpstr>Convolution Summary</vt:lpstr>
      <vt:lpstr>Max Pooling</vt:lpstr>
      <vt:lpstr>Max Pooling Summary</vt:lpstr>
      <vt:lpstr>LeNet-5</vt:lpstr>
      <vt:lpstr>Backpropagation</vt:lpstr>
      <vt:lpstr>Batch Normalization (from Johnson’s CNN slides)</vt:lpstr>
      <vt:lpstr>PowerPoint Presentation</vt:lpstr>
      <vt:lpstr>Existing Architectures</vt:lpstr>
      <vt:lpstr>The Arrival of Big Visual Data…</vt:lpstr>
      <vt:lpstr>PowerPoint Presentation</vt:lpstr>
      <vt:lpstr>AlexNet: ILSVRC 2012 Winner</vt:lpstr>
      <vt:lpstr>AlexNet (Simplified)</vt:lpstr>
      <vt:lpstr>AlexNet</vt:lpstr>
      <vt:lpstr>AlexNet</vt:lpstr>
      <vt:lpstr>AlexNet</vt:lpstr>
      <vt:lpstr>AlexNet</vt:lpstr>
      <vt:lpstr>AlexNet</vt:lpstr>
      <vt:lpstr>AlexNet Memory, Parameters, and MFLOPs</vt:lpstr>
      <vt:lpstr>ZFNet (2013 Winner, 2014)</vt:lpstr>
      <vt:lpstr>VGGNet</vt:lpstr>
      <vt:lpstr>VGGNet</vt:lpstr>
      <vt:lpstr>VGGNet</vt:lpstr>
      <vt:lpstr>GoogLeNet (2014): </vt:lpstr>
      <vt:lpstr>Stem Network in GoogLeNet</vt:lpstr>
      <vt:lpstr>GoogLeNet Inception Module</vt:lpstr>
      <vt:lpstr>GoogLeNet: Global Average Pooling</vt:lpstr>
      <vt:lpstr>GoogLeNet: Auxiliary Classifiers</vt:lpstr>
      <vt:lpstr>Summary</vt:lpstr>
      <vt:lpstr>Transfer Learning</vt:lpstr>
      <vt:lpstr>Transfer Learning with CNN</vt:lpstr>
      <vt:lpstr>Transfer Learning with CNN</vt:lpstr>
      <vt:lpstr>Residual Networks (ResNet): 2015</vt:lpstr>
      <vt:lpstr>ResNets</vt:lpstr>
      <vt:lpstr>Residual Networks</vt:lpstr>
      <vt:lpstr>Residual Networks</vt:lpstr>
      <vt:lpstr>Residual Networks</vt:lpstr>
      <vt:lpstr>Residual Networks: Bottleneck Block</vt:lpstr>
      <vt:lpstr>Residual Networks</vt:lpstr>
      <vt:lpstr>Residual Networks</vt:lpstr>
      <vt:lpstr>ResNet: Going Real Deep</vt:lpstr>
      <vt:lpstr>Improving Residual Networks: Block Design</vt:lpstr>
      <vt:lpstr>Bigger Not Better</vt:lpstr>
      <vt:lpstr>ImageNet 2016 winner: Model Ensembles</vt:lpstr>
      <vt:lpstr>Improving ResNet: ResNeXt </vt:lpstr>
      <vt:lpstr>Group Convolutions</vt:lpstr>
      <vt:lpstr>Group Convolutions</vt:lpstr>
      <vt:lpstr>ResNeXt: Maintain Computation by Adding Groups</vt:lpstr>
      <vt:lpstr>Squeeze-and-Excitation Networks (SENet, 2017)</vt:lpstr>
      <vt:lpstr>Squeeze-and-Excitation Networks for ResNet</vt:lpstr>
      <vt:lpstr>Densely Connected Neural Networks</vt:lpstr>
      <vt:lpstr>MobileNets: Tiny Networks (for Mobile Devices)</vt:lpstr>
      <vt:lpstr>Neural Architecture Search</vt:lpstr>
      <vt:lpstr>CNN Architectures Summary</vt:lpstr>
      <vt:lpstr>What Architecture to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Vision</dc:title>
  <dc:creator>Ranga Rodrigo</dc:creator>
  <cp:lastModifiedBy>Ranga Rodrigo</cp:lastModifiedBy>
  <cp:revision>162</cp:revision>
  <dcterms:created xsi:type="dcterms:W3CDTF">2018-05-12T02:23:59Z</dcterms:created>
  <dcterms:modified xsi:type="dcterms:W3CDTF">2022-04-02T04:07:43Z</dcterms:modified>
</cp:coreProperties>
</file>